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6" r:id="rId1"/>
  </p:sldMasterIdLst>
  <p:notesMasterIdLst>
    <p:notesMasterId r:id="rId54"/>
  </p:notesMasterIdLst>
  <p:sldIdLst>
    <p:sldId id="256" r:id="rId2"/>
    <p:sldId id="270" r:id="rId3"/>
    <p:sldId id="258" r:id="rId4"/>
    <p:sldId id="893" r:id="rId5"/>
    <p:sldId id="404" r:id="rId6"/>
    <p:sldId id="899" r:id="rId7"/>
    <p:sldId id="261" r:id="rId8"/>
    <p:sldId id="898" r:id="rId9"/>
    <p:sldId id="894" r:id="rId10"/>
    <p:sldId id="895" r:id="rId11"/>
    <p:sldId id="896" r:id="rId12"/>
    <p:sldId id="897" r:id="rId13"/>
    <p:sldId id="910" r:id="rId14"/>
    <p:sldId id="901" r:id="rId15"/>
    <p:sldId id="902" r:id="rId16"/>
    <p:sldId id="903" r:id="rId17"/>
    <p:sldId id="904" r:id="rId18"/>
    <p:sldId id="911" r:id="rId19"/>
    <p:sldId id="905" r:id="rId20"/>
    <p:sldId id="906" r:id="rId21"/>
    <p:sldId id="907" r:id="rId22"/>
    <p:sldId id="908" r:id="rId23"/>
    <p:sldId id="912" r:id="rId24"/>
    <p:sldId id="257" r:id="rId25"/>
    <p:sldId id="876" r:id="rId26"/>
    <p:sldId id="877" r:id="rId27"/>
    <p:sldId id="878" r:id="rId28"/>
    <p:sldId id="260" r:id="rId29"/>
    <p:sldId id="879" r:id="rId30"/>
    <p:sldId id="262" r:id="rId31"/>
    <p:sldId id="265" r:id="rId32"/>
    <p:sldId id="890" r:id="rId33"/>
    <p:sldId id="264" r:id="rId34"/>
    <p:sldId id="880" r:id="rId35"/>
    <p:sldId id="268" r:id="rId36"/>
    <p:sldId id="269" r:id="rId37"/>
    <p:sldId id="881" r:id="rId38"/>
    <p:sldId id="889" r:id="rId39"/>
    <p:sldId id="892" r:id="rId40"/>
    <p:sldId id="886" r:id="rId41"/>
    <p:sldId id="883" r:id="rId42"/>
    <p:sldId id="884" r:id="rId43"/>
    <p:sldId id="885" r:id="rId44"/>
    <p:sldId id="891" r:id="rId45"/>
    <p:sldId id="872" r:id="rId46"/>
    <p:sldId id="887" r:id="rId47"/>
    <p:sldId id="913" r:id="rId48"/>
    <p:sldId id="409" r:id="rId49"/>
    <p:sldId id="259" r:id="rId50"/>
    <p:sldId id="320" r:id="rId51"/>
    <p:sldId id="3179" r:id="rId52"/>
    <p:sldId id="3212" r:id="rId53"/>
  </p:sldIdLst>
  <p:sldSz cx="9144000" cy="5143500" type="screen16x9"/>
  <p:notesSz cx="6858000" cy="9144000"/>
  <p:embeddedFontLst>
    <p:embeddedFont>
      <p:font typeface="Calibri" panose="020F0502020204030204" pitchFamily="34"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Open Sans Light" panose="020B0606030504020204" pitchFamily="34" charset="0"/>
      <p:regular r:id="rId63"/>
      <p:italic r:id="rId64"/>
    </p:embeddedFont>
    <p:embeddedFont>
      <p:font typeface="Open Sans SemiBold" panose="020F0502020204030204" pitchFamily="34" charset="0"/>
      <p:regular r:id="rId65"/>
      <p:bold r:id="rId66"/>
      <p:italic r:id="rId67"/>
      <p:boldItalic r:id="rId68"/>
    </p:embeddedFont>
    <p:embeddedFont>
      <p:font typeface="Proxima Nova" panose="02000506030000020004" pitchFamily="2" charset="0"/>
      <p:regular r:id="rId69"/>
      <p:bold r:id="rId70"/>
      <p:italic r:id="rId71"/>
      <p:boldItalic r:id="rId72"/>
    </p:embeddedFont>
    <p:embeddedFont>
      <p:font typeface="Proxima Nova Light" panose="02000506030000020004" pitchFamily="2" charset="0"/>
      <p:regular r:id="rId73"/>
      <p:italic r:id="rId74"/>
    </p:embeddedFont>
    <p:embeddedFont>
      <p:font typeface="Proxima Nova Rg" panose="02000506030000020004" pitchFamily="2" charset="0"/>
      <p:regular r:id="rId75"/>
      <p:bold r:id="rId76"/>
      <p:italic r:id="rId77"/>
      <p:boldItalic r:id="rId78"/>
    </p:embeddedFont>
    <p:embeddedFont>
      <p:font typeface="Proxima Nova Semibold" panose="02000506030000020004" pitchFamily="2" charset="0"/>
      <p:regular r:id="rId79"/>
      <p:bold r:id="rId80"/>
      <p:italic r:id="rId81"/>
      <p:boldItalic r:id="rId82"/>
    </p:embeddedFont>
    <p:embeddedFont>
      <p:font typeface="Roboto" panose="020000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D24D57EE-AA4B-564E-9726-D81CDA7E01A7}">
          <p14:sldIdLst>
            <p14:sldId id="256"/>
            <p14:sldId id="270"/>
            <p14:sldId id="258"/>
          </p14:sldIdLst>
        </p14:section>
        <p14:section name="ADP" id="{C5995FC2-9E33-8841-896E-FBE3984D8F88}">
          <p14:sldIdLst>
            <p14:sldId id="893"/>
            <p14:sldId id="404"/>
            <p14:sldId id="899"/>
            <p14:sldId id="261"/>
            <p14:sldId id="898"/>
            <p14:sldId id="894"/>
            <p14:sldId id="895"/>
            <p14:sldId id="896"/>
            <p14:sldId id="897"/>
          </p14:sldIdLst>
        </p14:section>
        <p14:section name="ALP" id="{4AAD6375-F7FA-BC45-AD49-91BAED7AB755}">
          <p14:sldIdLst>
            <p14:sldId id="910"/>
            <p14:sldId id="901"/>
            <p14:sldId id="902"/>
            <p14:sldId id="903"/>
            <p14:sldId id="904"/>
            <p14:sldId id="911"/>
            <p14:sldId id="905"/>
            <p14:sldId id="906"/>
            <p14:sldId id="907"/>
            <p14:sldId id="908"/>
          </p14:sldIdLst>
        </p14:section>
        <p14:section name="IaC Pack" id="{385C9BC8-E9BC-D047-AC1C-F99EF7D1800B}">
          <p14:sldIdLst>
            <p14:sldId id="912"/>
            <p14:sldId id="257"/>
            <p14:sldId id="876"/>
            <p14:sldId id="877"/>
            <p14:sldId id="878"/>
            <p14:sldId id="260"/>
            <p14:sldId id="879"/>
            <p14:sldId id="262"/>
            <p14:sldId id="265"/>
            <p14:sldId id="890"/>
            <p14:sldId id="264"/>
            <p14:sldId id="880"/>
            <p14:sldId id="268"/>
            <p14:sldId id="269"/>
          </p14:sldIdLst>
        </p14:section>
        <p14:section name="Nexus Container" id="{E54350D4-04D8-3546-BC74-675E747C640D}">
          <p14:sldIdLst>
            <p14:sldId id="881"/>
            <p14:sldId id="889"/>
            <p14:sldId id="892"/>
            <p14:sldId id="886"/>
            <p14:sldId id="883"/>
            <p14:sldId id="884"/>
            <p14:sldId id="885"/>
            <p14:sldId id="891"/>
            <p14:sldId id="872"/>
            <p14:sldId id="887"/>
          </p14:sldIdLst>
        </p14:section>
        <p14:section name="Nexus Lift" id="{DCB1C319-F79C-E744-B661-B42C461BA3C4}">
          <p14:sldIdLst>
            <p14:sldId id="913"/>
          </p14:sldIdLst>
        </p14:section>
        <p14:section name="Roadmap" id="{526DA6D9-5F64-174F-9A81-ADD204883B3B}">
          <p14:sldIdLst>
            <p14:sldId id="409"/>
            <p14:sldId id="259"/>
            <p14:sldId id="320"/>
            <p14:sldId id="3179"/>
            <p14:sldId id="321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80"/>
    <p:restoredTop sz="79305"/>
  </p:normalViewPr>
  <p:slideViewPr>
    <p:cSldViewPr snapToGrid="0">
      <p:cViewPr varScale="1">
        <p:scale>
          <a:sx n="114" d="100"/>
          <a:sy n="114" d="100"/>
        </p:scale>
        <p:origin x="1688"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font" Target="fonts/font3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font" Target="fonts/font3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 Id="rId87" Type="http://schemas.openxmlformats.org/officeDocument/2006/relationships/presProps" Target="presProps.xml"/><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rive.google.com/file/d/1fxCLxh2d7tA_M80_3qJY12do05oH9Fz1/view?usp=sharin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ocs.sonatype.com/display/Nexus/NXRM+Initiativ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b3e9eea55c_1_1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b3e9eea55c_1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9e4382f7f2_5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9e4382f7f2_5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Proxima Nova"/>
              <a:buChar char="●"/>
            </a:pPr>
            <a:r>
              <a:rPr lang="en" b="1" dirty="0">
                <a:solidFill>
                  <a:schemeClr val="dk1"/>
                </a:solidFill>
                <a:latin typeface="Proxima Nova"/>
                <a:ea typeface="Proxima Nova"/>
                <a:cs typeface="Proxima Nova"/>
                <a:sym typeface="Proxima Nova"/>
              </a:rPr>
              <a:t>Breaking Changes</a:t>
            </a:r>
            <a:r>
              <a:rPr lang="en" dirty="0">
                <a:solidFill>
                  <a:schemeClr val="dk1"/>
                </a:solidFill>
                <a:latin typeface="Proxima Nova"/>
                <a:ea typeface="Proxima Nova"/>
                <a:cs typeface="Proxima Nova"/>
                <a:sym typeface="Proxima Nova"/>
              </a:rPr>
              <a:t> - seen in the CIP’s version graph, users can move the graph to show them the best component to upgrade to without “breaking” the code in the project. We identify incompatibilities that exist within an upgrade path and then give the level of effort required to upgrade to that newer version. </a:t>
            </a: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b="1"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b="1" dirty="0">
                <a:solidFill>
                  <a:schemeClr val="dk1"/>
                </a:solidFill>
                <a:latin typeface="Proxima Nova"/>
                <a:ea typeface="Proxima Nova"/>
                <a:cs typeface="Proxima Nova"/>
                <a:sym typeface="Proxima Nova"/>
              </a:rPr>
              <a:t>Customer Pain without the Advanced Development Pack</a:t>
            </a:r>
            <a:endParaRPr b="1" dirty="0">
              <a:solidFill>
                <a:schemeClr val="dk1"/>
              </a:solidFill>
              <a:latin typeface="Proxima Nova"/>
              <a:ea typeface="Proxima Nova"/>
              <a:cs typeface="Proxima Nova"/>
              <a:sym typeface="Proxima Nova"/>
            </a:endParaRPr>
          </a:p>
          <a:p>
            <a:pPr marL="457200" lvl="0" indent="0" algn="l" rtl="0">
              <a:lnSpc>
                <a:spcPct val="115000"/>
              </a:lnSpc>
              <a:spcBef>
                <a:spcPts val="0"/>
              </a:spcBef>
              <a:spcAft>
                <a:spcPts val="0"/>
              </a:spcAft>
              <a:buNone/>
            </a:pPr>
            <a:r>
              <a:rPr lang="en" dirty="0">
                <a:solidFill>
                  <a:schemeClr val="dk1"/>
                </a:solidFill>
                <a:latin typeface="Proxima Nova"/>
                <a:ea typeface="Proxima Nova"/>
                <a:cs typeface="Proxima Nova"/>
                <a:sym typeface="Proxima Nova"/>
              </a:rPr>
              <a:t>Without Breaking Changes, customers have no visibility into remediation </a:t>
            </a:r>
            <a:r>
              <a:rPr lang="en" b="1" dirty="0">
                <a:solidFill>
                  <a:schemeClr val="dk1"/>
                </a:solidFill>
                <a:latin typeface="Proxima Nova"/>
                <a:ea typeface="Proxima Nova"/>
                <a:cs typeface="Proxima Nova"/>
                <a:sym typeface="Proxima Nova"/>
              </a:rPr>
              <a:t>effort</a:t>
            </a:r>
            <a:r>
              <a:rPr lang="en" dirty="0">
                <a:solidFill>
                  <a:schemeClr val="dk1"/>
                </a:solidFill>
                <a:latin typeface="Proxima Nova"/>
                <a:ea typeface="Proxima Nova"/>
                <a:cs typeface="Proxima Nova"/>
                <a:sym typeface="Proxima Nova"/>
              </a:rPr>
              <a:t>. While they are still able to take remediation actions, they can’t tell if it’s simply an upgrade to a newer version or if coding changes are required (more effort). </a:t>
            </a: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b="1" dirty="0">
                <a:solidFill>
                  <a:schemeClr val="dk1"/>
                </a:solidFill>
                <a:latin typeface="Proxima Nova"/>
                <a:ea typeface="Proxima Nova"/>
                <a:cs typeface="Proxima Nova"/>
                <a:sym typeface="Proxima Nova"/>
              </a:rPr>
              <a:t>How Breaking Changes Helps with Customer Pain</a:t>
            </a:r>
            <a:endParaRPr b="1" dirty="0">
              <a:solidFill>
                <a:schemeClr val="dk1"/>
              </a:solidFill>
              <a:latin typeface="Proxima Nova"/>
              <a:ea typeface="Proxima Nova"/>
              <a:cs typeface="Proxima Nova"/>
              <a:sym typeface="Proxima Nova"/>
            </a:endParaRPr>
          </a:p>
          <a:p>
            <a:pPr marL="457200" lvl="0" indent="0" algn="l" rtl="0">
              <a:lnSpc>
                <a:spcPct val="115000"/>
              </a:lnSpc>
              <a:spcBef>
                <a:spcPts val="0"/>
              </a:spcBef>
              <a:spcAft>
                <a:spcPts val="0"/>
              </a:spcAft>
              <a:buNone/>
            </a:pPr>
            <a:r>
              <a:rPr lang="en" dirty="0">
                <a:solidFill>
                  <a:schemeClr val="dk1"/>
                </a:solidFill>
                <a:latin typeface="Proxima Nova"/>
                <a:ea typeface="Proxima Nova"/>
                <a:cs typeface="Proxima Nova"/>
                <a:sym typeface="Proxima Nova"/>
              </a:rPr>
              <a:t>Our capability pinpoints for our customers the “simplest” upgrades. We provide data on what will break if you move from your current to a newer version of an OSS component, as well as how much work it will take to complete that upgrade. This helps customers focus on the easiest way to address overall risk without having to spend hours on a fix.</a:t>
            </a:r>
            <a:endParaRPr dirty="0">
              <a:solidFill>
                <a:schemeClr val="dk1"/>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030993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9e4382f7f2_5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9e4382f7f2_5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chemeClr val="dk1"/>
                </a:solidFill>
                <a:latin typeface="Proxima Nova"/>
                <a:ea typeface="Proxima Nova"/>
                <a:cs typeface="Proxima Nova"/>
                <a:sym typeface="Proxima Nova"/>
              </a:rPr>
              <a:t>Release Integrity Intelligence </a:t>
            </a:r>
            <a:r>
              <a:rPr lang="en" dirty="0">
                <a:solidFill>
                  <a:schemeClr val="dk1"/>
                </a:solidFill>
                <a:latin typeface="Proxima Nova"/>
                <a:ea typeface="Proxima Nova"/>
                <a:cs typeface="Proxima Nova"/>
                <a:sym typeface="Proxima Nova"/>
              </a:rPr>
              <a:t>- seen in the CIP via an Integrity Score and enabled via policy, this is an early warning system that identifies suspicious and potentially malicious components and blocks them before they entire production environments. </a:t>
            </a:r>
            <a:r>
              <a:rPr lang="en" b="1" i="1" dirty="0">
                <a:solidFill>
                  <a:schemeClr val="dk1"/>
                </a:solidFill>
                <a:latin typeface="Proxima Nova"/>
                <a:ea typeface="Proxima Nova"/>
                <a:cs typeface="Proxima Nova"/>
                <a:sym typeface="Proxima Nova"/>
              </a:rPr>
              <a:t>Currently only available for </a:t>
            </a:r>
            <a:r>
              <a:rPr lang="en" b="1" i="1" dirty="0" err="1">
                <a:solidFill>
                  <a:schemeClr val="dk1"/>
                </a:solidFill>
                <a:latin typeface="Proxima Nova"/>
                <a:ea typeface="Proxima Nova"/>
                <a:cs typeface="Proxima Nova"/>
                <a:sym typeface="Proxima Nova"/>
              </a:rPr>
              <a:t>npm</a:t>
            </a:r>
            <a:r>
              <a:rPr lang="en" b="1" i="1" dirty="0">
                <a:solidFill>
                  <a:schemeClr val="dk1"/>
                </a:solidFill>
                <a:latin typeface="Proxima Nova"/>
                <a:ea typeface="Proxima Nova"/>
                <a:cs typeface="Proxima Nova"/>
                <a:sym typeface="Proxima Nova"/>
              </a:rPr>
              <a:t> and requires Nexus Firewall for full value.</a:t>
            </a: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b="1"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b="1" dirty="0">
                <a:solidFill>
                  <a:schemeClr val="dk1"/>
                </a:solidFill>
                <a:latin typeface="Proxima Nova"/>
                <a:ea typeface="Proxima Nova"/>
                <a:cs typeface="Proxima Nova"/>
                <a:sym typeface="Proxima Nova"/>
              </a:rPr>
              <a:t>Customer Pain without the Advanced Development Pack</a:t>
            </a:r>
            <a:endParaRPr b="1"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dirty="0">
                <a:solidFill>
                  <a:schemeClr val="dk1"/>
                </a:solidFill>
                <a:latin typeface="Proxima Nova"/>
                <a:ea typeface="Proxima Nova"/>
                <a:cs typeface="Proxima Nova"/>
                <a:sym typeface="Proxima Nova"/>
              </a:rPr>
              <a:t>Without Release Integrity, customers can use Firewall as usual to block known bad components or those that do not fit organizational policy. They do not receive a risk score to write policy against or have insight into components that might be malicious.</a:t>
            </a: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b="1" dirty="0">
                <a:solidFill>
                  <a:schemeClr val="dk1"/>
                </a:solidFill>
                <a:latin typeface="Proxima Nova"/>
                <a:ea typeface="Proxima Nova"/>
                <a:cs typeface="Proxima Nova"/>
                <a:sym typeface="Proxima Nova"/>
              </a:rPr>
              <a:t>How Release Integrity Helps with Customer Pain</a:t>
            </a: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dirty="0">
                <a:solidFill>
                  <a:schemeClr val="dk1"/>
                </a:solidFill>
                <a:latin typeface="Proxima Nova"/>
                <a:ea typeface="Proxima Nova"/>
                <a:cs typeface="Proxima Nova"/>
                <a:sym typeface="Proxima Nova"/>
              </a:rPr>
              <a:t>Release Integrity adds on to Firewall’s capabilities by providing a component risk score, ability to write policy against that, and view additional component integrity information including:</a:t>
            </a:r>
            <a:endParaRPr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Integrity rating</a:t>
            </a:r>
            <a:endParaRPr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Suspicious component classification</a:t>
            </a:r>
            <a:endParaRPr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dirty="0" err="1">
                <a:solidFill>
                  <a:schemeClr val="dk1"/>
                </a:solidFill>
                <a:latin typeface="Proxima Nova"/>
                <a:ea typeface="Proxima Nova"/>
                <a:cs typeface="Proxima Nova"/>
                <a:sym typeface="Proxima Nova"/>
              </a:rPr>
              <a:t>Typosquatting</a:t>
            </a:r>
            <a:r>
              <a:rPr lang="en" dirty="0">
                <a:solidFill>
                  <a:schemeClr val="dk1"/>
                </a:solidFill>
                <a:latin typeface="Proxima Nova"/>
                <a:ea typeface="Proxima Nova"/>
                <a:cs typeface="Proxima Nova"/>
                <a:sym typeface="Proxima Nova"/>
              </a:rPr>
              <a:t> remediation suggestions</a:t>
            </a:r>
            <a:endParaRPr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Research status</a:t>
            </a: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b="1" dirty="0">
                <a:solidFill>
                  <a:schemeClr val="dk1"/>
                </a:solidFill>
                <a:latin typeface="Proxima Nova"/>
                <a:ea typeface="Proxima Nova"/>
                <a:cs typeface="Proxima Nova"/>
                <a:sym typeface="Proxima Nova"/>
              </a:rPr>
              <a:t>Integrity levels</a:t>
            </a:r>
            <a:endParaRPr b="1"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Normal - Nothing appears out of the ordinary compared to other releases in this project or other projects in this ecosystem</a:t>
            </a:r>
            <a:endParaRPr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Abnormal - This release is out of the ordinary and shows patterns of behavior that might indicate malicious intent or increased chance of risk.</a:t>
            </a:r>
            <a:endParaRPr dirty="0"/>
          </a:p>
        </p:txBody>
      </p:sp>
    </p:spTree>
    <p:extLst>
      <p:ext uri="{BB962C8B-B14F-4D97-AF65-F5344CB8AC3E}">
        <p14:creationId xmlns:p14="http://schemas.microsoft.com/office/powerpoint/2010/main" val="1009533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7ccbadf16_0_1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97ccbadf16_0_1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When choosing a component to fit a need such as logging, this lets them consider the highest quality components within that category and avoid the lower quality ones.</a:t>
            </a:r>
            <a:endParaRPr dirty="0"/>
          </a:p>
        </p:txBody>
      </p:sp>
    </p:spTree>
    <p:extLst>
      <p:ext uri="{BB962C8B-B14F-4D97-AF65-F5344CB8AC3E}">
        <p14:creationId xmlns:p14="http://schemas.microsoft.com/office/powerpoint/2010/main" val="267977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9685aa3c13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0" name="Google Shape;80;g9685aa3c1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368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cd5f97b253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cd5f97b253_0_3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dirty="0">
                <a:solidFill>
                  <a:srgbClr val="1D1C1D"/>
                </a:solidFill>
                <a:latin typeface="Proxima Nova"/>
                <a:ea typeface="Proxima Nova"/>
                <a:cs typeface="Proxima Nova"/>
                <a:sym typeface="Proxima Nova"/>
              </a:rPr>
              <a:t>The Advanced Legal Pack is an add-on to Nexus Lifecycle that helps Legal teams and Developers </a:t>
            </a:r>
            <a:r>
              <a:rPr lang="en" sz="1400" b="1" dirty="0">
                <a:solidFill>
                  <a:srgbClr val="1D1C1D"/>
                </a:solidFill>
                <a:latin typeface="Proxima Nova"/>
                <a:ea typeface="Proxima Nova"/>
                <a:cs typeface="Proxima Nova"/>
                <a:sym typeface="Proxima Nova"/>
              </a:rPr>
              <a:t>manage OSS license compliance by automating manual tasks and providing legal workflows for easier and faster obligation resolution.</a:t>
            </a:r>
            <a:r>
              <a:rPr lang="en" sz="1400" dirty="0">
                <a:solidFill>
                  <a:srgbClr val="1D1C1D"/>
                </a:solidFill>
                <a:latin typeface="Proxima Nova"/>
                <a:ea typeface="Proxima Nova"/>
                <a:cs typeface="Proxima Nova"/>
                <a:sym typeface="Proxima Nova"/>
              </a:rPr>
              <a:t> </a:t>
            </a:r>
            <a:endParaRPr lang="en" sz="1400" b="0" i="0" u="none" strike="noStrike" cap="none" dirty="0">
              <a:solidFill>
                <a:srgbClr val="1D1C1D"/>
              </a:solidFill>
              <a:effectLst/>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lang="en" sz="1400" b="0" i="0" u="none" strike="noStrike" cap="none" dirty="0">
              <a:solidFill>
                <a:srgbClr val="1D1C1D"/>
              </a:solidFill>
              <a:effectLst/>
              <a:latin typeface="Proxima Nova"/>
              <a:ea typeface="Arial"/>
              <a:cs typeface="Arial"/>
              <a:sym typeface="Proxima Nova"/>
            </a:endParaRPr>
          </a:p>
          <a:p>
            <a:pPr marL="0" lvl="0" indent="0" algn="l" rtl="0">
              <a:lnSpc>
                <a:spcPct val="115000"/>
              </a:lnSpc>
              <a:spcBef>
                <a:spcPts val="0"/>
              </a:spcBef>
              <a:spcAft>
                <a:spcPts val="0"/>
              </a:spcAft>
              <a:buClr>
                <a:schemeClr val="dk1"/>
              </a:buClr>
              <a:buSzPts val="1100"/>
              <a:buFont typeface="Arial"/>
              <a:buNone/>
            </a:pPr>
            <a:r>
              <a:rPr lang="en-GB" sz="1100" b="0" i="0" u="none" strike="noStrike" cap="none" dirty="0">
                <a:solidFill>
                  <a:srgbClr val="000000"/>
                </a:solidFill>
                <a:effectLst/>
                <a:latin typeface="Arial"/>
                <a:ea typeface="Arial"/>
                <a:cs typeface="Arial"/>
                <a:sym typeface="Arial"/>
              </a:rPr>
              <a:t>This add-on to Lifecycle is perfect for organizations that:</a:t>
            </a:r>
          </a:p>
          <a:p>
            <a:pPr lvl="0"/>
            <a:r>
              <a:rPr lang="en-GB" sz="1100" b="0" i="0" u="none" strike="noStrike" cap="none" dirty="0">
                <a:solidFill>
                  <a:srgbClr val="000000"/>
                </a:solidFill>
                <a:effectLst/>
                <a:latin typeface="Arial"/>
                <a:ea typeface="Arial"/>
                <a:cs typeface="Arial"/>
                <a:sym typeface="Arial"/>
              </a:rPr>
              <a:t>Need a legal review process</a:t>
            </a:r>
          </a:p>
          <a:p>
            <a:pPr lvl="0"/>
            <a:r>
              <a:rPr lang="en-GB" sz="1100" b="0" i="0" u="none" strike="noStrike" cap="none" dirty="0">
                <a:solidFill>
                  <a:srgbClr val="000000"/>
                </a:solidFill>
                <a:effectLst/>
                <a:latin typeface="Arial"/>
                <a:ea typeface="Arial"/>
                <a:cs typeface="Arial"/>
                <a:sym typeface="Arial"/>
              </a:rPr>
              <a:t>Want to offload manual work</a:t>
            </a:r>
          </a:p>
          <a:p>
            <a:pPr lvl="0"/>
            <a:r>
              <a:rPr lang="en-GB" sz="1100" b="0" i="0" u="none" strike="noStrike" cap="none" dirty="0">
                <a:solidFill>
                  <a:srgbClr val="000000"/>
                </a:solidFill>
                <a:effectLst/>
                <a:latin typeface="Arial"/>
                <a:ea typeface="Arial"/>
                <a:cs typeface="Arial"/>
                <a:sym typeface="Arial"/>
              </a:rPr>
              <a:t>Are looking to </a:t>
            </a:r>
            <a:r>
              <a:rPr lang="en-GB" sz="1100" b="0" i="0" u="none" strike="noStrike" cap="none" dirty="0" err="1">
                <a:solidFill>
                  <a:srgbClr val="000000"/>
                </a:solidFill>
                <a:effectLst/>
                <a:latin typeface="Arial"/>
                <a:ea typeface="Arial"/>
                <a:cs typeface="Arial"/>
                <a:sym typeface="Arial"/>
              </a:rPr>
              <a:t>fulfill</a:t>
            </a:r>
            <a:r>
              <a:rPr lang="en-GB" sz="1100" b="0" i="0" u="none" strike="noStrike" cap="none" dirty="0">
                <a:solidFill>
                  <a:srgbClr val="000000"/>
                </a:solidFill>
                <a:effectLst/>
                <a:latin typeface="Arial"/>
                <a:ea typeface="Arial"/>
                <a:cs typeface="Arial"/>
                <a:sym typeface="Arial"/>
              </a:rPr>
              <a:t> OSS license obligations instead of just blocking non-compliant components through policy</a:t>
            </a:r>
          </a:p>
          <a:p>
            <a:pPr marL="0" lvl="0" indent="0" algn="l" rtl="0">
              <a:lnSpc>
                <a:spcPct val="115000"/>
              </a:lnSpc>
              <a:spcBef>
                <a:spcPts val="0"/>
              </a:spcBef>
              <a:spcAft>
                <a:spcPts val="0"/>
              </a:spcAft>
              <a:buClr>
                <a:schemeClr val="dk1"/>
              </a:buClr>
              <a:buSzPts val="1100"/>
              <a:buFont typeface="Arial"/>
              <a:buNone/>
            </a:pPr>
            <a:endParaRPr sz="13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506" name="Google Shape;506;gcd5f97b253_0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14</a:t>
            </a:fld>
            <a:endParaRPr/>
          </a:p>
        </p:txBody>
      </p:sp>
    </p:spTree>
    <p:extLst>
      <p:ext uri="{BB962C8B-B14F-4D97-AF65-F5344CB8AC3E}">
        <p14:creationId xmlns:p14="http://schemas.microsoft.com/office/powerpoint/2010/main" val="88178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cd5f97b25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cd5f97b25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ALP functionality offers legal teams the fastest and most accurate way to manage OSS license obligations and speed up legal compliance.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solidFill>
                  <a:srgbClr val="1D1C1D"/>
                </a:solidFill>
                <a:latin typeface="Proxima Nova"/>
                <a:ea typeface="Proxima Nova"/>
                <a:cs typeface="Proxima Nova"/>
                <a:sym typeface="Proxima Nova"/>
              </a:rPr>
              <a:t>This is </a:t>
            </a:r>
            <a:r>
              <a:rPr lang="en-GB" sz="1100" b="0" i="0" u="none" strike="noStrike" cap="none" dirty="0">
                <a:solidFill>
                  <a:srgbClr val="000000"/>
                </a:solidFill>
                <a:effectLst/>
                <a:latin typeface="Arial"/>
                <a:ea typeface="Proxima Nova"/>
                <a:cs typeface="Arial"/>
                <a:sym typeface="Arial"/>
              </a:rPr>
              <a:t>t</a:t>
            </a:r>
            <a:r>
              <a:rPr lang="en-GB" sz="1100" b="0" i="0" u="none" strike="noStrike" cap="none" dirty="0">
                <a:solidFill>
                  <a:srgbClr val="000000"/>
                </a:solidFill>
                <a:effectLst/>
                <a:latin typeface="Arial"/>
                <a:ea typeface="Arial"/>
                <a:cs typeface="Arial"/>
                <a:sym typeface="Arial"/>
              </a:rPr>
              <a:t>he fastest and most reliable way to automate legal compliance, identify and understand OSS license obligations, and eliminate overall regulatory risk.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dirty="0">
              <a:solidFill>
                <a:srgbClr val="1D1C1D"/>
              </a:solidFill>
              <a:latin typeface="Proxima Nova"/>
              <a:ea typeface="Proxima Nova"/>
              <a:cs typeface="Proxima Nova"/>
              <a:sym typeface="Proxima Nova"/>
            </a:endParaRPr>
          </a:p>
          <a:p>
            <a:pPr marL="8335" indent="0">
              <a:lnSpc>
                <a:spcPct val="115000"/>
              </a:lnSpc>
              <a:buClr>
                <a:srgbClr val="1D1C1D"/>
              </a:buClr>
              <a:buSzPts val="1400"/>
              <a:buFont typeface="Arial" panose="020B0604020202020204" pitchFamily="34" charset="0"/>
              <a:buNone/>
            </a:pPr>
            <a:r>
              <a:rPr lang="en-GB" sz="1100" dirty="0">
                <a:solidFill>
                  <a:srgbClr val="1D1C1D"/>
                </a:solidFill>
                <a:latin typeface="Proxima Nova"/>
                <a:ea typeface="Proxima Nova"/>
                <a:cs typeface="Proxima Nova"/>
                <a:sym typeface="Proxima Nova"/>
              </a:rPr>
              <a:t>ALP will </a:t>
            </a:r>
          </a:p>
          <a:p>
            <a:pPr marL="179785" indent="-171450">
              <a:lnSpc>
                <a:spcPct val="115000"/>
              </a:lnSpc>
              <a:buClr>
                <a:srgbClr val="1D1C1D"/>
              </a:buClr>
              <a:buSzPts val="1400"/>
            </a:pPr>
            <a:r>
              <a:rPr lang="en-US" sz="1100" b="0" dirty="0">
                <a:solidFill>
                  <a:schemeClr val="accent6">
                    <a:lumMod val="50000"/>
                  </a:schemeClr>
                </a:solidFill>
                <a:latin typeface="Proxima Nova Rg"/>
                <a:ea typeface="Proxima Nova Rg"/>
                <a:cs typeface="Proxima Nova Rg"/>
                <a:sym typeface="Proxima Nova"/>
              </a:rPr>
              <a:t>Automate attribution reports:  painful and manual work now done as part of Dev!</a:t>
            </a:r>
          </a:p>
          <a:p>
            <a:pPr marL="179785" indent="-171450">
              <a:lnSpc>
                <a:spcPct val="115000"/>
              </a:lnSpc>
              <a:buClr>
                <a:srgbClr val="1D1C1D"/>
              </a:buClr>
              <a:buSzPts val="1400"/>
            </a:pPr>
            <a:r>
              <a:rPr lang="en-US" sz="1100" b="0" dirty="0">
                <a:solidFill>
                  <a:schemeClr val="accent6">
                    <a:lumMod val="50000"/>
                  </a:schemeClr>
                </a:solidFill>
                <a:latin typeface="Proxima Nova Rg"/>
                <a:ea typeface="Proxima Nova Rg"/>
                <a:cs typeface="Proxima Nova Rg"/>
                <a:sym typeface="Proxima Nova"/>
              </a:rPr>
              <a:t>Legal Team will see the entire licensing landscape so they can understand all copyright notices, and license text</a:t>
            </a:r>
          </a:p>
          <a:p>
            <a:pPr marL="179785" indent="-171450">
              <a:lnSpc>
                <a:spcPct val="115000"/>
              </a:lnSpc>
              <a:buClr>
                <a:srgbClr val="1D1C1D"/>
              </a:buClr>
              <a:buSzPts val="1400"/>
            </a:pPr>
            <a:r>
              <a:rPr lang="en-US" sz="1100" b="0" dirty="0">
                <a:solidFill>
                  <a:schemeClr val="accent6">
                    <a:lumMod val="50000"/>
                  </a:schemeClr>
                </a:solidFill>
                <a:latin typeface="Proxima Nova Rg"/>
                <a:ea typeface="Proxima Nova Rg"/>
                <a:cs typeface="Proxima Nova Rg"/>
                <a:sym typeface="Proxima Nova"/>
              </a:rPr>
              <a:t>Automatically resolve license obligations:  Per component, per license</a:t>
            </a:r>
            <a:endParaRPr lang="en-US" sz="700" b="0" dirty="0">
              <a:solidFill>
                <a:schemeClr val="accent6">
                  <a:lumMod val="50000"/>
                </a:schemeClr>
              </a:solidFill>
              <a:latin typeface="Proxima Nova Rg"/>
              <a:ea typeface="Proxima Nova Rg"/>
              <a:cs typeface="Proxima Nova Rg"/>
              <a:sym typeface="Proxima Nova"/>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53105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cd5f97b25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cd5f97b25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0" dirty="0">
                <a:solidFill>
                  <a:schemeClr val="dk1"/>
                </a:solidFill>
                <a:latin typeface="Proxima Nova"/>
                <a:ea typeface="Proxima Nova"/>
                <a:cs typeface="Proxima Nova"/>
                <a:sym typeface="Proxima Nova"/>
              </a:rPr>
              <a:t>The tool will provide:</a:t>
            </a:r>
          </a:p>
          <a:p>
            <a:pPr marL="171450" lvl="0" indent="-171450" algn="l" rtl="0">
              <a:spcBef>
                <a:spcPts val="0"/>
              </a:spcBef>
              <a:spcAft>
                <a:spcPts val="0"/>
              </a:spcAft>
              <a:buFont typeface="Wingdings" pitchFamily="2" charset="2"/>
              <a:buChar char="à"/>
            </a:pPr>
            <a:r>
              <a:rPr lang="en-GB" sz="1100" b="0" i="0" u="none" strike="noStrike" cap="none" dirty="0">
                <a:solidFill>
                  <a:srgbClr val="000000"/>
                </a:solidFill>
                <a:effectLst/>
                <a:latin typeface="Arial"/>
                <a:ea typeface="Arial"/>
                <a:cs typeface="Arial"/>
                <a:sym typeface="Arial"/>
              </a:rPr>
              <a:t> Transparency into binding open source licencing requirements before, during and after the software development process.</a:t>
            </a:r>
          </a:p>
          <a:p>
            <a:pPr marL="171450" lvl="0" indent="-171450" algn="l" rtl="0">
              <a:spcBef>
                <a:spcPts val="0"/>
              </a:spcBef>
              <a:spcAft>
                <a:spcPts val="0"/>
              </a:spcAft>
              <a:buFont typeface="Wingdings" pitchFamily="2" charset="2"/>
              <a:buChar char="à"/>
            </a:pPr>
            <a:r>
              <a:rPr lang="en-GB" sz="1100" b="0" i="0" u="none" strike="noStrike" cap="none" dirty="0">
                <a:solidFill>
                  <a:srgbClr val="000000"/>
                </a:solidFill>
                <a:effectLst/>
                <a:latin typeface="Arial"/>
                <a:ea typeface="Arial"/>
                <a:cs typeface="Arial"/>
                <a:sym typeface="Arial"/>
              </a:rPr>
              <a:t> Avoiding copyright infringement by understanding "copyleft" legal obligations within third-party code.</a:t>
            </a:r>
            <a:endParaRPr lang="en-GB" sz="1200" b="0" dirty="0">
              <a:solidFill>
                <a:schemeClr val="dk1"/>
              </a:solidFill>
              <a:latin typeface="Proxima Nova"/>
              <a:ea typeface="Proxima Nova"/>
              <a:cs typeface="Proxima Nova"/>
              <a:sym typeface="Proxima Nova"/>
            </a:endParaRPr>
          </a:p>
          <a:p>
            <a:pPr marL="171450" lvl="0" indent="-171450" algn="l" rtl="0">
              <a:spcBef>
                <a:spcPts val="0"/>
              </a:spcBef>
              <a:spcAft>
                <a:spcPts val="0"/>
              </a:spcAft>
              <a:buFont typeface="Wingdings" pitchFamily="2" charset="2"/>
              <a:buChar char="à"/>
            </a:pPr>
            <a:r>
              <a:rPr lang="en-GB" sz="1100" b="0" i="0" u="none" strike="noStrike" cap="none" dirty="0">
                <a:solidFill>
                  <a:srgbClr val="000000"/>
                </a:solidFill>
                <a:effectLst/>
                <a:latin typeface="Arial"/>
                <a:ea typeface="Arial"/>
                <a:cs typeface="Arial"/>
                <a:sym typeface="Arial"/>
              </a:rPr>
              <a:t>Having a full Software Bill of Materials (SBOM) for shipped applications to prove third-party licensing obligations and copyright requirements.</a:t>
            </a:r>
          </a:p>
        </p:txBody>
      </p:sp>
    </p:spTree>
    <p:extLst>
      <p:ext uri="{BB962C8B-B14F-4D97-AF65-F5344CB8AC3E}">
        <p14:creationId xmlns:p14="http://schemas.microsoft.com/office/powerpoint/2010/main" val="3339549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cd5f97b253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cd5f97b253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Proxima Nova"/>
              <a:buNone/>
            </a:pPr>
            <a:r>
              <a:rPr lang="en" sz="1000" dirty="0">
                <a:solidFill>
                  <a:schemeClr val="dk1"/>
                </a:solidFill>
                <a:latin typeface="Proxima Nova"/>
                <a:ea typeface="Proxima Nova"/>
                <a:cs typeface="Proxima Nova"/>
                <a:sym typeface="Proxima Nova"/>
              </a:rPr>
              <a:t>Dashboard view to quickly determine which obligations have already been met and fulfilled</a:t>
            </a:r>
          </a:p>
          <a:p>
            <a:pPr marL="0" lvl="0" indent="0" algn="l" rtl="0">
              <a:spcBef>
                <a:spcPts val="0"/>
              </a:spcBef>
              <a:spcAft>
                <a:spcPts val="0"/>
              </a:spcAft>
              <a:buClr>
                <a:schemeClr val="dk1"/>
              </a:buClr>
              <a:buSzPts val="1000"/>
              <a:buFont typeface="Proxima Nova"/>
              <a:buNone/>
            </a:pPr>
            <a:endParaRPr sz="1000" dirty="0">
              <a:solidFill>
                <a:schemeClr val="dk1"/>
              </a:solidFill>
              <a:latin typeface="Proxima Nova"/>
              <a:ea typeface="Proxima Nova"/>
              <a:cs typeface="Proxima Nova"/>
              <a:sym typeface="Proxima Nova"/>
            </a:endParaRPr>
          </a:p>
          <a:p>
            <a:pPr marL="91440" lvl="0" indent="-154940" algn="l" rtl="0">
              <a:spcBef>
                <a:spcPts val="0"/>
              </a:spcBef>
              <a:spcAft>
                <a:spcPts val="0"/>
              </a:spcAft>
              <a:buClr>
                <a:schemeClr val="dk1"/>
              </a:buClr>
              <a:buSzPts val="1000"/>
              <a:buFont typeface="Proxima Nova"/>
              <a:buChar char="●"/>
            </a:pPr>
            <a:r>
              <a:rPr lang="en" sz="1000" dirty="0">
                <a:solidFill>
                  <a:schemeClr val="dk1"/>
                </a:solidFill>
                <a:latin typeface="Proxima Nova"/>
                <a:ea typeface="Proxima Nova"/>
                <a:cs typeface="Proxima Nova"/>
                <a:sym typeface="Proxima Nova"/>
              </a:rPr>
              <a:t>AI/ML automatically identify every OSS component license used in an application build</a:t>
            </a:r>
            <a:endParaRPr sz="1000" dirty="0">
              <a:solidFill>
                <a:schemeClr val="dk1"/>
              </a:solidFill>
              <a:latin typeface="Proxima Nova"/>
              <a:ea typeface="Proxima Nova"/>
              <a:cs typeface="Proxima Nova"/>
              <a:sym typeface="Proxima Nova"/>
            </a:endParaRPr>
          </a:p>
          <a:p>
            <a:pPr marL="91440" lvl="0" indent="-154940" algn="l" rtl="0">
              <a:spcBef>
                <a:spcPts val="0"/>
              </a:spcBef>
              <a:spcAft>
                <a:spcPts val="0"/>
              </a:spcAft>
              <a:buClr>
                <a:schemeClr val="dk1"/>
              </a:buClr>
              <a:buSzPts val="1000"/>
              <a:buFont typeface="Proxima Nova"/>
              <a:buChar char="●"/>
            </a:pPr>
            <a:r>
              <a:rPr lang="en" sz="1000" dirty="0">
                <a:solidFill>
                  <a:schemeClr val="dk1"/>
                </a:solidFill>
                <a:latin typeface="Proxima Nova"/>
                <a:ea typeface="Proxima Nova"/>
                <a:cs typeface="Proxima Nova"/>
                <a:sym typeface="Proxima Nova"/>
              </a:rPr>
              <a:t>Legal obligations for every OSS license are shared with the legal department.</a:t>
            </a:r>
            <a:endParaRPr sz="1000" dirty="0">
              <a:solidFill>
                <a:schemeClr val="dk1"/>
              </a:solidFill>
              <a:latin typeface="Proxima Nova"/>
              <a:ea typeface="Proxima Nova"/>
              <a:cs typeface="Proxima Nova"/>
              <a:sym typeface="Proxima Nova"/>
            </a:endParaRPr>
          </a:p>
          <a:p>
            <a:pPr marL="91440" lvl="0" indent="-154940" algn="l" rtl="0">
              <a:spcBef>
                <a:spcPts val="0"/>
              </a:spcBef>
              <a:spcAft>
                <a:spcPts val="0"/>
              </a:spcAft>
              <a:buClr>
                <a:schemeClr val="dk1"/>
              </a:buClr>
              <a:buSzPts val="1000"/>
              <a:buFont typeface="Proxima Nova"/>
              <a:buChar char="●"/>
            </a:pPr>
            <a:r>
              <a:rPr lang="en" sz="1000" dirty="0">
                <a:solidFill>
                  <a:schemeClr val="dk1"/>
                </a:solidFill>
                <a:latin typeface="Proxima Nova"/>
                <a:ea typeface="Proxima Nova"/>
                <a:cs typeface="Proxima Nova"/>
                <a:sym typeface="Proxima Nova"/>
              </a:rPr>
              <a:t>Automated workflows guide legal teams through obligations, copyright and other requirements</a:t>
            </a:r>
            <a:endParaRPr sz="1000" dirty="0">
              <a:solidFill>
                <a:schemeClr val="dk1"/>
              </a:solidFill>
              <a:latin typeface="Proxima Nova"/>
              <a:ea typeface="Proxima Nova"/>
              <a:cs typeface="Proxima Nova"/>
              <a:sym typeface="Proxima Nova"/>
            </a:endParaRPr>
          </a:p>
          <a:p>
            <a:pPr marL="91440" lvl="0" indent="-154940" algn="l" rtl="0">
              <a:spcBef>
                <a:spcPts val="0"/>
              </a:spcBef>
              <a:spcAft>
                <a:spcPts val="0"/>
              </a:spcAft>
              <a:buClr>
                <a:schemeClr val="dk1"/>
              </a:buClr>
              <a:buSzPts val="1000"/>
              <a:buFont typeface="Proxima Nova"/>
              <a:buChar char="●"/>
            </a:pPr>
            <a:r>
              <a:rPr lang="en" sz="1000" dirty="0">
                <a:solidFill>
                  <a:schemeClr val="dk1"/>
                </a:solidFill>
                <a:latin typeface="Proxima Nova"/>
                <a:ea typeface="Proxima Nova"/>
                <a:cs typeface="Proxima Nova"/>
                <a:sym typeface="Proxima Nova"/>
              </a:rPr>
              <a:t>Once all obligations are met, approvals documented and a record of the review is kept for auditors.</a:t>
            </a:r>
            <a:endParaRPr sz="1000" dirty="0">
              <a:solidFill>
                <a:schemeClr val="dk1"/>
              </a:solidFill>
              <a:latin typeface="Proxima Nova"/>
              <a:ea typeface="Proxima Nova"/>
              <a:cs typeface="Proxima Nova"/>
              <a:sym typeface="Proxima Nova"/>
            </a:endParaRPr>
          </a:p>
          <a:p>
            <a:pPr marL="91440" lvl="0" indent="-154940" algn="l" rtl="0">
              <a:spcBef>
                <a:spcPts val="0"/>
              </a:spcBef>
              <a:spcAft>
                <a:spcPts val="0"/>
              </a:spcAft>
              <a:buClr>
                <a:schemeClr val="dk1"/>
              </a:buClr>
              <a:buSzPts val="1000"/>
              <a:buFont typeface="Proxima Nova"/>
              <a:buChar char="●"/>
            </a:pPr>
            <a:r>
              <a:rPr lang="en" sz="1000" dirty="0">
                <a:solidFill>
                  <a:schemeClr val="dk1"/>
                </a:solidFill>
                <a:latin typeface="Proxima Nova"/>
                <a:ea typeface="Proxima Nova"/>
                <a:cs typeface="Proxima Nova"/>
                <a:sym typeface="Proxima Nova"/>
              </a:rPr>
              <a:t>In cases where legal risks an deemed unacceptable, information is shared on alternative less risky component choices for developers.</a:t>
            </a:r>
            <a:endParaRPr sz="1000" dirty="0">
              <a:solidFill>
                <a:schemeClr val="dk1"/>
              </a:solidFill>
              <a:latin typeface="Proxima Nova"/>
              <a:ea typeface="Proxima Nova"/>
              <a:cs typeface="Proxima Nova"/>
              <a:sym typeface="Proxima Nova"/>
            </a:endParaRPr>
          </a:p>
          <a:p>
            <a:pPr marL="91440" lvl="0" indent="-154940" algn="l" rtl="0">
              <a:spcBef>
                <a:spcPts val="0"/>
              </a:spcBef>
              <a:spcAft>
                <a:spcPts val="0"/>
              </a:spcAft>
              <a:buClr>
                <a:schemeClr val="dk1"/>
              </a:buClr>
              <a:buSzPts val="1000"/>
              <a:buFont typeface="Proxima Nova"/>
              <a:buChar char="●"/>
            </a:pPr>
            <a:r>
              <a:rPr lang="en" sz="1000" dirty="0">
                <a:solidFill>
                  <a:schemeClr val="dk1"/>
                </a:solidFill>
                <a:latin typeface="Proxima Nova"/>
                <a:ea typeface="Proxima Nova"/>
                <a:cs typeface="Proxima Nova"/>
                <a:sym typeface="Proxima Nova"/>
              </a:rPr>
              <a:t>Advanced Legal Pack integrates with existing Nexus Lifecycle implementations.</a:t>
            </a:r>
          </a:p>
          <a:p>
            <a:pPr marL="91440" lvl="0" indent="-154940" algn="l" rtl="0">
              <a:spcBef>
                <a:spcPts val="0"/>
              </a:spcBef>
              <a:spcAft>
                <a:spcPts val="0"/>
              </a:spcAft>
              <a:buClr>
                <a:schemeClr val="dk1"/>
              </a:buClr>
              <a:buSzPts val="1000"/>
              <a:buFont typeface="Proxima Nova"/>
              <a:buChar char="●"/>
            </a:pP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22441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bfda6f0e00_0_1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Building on the robust features available in Nexus Lifecycle, ALP </a:t>
            </a:r>
            <a:r>
              <a:rPr lang="en-GB" sz="1100" b="0" i="0" u="sng" strike="noStrike" cap="none" dirty="0">
                <a:solidFill>
                  <a:srgbClr val="000000"/>
                </a:solidFill>
                <a:effectLst/>
                <a:latin typeface="Arial"/>
                <a:ea typeface="Arial"/>
                <a:cs typeface="Arial"/>
                <a:sym typeface="Arial"/>
              </a:rPr>
              <a:t>adds</a:t>
            </a:r>
            <a:r>
              <a:rPr lang="en-GB" sz="1100" b="0" i="0" u="none" strike="noStrike" cap="none" dirty="0">
                <a:solidFill>
                  <a:srgbClr val="000000"/>
                </a:solidFill>
                <a:effectLst/>
                <a:latin typeface="Arial"/>
                <a:ea typeface="Arial"/>
                <a:cs typeface="Arial"/>
                <a:sym typeface="Arial"/>
              </a:rPr>
              <a:t> the following capabilities:</a:t>
            </a:r>
          </a:p>
          <a:p>
            <a:pPr marL="0" lvl="0" indent="0" algn="l" rtl="0">
              <a:spcBef>
                <a:spcPts val="0"/>
              </a:spcBef>
              <a:spcAft>
                <a:spcPts val="0"/>
              </a:spcAft>
              <a:buNone/>
            </a:pPr>
            <a:endParaRPr dirty="0"/>
          </a:p>
        </p:txBody>
      </p:sp>
      <p:sp>
        <p:nvSpPr>
          <p:cNvPr id="176" name="Google Shape;176;gbfda6f0e00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830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ce434858b5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ce434858b5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i="0" u="none" strike="noStrike" cap="none" dirty="0">
                <a:solidFill>
                  <a:srgbClr val="000000"/>
                </a:solidFill>
                <a:effectLst/>
                <a:latin typeface="Arial"/>
                <a:ea typeface="Arial"/>
                <a:cs typeface="Arial"/>
                <a:sym typeface="Arial"/>
              </a:rPr>
              <a:t>Legal Compliance Workflow</a:t>
            </a:r>
            <a:r>
              <a:rPr lang="en-GB" sz="1100" b="0" i="0" u="none" strike="noStrike" cap="none" dirty="0">
                <a:solidFill>
                  <a:srgbClr val="000000"/>
                </a:solidFill>
                <a:effectLst/>
                <a:latin typeface="Arial"/>
                <a:ea typeface="Arial"/>
                <a:cs typeface="Arial"/>
                <a:sym typeface="Arial"/>
              </a:rPr>
              <a:t> - Accessible from the new Legal tab, our machines automatically identify every OSS component license used in an application build and displays those in a dashboard view. From there, we provide workflows consisting of a checklist of actionable tasks needed to resolve obligation issues. Save license obligation resolutions (per component, per license) to reuse in the future.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591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c927d34379_0_26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t>Quick summary and overview of the current Nexus Platform.</a:t>
            </a:r>
          </a:p>
          <a:p>
            <a:pPr marL="0" lvl="0" indent="0" algn="l" rtl="0">
              <a:spcBef>
                <a:spcPts val="0"/>
              </a:spcBef>
              <a:spcAft>
                <a:spcPts val="0"/>
              </a:spcAft>
              <a:buNone/>
            </a:pPr>
            <a:r>
              <a:rPr lang="en-GB" sz="1200" dirty="0"/>
              <a:t>We announced several technology partnerships and acquisition in the past couple of months to grow Nexus Platform offering.</a:t>
            </a:r>
          </a:p>
          <a:p>
            <a:pPr marL="0" lvl="0" indent="0" algn="l" rtl="0">
              <a:spcBef>
                <a:spcPts val="0"/>
              </a:spcBef>
              <a:spcAft>
                <a:spcPts val="0"/>
              </a:spcAft>
              <a:buNone/>
            </a:pPr>
            <a:endParaRPr lang="en-GB" sz="1200" dirty="0"/>
          </a:p>
          <a:p>
            <a:pPr marL="0" lvl="0" indent="0" algn="l" rtl="0">
              <a:spcBef>
                <a:spcPts val="0"/>
              </a:spcBef>
              <a:spcAft>
                <a:spcPts val="0"/>
              </a:spcAft>
              <a:buNone/>
            </a:pPr>
            <a:r>
              <a:rPr lang="en-GB" sz="1200" dirty="0"/>
              <a:t>Following form this - we have today's session dedicated </a:t>
            </a:r>
            <a:r>
              <a:rPr lang="en-GB" sz="1200" dirty="0" err="1"/>
              <a:t>Iac</a:t>
            </a:r>
            <a:r>
              <a:rPr lang="en-GB" sz="1200" dirty="0"/>
              <a:t> Pack!</a:t>
            </a:r>
          </a:p>
          <a:p>
            <a:pPr marL="0" lvl="0" indent="0" algn="l" rtl="0">
              <a:spcBef>
                <a:spcPts val="0"/>
              </a:spcBef>
              <a:spcAft>
                <a:spcPts val="0"/>
              </a:spcAft>
              <a:buNone/>
            </a:pPr>
            <a:endParaRPr lang="en-GB" sz="1200" dirty="0"/>
          </a:p>
          <a:p>
            <a:pPr marL="0" lvl="0" indent="0" algn="l" rtl="0">
              <a:spcBef>
                <a:spcPts val="0"/>
              </a:spcBef>
              <a:spcAft>
                <a:spcPts val="0"/>
              </a:spcAft>
              <a:buNone/>
            </a:pPr>
            <a:r>
              <a:rPr lang="en" sz="1200" dirty="0">
                <a:solidFill>
                  <a:schemeClr val="dk1"/>
                </a:solidFill>
                <a:latin typeface="Proxima Nova Rg"/>
                <a:ea typeface="Proxima Nova Rg"/>
                <a:cs typeface="Proxima Nova Rg"/>
                <a:sym typeface="Proxima Nova"/>
              </a:rPr>
              <a:t>For the code you borrow – </a:t>
            </a:r>
            <a:r>
              <a:rPr lang="en" sz="1200" b="1" dirty="0">
                <a:solidFill>
                  <a:schemeClr val="dk1"/>
                </a:solidFill>
                <a:latin typeface="Proxima Nova Rg"/>
                <a:ea typeface="Proxima Nova Rg"/>
                <a:cs typeface="Proxima Nova Rg"/>
                <a:sym typeface="Proxima Nova"/>
              </a:rPr>
              <a:t>Nexus Repo, Firewall, Lifecycle, ADP, ALP</a:t>
            </a:r>
          </a:p>
          <a:p>
            <a:pPr marL="0" lvl="0" indent="0" algn="l" rtl="0">
              <a:spcBef>
                <a:spcPts val="0"/>
              </a:spcBef>
              <a:spcAft>
                <a:spcPts val="0"/>
              </a:spcAft>
              <a:buNone/>
            </a:pPr>
            <a:endParaRPr lang="en" sz="1200" dirty="0">
              <a:solidFill>
                <a:schemeClr val="dk1"/>
              </a:solidFill>
              <a:latin typeface="Proxima Nova Rg"/>
              <a:ea typeface="Proxima Nova Rg"/>
              <a:cs typeface="Proxima Nova Rg"/>
              <a:sym typeface="Proxima Nova"/>
            </a:endParaRPr>
          </a:p>
          <a:p>
            <a:pPr marL="0" lvl="0" indent="0" algn="l" rtl="0">
              <a:spcBef>
                <a:spcPts val="0"/>
              </a:spcBef>
              <a:spcAft>
                <a:spcPts val="0"/>
              </a:spcAft>
              <a:buNone/>
            </a:pPr>
            <a:r>
              <a:rPr lang="en" sz="1200" dirty="0">
                <a:solidFill>
                  <a:schemeClr val="dk1"/>
                </a:solidFill>
                <a:latin typeface="Proxima Nova Rg"/>
                <a:ea typeface="Proxima Nova Rg"/>
                <a:cs typeface="Proxima Nova Rg"/>
                <a:sym typeface="Proxima Nova"/>
              </a:rPr>
              <a:t>For the code you write - </a:t>
            </a:r>
            <a:r>
              <a:rPr lang="en-GB" sz="1200" b="1" i="0" kern="1200" dirty="0">
                <a:solidFill>
                  <a:schemeClr val="tx1"/>
                </a:solidFill>
                <a:effectLst/>
                <a:latin typeface="+mn-lt"/>
                <a:ea typeface="+mn-ea"/>
                <a:cs typeface="+mn-cs"/>
              </a:rPr>
              <a:t>Muse </a:t>
            </a:r>
            <a:r>
              <a:rPr lang="en-GB" sz="1200" b="0" i="0" kern="1200" dirty="0">
                <a:solidFill>
                  <a:schemeClr val="tx1"/>
                </a:solidFill>
                <a:effectLst/>
                <a:latin typeface="+mn-lt"/>
                <a:ea typeface="+mn-ea"/>
                <a:cs typeface="+mn-cs"/>
              </a:rPr>
              <a:t>=&gt; It is developer-friendly source code analysis for GitHub, GitLab, and Bitbucket. Muse goes beyond traditional linting and SAST to perform deep code analysis, far exceeding legacy tools like SonarQube.</a:t>
            </a:r>
            <a:br>
              <a:rPr lang="en-GB" dirty="0"/>
            </a:br>
            <a:endParaRPr lang="en-GB" sz="1200" b="0" i="0" kern="1200" dirty="0">
              <a:solidFill>
                <a:schemeClr val="tx1"/>
              </a:solidFill>
              <a:effectLst/>
              <a:latin typeface="+mn-lt"/>
              <a:ea typeface="+mn-ea"/>
              <a:cs typeface="+mn-cs"/>
            </a:endParaRPr>
          </a:p>
          <a:p>
            <a:pPr marL="0" lvl="0" indent="0" algn="l" rtl="0">
              <a:spcBef>
                <a:spcPts val="0"/>
              </a:spcBef>
              <a:spcAft>
                <a:spcPts val="0"/>
              </a:spcAft>
              <a:buNone/>
            </a:pPr>
            <a:r>
              <a:rPr lang="en" sz="1200" dirty="0">
                <a:solidFill>
                  <a:schemeClr val="dk1"/>
                </a:solidFill>
                <a:latin typeface="Proxima Nova Rg"/>
                <a:ea typeface="Proxima Nova Rg"/>
                <a:cs typeface="Proxima Nova Rg"/>
                <a:sym typeface="Proxima Nova"/>
              </a:rPr>
              <a:t>For the code you write to provision the cloud - </a:t>
            </a:r>
            <a:r>
              <a:rPr lang="en-GB" sz="1200" b="1" i="0" kern="1200" dirty="0" err="1">
                <a:solidFill>
                  <a:schemeClr val="tx1"/>
                </a:solidFill>
                <a:effectLst/>
                <a:latin typeface="+mn-lt"/>
                <a:ea typeface="+mn-ea"/>
                <a:cs typeface="+mn-cs"/>
              </a:rPr>
              <a:t>IaC</a:t>
            </a:r>
            <a:r>
              <a:rPr lang="en-GB" sz="1200" b="1" i="0" kern="1200" dirty="0">
                <a:solidFill>
                  <a:schemeClr val="tx1"/>
                </a:solidFill>
                <a:effectLst/>
                <a:latin typeface="+mn-lt"/>
                <a:ea typeface="+mn-ea"/>
                <a:cs typeface="+mn-cs"/>
              </a:rPr>
              <a:t> Pack </a:t>
            </a:r>
            <a:r>
              <a:rPr lang="en-GB" sz="1200" b="0" i="0" kern="1200" dirty="0">
                <a:solidFill>
                  <a:schemeClr val="tx1"/>
                </a:solidFill>
                <a:effectLst/>
                <a:latin typeface="+mn-lt"/>
                <a:ea typeface="+mn-ea"/>
                <a:cs typeface="+mn-cs"/>
              </a:rPr>
              <a:t>=&gt; Empower developers to discover cloud security and compliance issues with </a:t>
            </a:r>
            <a:r>
              <a:rPr lang="en-GB" sz="1200" b="0" i="0" kern="1200" dirty="0" err="1">
                <a:solidFill>
                  <a:schemeClr val="tx1"/>
                </a:solidFill>
                <a:effectLst/>
                <a:latin typeface="+mn-lt"/>
                <a:ea typeface="+mn-ea"/>
                <a:cs typeface="+mn-cs"/>
              </a:rPr>
              <a:t>IaC</a:t>
            </a:r>
            <a:r>
              <a:rPr lang="en-GB" sz="1200" b="0" i="0" kern="1200" dirty="0">
                <a:solidFill>
                  <a:schemeClr val="tx1"/>
                </a:solidFill>
                <a:effectLst/>
                <a:latin typeface="+mn-lt"/>
                <a:ea typeface="+mn-ea"/>
                <a:cs typeface="+mn-cs"/>
              </a:rPr>
              <a:t> terraform analysis, giving development teams immediate feedback on cloud misconfigurations before they reach production.</a:t>
            </a:r>
          </a:p>
          <a:p>
            <a:pPr marL="0" lvl="0" indent="0" algn="l" rtl="0">
              <a:spcBef>
                <a:spcPts val="0"/>
              </a:spcBef>
              <a:spcAft>
                <a:spcPts val="0"/>
              </a:spcAft>
              <a:buNone/>
            </a:pPr>
            <a:endParaRPr lang="en-GB" sz="1200" b="0" i="0" kern="1200" dirty="0">
              <a:solidFill>
                <a:schemeClr val="tx1"/>
              </a:solidFill>
              <a:effectLst/>
              <a:latin typeface="+mn-lt"/>
              <a:ea typeface="+mn-ea"/>
              <a:cs typeface="+mn-cs"/>
              <a:sym typeface="Proxima Nova"/>
            </a:endParaRPr>
          </a:p>
          <a:p>
            <a:pPr marL="0" lvl="0" indent="0" algn="l" rtl="0">
              <a:spcBef>
                <a:spcPts val="0"/>
              </a:spcBef>
              <a:spcAft>
                <a:spcPts val="0"/>
              </a:spcAft>
              <a:buNone/>
            </a:pPr>
            <a:r>
              <a:rPr lang="en" sz="1200" dirty="0">
                <a:solidFill>
                  <a:schemeClr val="dk1"/>
                </a:solidFill>
                <a:latin typeface="Proxima Nova Rg"/>
                <a:ea typeface="Proxima Nova Rg"/>
                <a:cs typeface="Proxima Nova Rg"/>
                <a:sym typeface="Proxima Nova"/>
              </a:rPr>
              <a:t>For the code you package to run in the cloud - </a:t>
            </a:r>
            <a:r>
              <a:rPr lang="en-GB" sz="1200" b="1" i="0" kern="1200" dirty="0">
                <a:solidFill>
                  <a:schemeClr val="tx1"/>
                </a:solidFill>
                <a:effectLst/>
                <a:latin typeface="+mn-lt"/>
                <a:ea typeface="+mn-ea"/>
                <a:cs typeface="+mn-cs"/>
              </a:rPr>
              <a:t>Nexus Container </a:t>
            </a:r>
            <a:r>
              <a:rPr lang="en-GB" sz="1200" b="0" i="0" kern="1200" dirty="0">
                <a:solidFill>
                  <a:schemeClr val="tx1"/>
                </a:solidFill>
                <a:effectLst/>
                <a:latin typeface="+mn-lt"/>
                <a:ea typeface="+mn-ea"/>
                <a:cs typeface="+mn-cs"/>
              </a:rPr>
              <a:t>=&gt; you can protect containers and Kubernetes deployments on multiple cloud platforms. </a:t>
            </a:r>
            <a:r>
              <a:rPr lang="en-GB" sz="1200" b="1" i="0" kern="1200" dirty="0">
                <a:solidFill>
                  <a:schemeClr val="tx1"/>
                </a:solidFill>
                <a:effectLst/>
                <a:latin typeface="+mn-lt"/>
                <a:ea typeface="+mn-ea"/>
                <a:cs typeface="+mn-cs"/>
              </a:rPr>
              <a:t>Nexus Container </a:t>
            </a:r>
            <a:r>
              <a:rPr lang="en-GB" sz="1200" b="0" i="0" kern="1200" dirty="0">
                <a:solidFill>
                  <a:schemeClr val="tx1"/>
                </a:solidFill>
                <a:effectLst/>
                <a:latin typeface="+mn-lt"/>
                <a:ea typeface="+mn-ea"/>
                <a:cs typeface="+mn-cs"/>
              </a:rPr>
              <a:t>helps Development, Security, and Operations teams discover, continuously monitor, and fix container vulnerabilities and compliance issues during the entire container lifecycle.</a:t>
            </a:r>
          </a:p>
        </p:txBody>
      </p:sp>
      <p:sp>
        <p:nvSpPr>
          <p:cNvPr id="151" name="Google Shape;151;gc927d34379_0_26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ce434858b5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ce434858b5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i="0" u="none" strike="noStrike" cap="none" dirty="0">
                <a:solidFill>
                  <a:srgbClr val="000000"/>
                </a:solidFill>
                <a:effectLst/>
                <a:latin typeface="Arial"/>
                <a:ea typeface="Arial"/>
                <a:cs typeface="Arial"/>
                <a:sym typeface="Arial"/>
              </a:rPr>
              <a:t>Automated Attribution Reports/Third-Party Notices </a:t>
            </a:r>
            <a:r>
              <a:rPr lang="en-GB" sz="1100" b="0" i="0" u="none" strike="noStrike" cap="none" dirty="0">
                <a:solidFill>
                  <a:srgbClr val="000000"/>
                </a:solidFill>
                <a:effectLst/>
                <a:latin typeface="Arial"/>
                <a:ea typeface="Arial"/>
                <a:cs typeface="Arial"/>
                <a:sym typeface="Arial"/>
              </a:rPr>
              <a:t>- Automated data collection and generation of attribution reports that comply with 90+% of OSS obligations. Save, customize, and edit reports as needed.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33864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ce434858b5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ce434858b5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i="0" u="none" strike="noStrike" cap="none" dirty="0">
                <a:solidFill>
                  <a:srgbClr val="000000"/>
                </a:solidFill>
                <a:effectLst/>
                <a:latin typeface="Arial"/>
                <a:ea typeface="Arial"/>
                <a:cs typeface="Arial"/>
                <a:sym typeface="Arial"/>
              </a:rPr>
              <a:t>Extended Legal Data</a:t>
            </a:r>
            <a:r>
              <a:rPr lang="en-GB" sz="1100" b="0" i="0" u="none" strike="noStrike" cap="none" dirty="0">
                <a:solidFill>
                  <a:srgbClr val="000000"/>
                </a:solidFill>
                <a:effectLst/>
                <a:latin typeface="Arial"/>
                <a:ea typeface="Arial"/>
                <a:cs typeface="Arial"/>
                <a:sym typeface="Arial"/>
              </a:rPr>
              <a:t> - Our machine learning algorithm and natural language processing detect legal data and integrate it into our legal compliance workflows. This includes more than just license detections to cover copyright statements, all notice statements, and all license texts found in a component. All legal data collection is automated.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85867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ce434858b5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ce434858b5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buNone/>
            </a:pPr>
            <a:r>
              <a:rPr lang="en-GB" sz="1100" b="1" i="0" u="none" strike="noStrike" cap="none" dirty="0">
                <a:solidFill>
                  <a:srgbClr val="000000"/>
                </a:solidFill>
                <a:effectLst/>
                <a:latin typeface="Arial"/>
                <a:ea typeface="Arial"/>
                <a:cs typeface="Arial"/>
                <a:sym typeface="Arial"/>
              </a:rPr>
              <a:t>LORT</a:t>
            </a:r>
            <a:r>
              <a:rPr lang="en-GB" sz="1100" b="0" i="0" u="none" strike="noStrike" cap="none" dirty="0">
                <a:solidFill>
                  <a:srgbClr val="000000"/>
                </a:solidFill>
                <a:effectLst/>
                <a:latin typeface="Arial"/>
                <a:ea typeface="Arial"/>
                <a:cs typeface="Arial"/>
                <a:sym typeface="Arial"/>
              </a:rPr>
              <a:t> - An extensive database of open source license obligations across multiple categories, types, and threat groups that is continuously updated by the Sonatype Data Research team. We provide a succinct list of all licenses being used by a component, allowing them to read through obligations and easily look up licenses, view annotated license texts, and export lists. The value here is a succinct list of license’s legal obligations so customers can understand how we categorize licenses in our reference policy and to also make their own decisions with regards to license policies. </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sz="1100" b="0" i="0" u="none" strike="noStrike" cap="none" dirty="0">
                <a:solidFill>
                  <a:srgbClr val="000000"/>
                </a:solidFill>
                <a:effectLst/>
                <a:latin typeface="Arial"/>
                <a:ea typeface="Arial"/>
                <a:cs typeface="Arial"/>
                <a:sym typeface="Arial"/>
              </a:rPr>
              <a:t>LORT is now a feature of ALP</a:t>
            </a:r>
            <a:r>
              <a:rPr lang="en-GB" dirty="0">
                <a:effectLst/>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00425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9685aa3c13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0" name="Google Shape;80;g9685aa3c1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1910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2fe1f08e6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sz="1100" b="0" i="0" u="none" strike="noStrike" cap="none" dirty="0">
              <a:solidFill>
                <a:srgbClr val="000000"/>
              </a:solidFill>
              <a:effectLst/>
              <a:latin typeface="Arial"/>
              <a:ea typeface="Arial"/>
              <a:cs typeface="Arial"/>
              <a:sym typeface="Arial"/>
            </a:endParaRPr>
          </a:p>
          <a:p>
            <a:pPr marL="171450" lvl="0" indent="-171450" algn="l" rtl="0">
              <a:spcBef>
                <a:spcPts val="0"/>
              </a:spcBef>
              <a:spcAft>
                <a:spcPts val="0"/>
              </a:spcAft>
            </a:pPr>
            <a:r>
              <a:rPr lang="en-GB" sz="1100" b="0" i="0" u="none" strike="noStrike" cap="none" dirty="0">
                <a:solidFill>
                  <a:srgbClr val="000000"/>
                </a:solidFill>
                <a:effectLst/>
                <a:latin typeface="Arial"/>
                <a:ea typeface="Arial"/>
                <a:cs typeface="Arial"/>
                <a:sym typeface="Arial"/>
              </a:rPr>
              <a:t>Where is your organization today in its cloud journey?  </a:t>
            </a:r>
          </a:p>
          <a:p>
            <a:pPr marL="171450" lvl="0" indent="-171450" algn="l" rtl="0">
              <a:spcBef>
                <a:spcPts val="0"/>
              </a:spcBef>
              <a:spcAft>
                <a:spcPts val="0"/>
              </a:spcAft>
            </a:pPr>
            <a:r>
              <a:rPr lang="en-GB" sz="1100" b="0" i="0" u="none" strike="noStrike" cap="none" dirty="0">
                <a:solidFill>
                  <a:srgbClr val="000000"/>
                </a:solidFill>
                <a:effectLst/>
                <a:latin typeface="Arial"/>
                <a:ea typeface="Arial"/>
                <a:cs typeface="Arial"/>
                <a:sym typeface="Arial"/>
              </a:rPr>
              <a:t>How strategic is public cloud for your organization? Which Cloud Providers are you using? AWS, Azure, GCP?</a:t>
            </a:r>
          </a:p>
          <a:p>
            <a:pPr marL="171450" lvl="0" indent="-171450" algn="l" rtl="0">
              <a:spcBef>
                <a:spcPts val="0"/>
              </a:spcBef>
              <a:spcAft>
                <a:spcPts val="0"/>
              </a:spcAft>
            </a:pPr>
            <a:r>
              <a:rPr lang="en-GB" sz="1100" b="0" i="0" u="none" strike="noStrike" cap="none" dirty="0">
                <a:solidFill>
                  <a:srgbClr val="000000"/>
                </a:solidFill>
                <a:effectLst/>
                <a:latin typeface="Arial"/>
                <a:ea typeface="Arial"/>
                <a:cs typeface="Arial"/>
                <a:sym typeface="Arial"/>
              </a:rPr>
              <a:t>Is your team or organization using Infrastructure as Code? Are they using </a:t>
            </a:r>
            <a:r>
              <a:rPr lang="en-GB" sz="1100" b="0" i="0" u="none" strike="noStrike" cap="none" dirty="0" err="1">
                <a:solidFill>
                  <a:srgbClr val="000000"/>
                </a:solidFill>
                <a:effectLst/>
                <a:latin typeface="Arial"/>
                <a:ea typeface="Arial"/>
                <a:cs typeface="Arial"/>
                <a:sym typeface="Arial"/>
              </a:rPr>
              <a:t>IaC</a:t>
            </a:r>
            <a:r>
              <a:rPr lang="en-GB" sz="1100" b="0" i="0" u="none" strike="noStrike" cap="none" dirty="0">
                <a:solidFill>
                  <a:srgbClr val="000000"/>
                </a:solidFill>
                <a:effectLst/>
                <a:latin typeface="Arial"/>
                <a:ea typeface="Arial"/>
                <a:cs typeface="Arial"/>
                <a:sym typeface="Arial"/>
              </a:rPr>
              <a:t> templates? If not, are they using the cloud console?</a:t>
            </a:r>
          </a:p>
          <a:p>
            <a:pPr marL="171450" lvl="0" indent="-171450" algn="l" rtl="0">
              <a:spcBef>
                <a:spcPts val="0"/>
              </a:spcBef>
              <a:spcAft>
                <a:spcPts val="0"/>
              </a:spcAft>
            </a:pPr>
            <a:r>
              <a:rPr lang="en-GB" sz="1100" b="0" i="0" u="none" strike="noStrike" cap="none" dirty="0">
                <a:solidFill>
                  <a:srgbClr val="000000"/>
                </a:solidFill>
                <a:effectLst/>
                <a:latin typeface="Arial"/>
                <a:ea typeface="Arial"/>
                <a:cs typeface="Arial"/>
                <a:sym typeface="Arial"/>
              </a:rPr>
              <a:t>How are you deploying cloud infrastructure?  Using Terraform?</a:t>
            </a:r>
          </a:p>
          <a:p>
            <a:pPr marL="171450" lvl="0" indent="-171450" algn="l" rtl="0">
              <a:spcBef>
                <a:spcPts val="0"/>
              </a:spcBef>
              <a:spcAft>
                <a:spcPts val="0"/>
              </a:spcAft>
            </a:pPr>
            <a:r>
              <a:rPr lang="en-GB" sz="1100" b="0" i="0" u="none" strike="noStrike" cap="none" dirty="0">
                <a:solidFill>
                  <a:srgbClr val="000000"/>
                </a:solidFill>
                <a:effectLst/>
                <a:latin typeface="Arial"/>
                <a:ea typeface="Arial"/>
                <a:cs typeface="Arial"/>
                <a:sym typeface="Arial"/>
              </a:rPr>
              <a:t>Which compliance standards apply to your organization? CIS Benchmark, Soc 2, GDPR, ISO 27001, NIST 800-53, PCI DSS?</a:t>
            </a:r>
          </a:p>
          <a:p>
            <a:pPr marL="171450" lvl="0" indent="-171450" algn="l" rtl="0">
              <a:spcBef>
                <a:spcPts val="0"/>
              </a:spcBef>
              <a:spcAft>
                <a:spcPts val="0"/>
              </a:spcAft>
            </a:pPr>
            <a:r>
              <a:rPr lang="en-GB" sz="1100" b="0" i="0" u="none" strike="noStrike" cap="none" dirty="0">
                <a:solidFill>
                  <a:srgbClr val="000000"/>
                </a:solidFill>
                <a:effectLst/>
                <a:latin typeface="Arial"/>
                <a:ea typeface="Arial"/>
                <a:cs typeface="Arial"/>
                <a:sym typeface="Arial"/>
              </a:rPr>
              <a:t>Are you using a tool to check that your </a:t>
            </a:r>
            <a:r>
              <a:rPr lang="en-GB" sz="1100" b="0" i="0" u="none" strike="noStrike" cap="none" dirty="0" err="1">
                <a:solidFill>
                  <a:srgbClr val="000000"/>
                </a:solidFill>
                <a:effectLst/>
                <a:latin typeface="Arial"/>
                <a:ea typeface="Arial"/>
                <a:cs typeface="Arial"/>
                <a:sym typeface="Arial"/>
              </a:rPr>
              <a:t>IaC</a:t>
            </a:r>
            <a:r>
              <a:rPr lang="en-GB" sz="1100" b="0" i="0" u="none" strike="noStrike" cap="none" dirty="0">
                <a:solidFill>
                  <a:srgbClr val="000000"/>
                </a:solidFill>
                <a:effectLst/>
                <a:latin typeface="Arial"/>
                <a:ea typeface="Arial"/>
                <a:cs typeface="Arial"/>
                <a:sym typeface="Arial"/>
              </a:rPr>
              <a:t> is compliant and not leaving you open to risk? If not, how do you know your cloud infrastructure is secure? How do you stay compliant? If yes, do you know which one?</a:t>
            </a:r>
          </a:p>
          <a:p>
            <a:pPr marL="171450" lvl="0" indent="-171450" algn="l" rtl="0">
              <a:spcBef>
                <a:spcPts val="0"/>
              </a:spcBef>
              <a:spcAft>
                <a:spcPts val="0"/>
              </a:spcAft>
            </a:pPr>
            <a:r>
              <a:rPr lang="en-GB" sz="1100" b="0" i="0" u="none" strike="noStrike" cap="none" dirty="0">
                <a:solidFill>
                  <a:srgbClr val="000000"/>
                </a:solidFill>
                <a:effectLst/>
                <a:latin typeface="Arial"/>
                <a:ea typeface="Arial"/>
                <a:cs typeface="Arial"/>
                <a:sym typeface="Arial"/>
              </a:rPr>
              <a:t>How are you addressing run-time cloud infrastructure security today? Native tools, 3rd Party?</a:t>
            </a:r>
          </a:p>
          <a:p>
            <a:pPr marL="0" lvl="0" indent="0" algn="l" rtl="0">
              <a:spcBef>
                <a:spcPts val="0"/>
              </a:spcBef>
              <a:spcAft>
                <a:spcPts val="0"/>
              </a:spcAft>
              <a:buNone/>
            </a:pPr>
            <a:endParaRPr dirty="0"/>
          </a:p>
        </p:txBody>
      </p:sp>
      <p:sp>
        <p:nvSpPr>
          <p:cNvPr id="246" name="Google Shape;246;gd2fe1f08e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bfc112a50e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bfc112a50e_0_4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1" dirty="0">
                <a:solidFill>
                  <a:schemeClr val="dk1"/>
                </a:solidFill>
                <a:latin typeface="Proxima Nova"/>
                <a:ea typeface="Proxima Nova"/>
                <a:cs typeface="Proxima Nova"/>
                <a:sym typeface="Proxima Nova"/>
              </a:rPr>
              <a:t>What is Infrastructure as Code? </a:t>
            </a:r>
          </a:p>
          <a:p>
            <a:pPr marL="0" lvl="0" indent="0" algn="l" rtl="0">
              <a:spcBef>
                <a:spcPts val="0"/>
              </a:spcBef>
              <a:spcAft>
                <a:spcPts val="0"/>
              </a:spcAft>
              <a:buNone/>
            </a:pPr>
            <a:endParaRPr lang="en-GB" sz="1100" b="1"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Development and deployment are moving to the cloud.</a:t>
            </a:r>
          </a:p>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Developers are being tasked with a wider breadth of tasks in their day-to-day responsibilities, including building their own cloud infrastructure. </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solidFill>
                  <a:schemeClr val="dk1"/>
                </a:solidFill>
                <a:latin typeface="Proxima Nova"/>
                <a:ea typeface="Proxima Nova"/>
                <a:cs typeface="Proxima Nova"/>
                <a:sym typeface="Proxima Nova"/>
              </a:rPr>
              <a:t>Similar to choosing and configuring the right open-source components, developers now own the process of writing code to provision and configure their cloud infrastructure.</a:t>
            </a:r>
          </a:p>
          <a:p>
            <a:pPr marL="0" lvl="0" indent="0" algn="l" rtl="0">
              <a:spcBef>
                <a:spcPts val="0"/>
              </a:spcBef>
              <a:spcAft>
                <a:spcPts val="0"/>
              </a:spcAft>
              <a:buNone/>
            </a:pPr>
            <a:endParaRPr dirty="0"/>
          </a:p>
        </p:txBody>
      </p:sp>
      <p:sp>
        <p:nvSpPr>
          <p:cNvPr id="253" name="Google Shape;253;gbfc112a50e_0_4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bfc112a50e_0_4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Instead of having to wait on other teams, infrastructure automation tools save a lot of time and are scalable, but inherently come with serious risks.</a:t>
            </a:r>
          </a:p>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The number one cause of cloud data breaches is misconfiguration.</a:t>
            </a:r>
          </a:p>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Therefore, developers need tools to help them to catch misconfigurations and policy violations early, before they reach production, to ensure their cloud infrastructure is secure, safe from hackers and data breaches, and compliant with the latest industry standards.</a:t>
            </a:r>
          </a:p>
          <a:p>
            <a:pPr marL="0" lvl="0" indent="0" algn="l" rtl="0">
              <a:spcBef>
                <a:spcPts val="0"/>
              </a:spcBef>
              <a:spcAft>
                <a:spcPts val="0"/>
              </a:spcAft>
              <a:buNone/>
            </a:pPr>
            <a:endParaRPr lang="en-GB"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Every major industry has compliance standards, including controls for cloud infrastructure. There are hundreds if not thousands of security rules that apply to cloud infrastructure configuration. Those rules map to compliance standards. This is a very intensive, time consuming process that our Partner Fugue has already done, and the </a:t>
            </a:r>
            <a:r>
              <a:rPr lang="en-GB" sz="1100" b="0" i="0" u="none" strike="noStrike" cap="none" dirty="0" err="1">
                <a:solidFill>
                  <a:srgbClr val="000000"/>
                </a:solidFill>
                <a:effectLst/>
                <a:latin typeface="Arial"/>
                <a:ea typeface="Arial"/>
                <a:cs typeface="Arial"/>
                <a:sym typeface="Arial"/>
              </a:rPr>
              <a:t>IaC</a:t>
            </a:r>
            <a:r>
              <a:rPr lang="en-GB" sz="1100" b="0" i="0" u="none" strike="noStrike" cap="none" dirty="0">
                <a:solidFill>
                  <a:srgbClr val="000000"/>
                </a:solidFill>
                <a:effectLst/>
                <a:latin typeface="Arial"/>
                <a:ea typeface="Arial"/>
                <a:cs typeface="Arial"/>
                <a:sym typeface="Arial"/>
              </a:rPr>
              <a:t> Pack provides out-of-the-box support for number of compliance standards</a:t>
            </a: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260" name="Google Shape;260;gbfc112a50e_0_4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c07fd081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c07fd081f8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The most popular </a:t>
            </a:r>
            <a:r>
              <a:rPr lang="en-GB" sz="1100" b="0" i="0" u="none" strike="noStrike" cap="none" dirty="0" err="1">
                <a:solidFill>
                  <a:srgbClr val="000000"/>
                </a:solidFill>
                <a:effectLst/>
                <a:latin typeface="Arial"/>
                <a:ea typeface="Arial"/>
                <a:cs typeface="Arial"/>
                <a:sym typeface="Arial"/>
              </a:rPr>
              <a:t>IaC</a:t>
            </a:r>
            <a:r>
              <a:rPr lang="en-GB" sz="1100" b="0" i="0" u="none" strike="noStrike" cap="none" dirty="0">
                <a:solidFill>
                  <a:srgbClr val="000000"/>
                </a:solidFill>
                <a:effectLst/>
                <a:latin typeface="Arial"/>
                <a:ea typeface="Arial"/>
                <a:cs typeface="Arial"/>
                <a:sym typeface="Arial"/>
              </a:rPr>
              <a:t> tool is Terraform (~80% market share). </a:t>
            </a:r>
          </a:p>
          <a:p>
            <a:r>
              <a:rPr lang="en-GB" sz="1100" b="0" i="0" u="none" strike="noStrike" cap="none" dirty="0">
                <a:solidFill>
                  <a:srgbClr val="000000"/>
                </a:solidFill>
                <a:effectLst/>
                <a:latin typeface="Arial"/>
                <a:ea typeface="Arial"/>
                <a:cs typeface="Arial"/>
                <a:sym typeface="Arial"/>
              </a:rPr>
              <a:t>Terraform is a universal tool and can be used to build and manage cloud infrastructure across multiple platforms including Amazon Web Services (AWS), Microsoft Azure, and Google Cloud Platform (GCP). </a:t>
            </a:r>
          </a:p>
          <a:p>
            <a:r>
              <a:rPr lang="en-GB" sz="1100" b="0" i="0" u="none" strike="noStrike" cap="none" dirty="0">
                <a:solidFill>
                  <a:srgbClr val="000000"/>
                </a:solidFill>
                <a:effectLst/>
                <a:latin typeface="Arial"/>
                <a:ea typeface="Arial"/>
                <a:cs typeface="Arial"/>
                <a:sym typeface="Arial"/>
              </a:rPr>
              <a:t>It’s also popular for Kubernetes, private cloud infrastructure, and can be used for almost anything with an API. </a:t>
            </a:r>
          </a:p>
          <a:p>
            <a:pPr marL="0" lvl="0" indent="0" algn="l" rtl="0">
              <a:spcBef>
                <a:spcPts val="0"/>
              </a:spcBef>
              <a:spcAft>
                <a:spcPts val="0"/>
              </a:spcAft>
              <a:buNone/>
            </a:pPr>
            <a:endParaRPr dirty="0"/>
          </a:p>
        </p:txBody>
      </p:sp>
      <p:sp>
        <p:nvSpPr>
          <p:cNvPr id="292" name="Google Shape;292;gc07fd081f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b47be21d08_0_4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dirty="0">
                <a:solidFill>
                  <a:srgbClr val="000000"/>
                </a:solidFill>
                <a:effectLst/>
                <a:latin typeface="Arial"/>
                <a:ea typeface="Arial"/>
                <a:cs typeface="Arial"/>
                <a:sym typeface="Arial"/>
              </a:rPr>
              <a:t>According to Gartner, cloud misconfiguration is the number one cause of cloud-based data breaches. </a:t>
            </a:r>
          </a:p>
          <a:p>
            <a:pPr marL="158750" indent="0">
              <a:buNone/>
            </a:pPr>
            <a:r>
              <a:rPr lang="en-GB" sz="1100" b="0" i="0" u="none" strike="noStrike" cap="none" dirty="0">
                <a:solidFill>
                  <a:srgbClr val="000000"/>
                </a:solidFill>
                <a:effectLst/>
                <a:latin typeface="Arial"/>
                <a:ea typeface="Arial"/>
                <a:cs typeface="Arial"/>
                <a:sym typeface="Arial"/>
              </a:rPr>
              <a:t>Cloud deployment comes with a few inherent risks, and even using the cloud console leaves opportunity for misconfigurations. </a:t>
            </a:r>
          </a:p>
          <a:p>
            <a:pPr marL="0" lvl="0" indent="0" algn="l" rtl="0">
              <a:spcBef>
                <a:spcPts val="0"/>
              </a:spcBef>
              <a:spcAft>
                <a:spcPts val="0"/>
              </a:spcAft>
              <a:buNone/>
            </a:pPr>
            <a:endParaRPr dirty="0"/>
          </a:p>
        </p:txBody>
      </p:sp>
      <p:sp>
        <p:nvSpPr>
          <p:cNvPr id="266" name="Google Shape;266;gb47be21d08_0_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bfc112a50e_0_4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Recent cloud data breaches: CapitalOne, Twilio, LA Times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Key takeaway he is misconfigurations are preventable.</a:t>
            </a:r>
          </a:p>
          <a:p>
            <a:pPr marL="0" lvl="0" indent="0" algn="l" rtl="0">
              <a:spcBef>
                <a:spcPts val="0"/>
              </a:spcBef>
              <a:spcAft>
                <a:spcPts val="0"/>
              </a:spcAft>
              <a:buNone/>
            </a:pPr>
            <a:endParaRPr dirty="0"/>
          </a:p>
          <a:p>
            <a:pPr marL="0" lvl="0" indent="0" algn="l" rtl="0">
              <a:spcBef>
                <a:spcPts val="0"/>
              </a:spcBef>
              <a:spcAft>
                <a:spcPts val="0"/>
              </a:spcAft>
              <a:buNone/>
            </a:pPr>
            <a:r>
              <a:rPr lang="en" dirty="0"/>
              <a:t>Capital one breach: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Firewall misconfiguration gave hacker access to a box that was meaningless, they were able to work from there to gain more access</a:t>
            </a:r>
            <a:r>
              <a:rPr lang="en-GB" dirty="0"/>
              <a:t> - </a:t>
            </a:r>
            <a:r>
              <a:rPr lang="en" dirty="0"/>
              <a:t>was </a:t>
            </a:r>
            <a:r>
              <a:rPr lang="en-GB" dirty="0"/>
              <a:t>able to list all the S3 Asset - </a:t>
            </a:r>
            <a:r>
              <a:rPr lang="en" dirty="0"/>
              <a:t>found some good things to steal - was able to get a list of IM (Identity Management) roles - was able to assume a IM role with permissions - finally was able to use those permissions to recreate the S3 buckets in their account, and copy over the data</a:t>
            </a:r>
            <a:endParaRPr dirty="0"/>
          </a:p>
        </p:txBody>
      </p:sp>
      <p:sp>
        <p:nvSpPr>
          <p:cNvPr id="274" name="Google Shape;274;gbfc112a50e_0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C4D88"/>
                </a:solidFill>
                <a:effectLst/>
                <a:uLnTx/>
                <a:uFillTx/>
                <a:latin typeface="Proxima Nova" panose="02000506030000020004" pitchFamily="2" charset="0"/>
                <a:ea typeface="+mn-ea"/>
                <a:cs typeface="+mn-cs"/>
              </a:rPr>
              <a:t>We want to unite software developers, security professionals, and IT operations </a:t>
            </a:r>
            <a:r>
              <a:rPr kumimoji="0" lang="en-US" sz="1200" b="0" i="0" u="sng" strike="noStrike" kern="1200" cap="none" spc="0" normalizeH="0" baseline="0" noProof="0" dirty="0">
                <a:ln>
                  <a:noFill/>
                </a:ln>
                <a:solidFill>
                  <a:srgbClr val="3C4D88"/>
                </a:solidFill>
                <a:effectLst/>
                <a:uLnTx/>
                <a:uFillTx/>
                <a:latin typeface="Proxima Nova" panose="02000506030000020004" pitchFamily="2" charset="0"/>
                <a:ea typeface="+mn-ea"/>
                <a:cs typeface="+mn-cs"/>
              </a:rPr>
              <a:t>on the same team</a:t>
            </a:r>
            <a:r>
              <a:rPr kumimoji="0" lang="en-US" sz="1200" b="0" i="0" u="none" strike="noStrike" kern="1200" cap="none" spc="0" normalizeH="0" baseline="0" noProof="0" dirty="0">
                <a:ln>
                  <a:noFill/>
                </a:ln>
                <a:solidFill>
                  <a:srgbClr val="3C4D88"/>
                </a:solidFill>
                <a:effectLst/>
                <a:uLnTx/>
                <a:uFillTx/>
                <a:latin typeface="Proxima Nova" panose="02000506030000020004" pitchFamily="2" charset="0"/>
                <a:ea typeface="+mn-ea"/>
                <a:cs typeface="+mn-cs"/>
              </a:rPr>
              <a:t> and empower </a:t>
            </a:r>
            <a:r>
              <a:rPr kumimoji="0" lang="en-US" sz="1200" b="0" i="0" u="sng" strike="noStrike" kern="1200" cap="none" spc="0" normalizeH="0" baseline="0" noProof="0" dirty="0">
                <a:ln>
                  <a:noFill/>
                </a:ln>
                <a:solidFill>
                  <a:srgbClr val="3C4D88"/>
                </a:solidFill>
                <a:effectLst/>
                <a:uLnTx/>
                <a:uFillTx/>
                <a:latin typeface="Proxima Nova" panose="02000506030000020004" pitchFamily="2" charset="0"/>
                <a:ea typeface="+mn-ea"/>
                <a:cs typeface="+mn-cs"/>
              </a:rPr>
              <a:t>enterprises</a:t>
            </a:r>
            <a:r>
              <a:rPr kumimoji="0" lang="en-US" sz="1200" b="0" i="0" u="none" strike="noStrike" kern="1200" cap="none" spc="0" normalizeH="0" baseline="0" noProof="0" dirty="0">
                <a:ln>
                  <a:noFill/>
                </a:ln>
                <a:solidFill>
                  <a:srgbClr val="3C4D88"/>
                </a:solidFill>
                <a:effectLst/>
                <a:uLnTx/>
                <a:uFillTx/>
                <a:latin typeface="Proxima Nova" panose="02000506030000020004" pitchFamily="2" charset="0"/>
                <a:ea typeface="+mn-ea"/>
                <a:cs typeface="+mn-cs"/>
              </a:rPr>
              <a:t> like yourselves to continuously identify and remediate risk, </a:t>
            </a:r>
            <a:r>
              <a:rPr kumimoji="0" lang="en-US" sz="1200" b="0" i="0" u="sng" strike="noStrike" kern="1200" cap="none" spc="0" normalizeH="0" baseline="0" noProof="0" dirty="0">
                <a:ln>
                  <a:noFill/>
                </a:ln>
                <a:solidFill>
                  <a:srgbClr val="3C4D88"/>
                </a:solidFill>
                <a:effectLst/>
                <a:uLnTx/>
                <a:uFillTx/>
                <a:latin typeface="Proxima Nova" panose="02000506030000020004" pitchFamily="2" charset="0"/>
                <a:ea typeface="+mn-ea"/>
                <a:cs typeface="+mn-cs"/>
              </a:rPr>
              <a:t>without of course slowing down innovation</a:t>
            </a:r>
            <a:r>
              <a:rPr kumimoji="0" lang="en-US" sz="1200" b="0" i="0" u="none" strike="noStrike" kern="1200" cap="none" spc="0" normalizeH="0" baseline="0" noProof="0" dirty="0">
                <a:ln>
                  <a:noFill/>
                </a:ln>
                <a:solidFill>
                  <a:srgbClr val="3C4D88"/>
                </a:solidFill>
                <a:effectLst/>
                <a:uLnTx/>
                <a:uFillTx/>
                <a:latin typeface="Proxima Nova" panose="0200050603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dirty="0"/>
              <a:t>The Nexus Platform is a complete, integrated set of solutions designed to work together to enforce open-source policy and eliminate risk across every phase of your Software Development Lifecycle (SDLC).</a:t>
            </a:r>
          </a:p>
          <a:p>
            <a:pPr marL="171450" lvl="0" indent="-171450" algn="l" rtl="0">
              <a:spcBef>
                <a:spcPts val="0"/>
              </a:spcBef>
              <a:spcAft>
                <a:spcPts val="0"/>
              </a:spcAft>
              <a:buFontTx/>
              <a:buChar char="-"/>
            </a:pPr>
            <a:r>
              <a:rPr lang="en-US" dirty="0"/>
              <a:t>Nexus Repository centrally stores and manages libraries and build artifacts across the entire SDLC.</a:t>
            </a:r>
          </a:p>
          <a:p>
            <a:pPr marL="171450" lvl="0" indent="-171450" algn="l" rtl="0">
              <a:spcBef>
                <a:spcPts val="0"/>
              </a:spcBef>
              <a:spcAft>
                <a:spcPts val="0"/>
              </a:spcAft>
              <a:buFontTx/>
              <a:buChar char="-"/>
            </a:pPr>
            <a:r>
              <a:rPr lang="en-US" dirty="0"/>
              <a:t>Nexus Firewall automatically stops risk from entering the SDLC by enforcing policies when proxying to public repositories</a:t>
            </a:r>
          </a:p>
          <a:p>
            <a:pPr marL="171450" lvl="0" indent="-171450" algn="l" rtl="0">
              <a:spcBef>
                <a:spcPts val="0"/>
              </a:spcBef>
              <a:spcAft>
                <a:spcPts val="0"/>
              </a:spcAft>
              <a:buClr>
                <a:schemeClr val="dk1"/>
              </a:buClr>
              <a:buSzPts val="1200"/>
              <a:buFont typeface="Calibri"/>
              <a:buChar char="-"/>
            </a:pPr>
            <a:r>
              <a:rPr lang="en-US" dirty="0"/>
              <a:t>Nexus Lifecycle works at every phase of the SDLC to continuously identify risk, enforce policies, and remediate violations, even within source control.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entire solution works with your favorite DevOps tools out-of-the-box. No need for your development, security or Ops teams to learn a new tool. Our platform is uniquely architected to enforce policy and provide open source intelligence and remediation guidance right at your fingertips.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And while our solutions work well with Nexus Repository, we also support Artifactory environments with Firewall and Lifecycle. But, unlike </a:t>
            </a:r>
            <a:r>
              <a:rPr lang="en-US" dirty="0" err="1"/>
              <a:t>Jfrog</a:t>
            </a:r>
            <a:r>
              <a:rPr lang="en-US" dirty="0"/>
              <a:t>, we don’t force you to go to the Repo to enforce open source policy, we integrate open source governance wherever the app is located, in whatever tool is being used.</a:t>
            </a:r>
            <a:endParaRPr dirty="0"/>
          </a:p>
          <a:p>
            <a:pPr marL="0" lvl="0" indent="0" algn="l" rtl="0">
              <a:spcBef>
                <a:spcPts val="0"/>
              </a:spcBef>
              <a:spcAft>
                <a:spcPts val="0"/>
              </a:spcAft>
              <a:buNone/>
            </a:pPr>
            <a:endParaRPr dirty="0"/>
          </a:p>
        </p:txBody>
      </p:sp>
      <p:sp>
        <p:nvSpPr>
          <p:cNvPr id="422" name="Google Shape;42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645200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bfc112a50e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bfc112a50e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This NEW Infrastructure as Code Pack is an add on to Nexus IQ/ Lifecycle (similar to ADP), and enables developers to check their cloud infrastructure as code templates for vulnerabilities or misconfigurations before releasing to production. </a:t>
            </a:r>
            <a:r>
              <a:rPr lang="en-GB" sz="1100" dirty="0">
                <a:solidFill>
                  <a:srgbClr val="1D1C1D"/>
                </a:solidFill>
                <a:latin typeface="Proxima Nova"/>
                <a:ea typeface="Proxima Nova"/>
                <a:cs typeface="Proxima Nova"/>
                <a:sym typeface="Proxima Nova"/>
              </a:rPr>
              <a:t>They can c</a:t>
            </a:r>
            <a:r>
              <a:rPr lang="en-GB" dirty="0"/>
              <a:t>atch issues in Terraform before deploying to production. </a:t>
            </a:r>
            <a:endParaRPr lang="en-GB" sz="1100" b="0" i="0" u="none" strike="noStrike" cap="none" dirty="0">
              <a:solidFill>
                <a:srgbClr val="000000"/>
              </a:solidFill>
              <a:effectLst/>
              <a:latin typeface="Arial"/>
              <a:ea typeface="Arial"/>
              <a:cs typeface="Arial"/>
              <a:sym typeface="Arial"/>
            </a:endParaRPr>
          </a:p>
          <a:p>
            <a:pPr marL="158750" indent="0" rtl="0">
              <a:buNone/>
            </a:pPr>
            <a:endParaRPr lang="en-GB" sz="1100" b="0" i="0" u="none" strike="noStrike" cap="none" dirty="0">
              <a:solidFill>
                <a:srgbClr val="000000"/>
              </a:solidFill>
              <a:effectLst/>
              <a:latin typeface="Arial"/>
              <a:ea typeface="Arial"/>
              <a:cs typeface="Arial"/>
              <a:sym typeface="Arial"/>
            </a:endParaRPr>
          </a:p>
          <a:p>
            <a:pPr marL="158750" indent="0" rtl="0">
              <a:buNone/>
            </a:pPr>
            <a:r>
              <a:rPr lang="en-GB" sz="1100" b="0" i="1" u="none" strike="noStrike" cap="none" dirty="0">
                <a:solidFill>
                  <a:srgbClr val="000000"/>
                </a:solidFill>
                <a:effectLst/>
                <a:latin typeface="Arial"/>
                <a:ea typeface="Arial"/>
                <a:cs typeface="Arial"/>
                <a:sym typeface="Arial"/>
              </a:rPr>
              <a:t>With IQ and </a:t>
            </a:r>
            <a:r>
              <a:rPr lang="en-GB" sz="1100" b="0" i="1" u="none" strike="noStrike" cap="none" dirty="0" err="1">
                <a:solidFill>
                  <a:srgbClr val="000000"/>
                </a:solidFill>
                <a:effectLst/>
                <a:latin typeface="Arial"/>
                <a:ea typeface="Arial"/>
                <a:cs typeface="Arial"/>
                <a:sym typeface="Arial"/>
              </a:rPr>
              <a:t>IaP</a:t>
            </a:r>
            <a:r>
              <a:rPr lang="en-GB" sz="1100" b="0" i="1" u="none" strike="noStrike" cap="none" dirty="0">
                <a:solidFill>
                  <a:srgbClr val="000000"/>
                </a:solidFill>
                <a:effectLst/>
                <a:latin typeface="Arial"/>
                <a:ea typeface="Arial"/>
                <a:cs typeface="Arial"/>
                <a:sym typeface="Arial"/>
              </a:rPr>
              <a:t> Pack you can ensure that both your applications and the cloud infrastructure you are running on, are safe and compliant.</a:t>
            </a:r>
          </a:p>
          <a:p>
            <a:pPr marL="158750" indent="0" rtl="0">
              <a:buNone/>
            </a:pPr>
            <a:r>
              <a:rPr lang="en-GB" sz="1100" b="0"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Sonatype partnered with </a:t>
            </a:r>
            <a:r>
              <a:rPr lang="en-GB" sz="1100" b="0" dirty="0">
                <a:solidFill>
                  <a:schemeClr val="dk1"/>
                </a:solidFill>
                <a:latin typeface="Proxima Nova"/>
                <a:ea typeface="Proxima Nova"/>
                <a:cs typeface="Proxima Nova"/>
                <a:sym typeface="Proxima Nova"/>
              </a:rPr>
              <a:t>Fugue to provide a powerful centralized control panel for </a:t>
            </a:r>
            <a:r>
              <a:rPr lang="en-GB" sz="1100" b="1" dirty="0">
                <a:solidFill>
                  <a:srgbClr val="1D1C1D"/>
                </a:solidFill>
                <a:latin typeface="Proxima Nova Rg" panose="02000506030000020004" pitchFamily="2" charset="77"/>
              </a:rPr>
              <a:t>Infrastructure as Code (</a:t>
            </a:r>
            <a:r>
              <a:rPr lang="en-GB" sz="1100" b="1" dirty="0" err="1">
                <a:solidFill>
                  <a:srgbClr val="1D1C1D"/>
                </a:solidFill>
                <a:latin typeface="Proxima Nova Rg" panose="02000506030000020004" pitchFamily="2" charset="77"/>
              </a:rPr>
              <a:t>IaC</a:t>
            </a:r>
            <a:r>
              <a:rPr lang="en-GB" sz="1100" b="1" dirty="0">
                <a:solidFill>
                  <a:srgbClr val="1D1C1D"/>
                </a:solidFill>
                <a:latin typeface="Proxima Nova Rg" panose="02000506030000020004" pitchFamily="2" charset="77"/>
              </a:rPr>
              <a:t>)</a:t>
            </a:r>
            <a:r>
              <a:rPr lang="en-GB" sz="1100" b="0" dirty="0">
                <a:solidFill>
                  <a:schemeClr val="dk1"/>
                </a:solidFill>
                <a:latin typeface="Proxima Nova"/>
                <a:ea typeface="Proxima Nova"/>
                <a:cs typeface="Proxima Nova"/>
                <a:sym typeface="Proxima Nova"/>
              </a:rPr>
              <a:t> and application layer protection.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dirty="0">
                <a:solidFill>
                  <a:schemeClr val="dk1"/>
                </a:solidFill>
                <a:latin typeface="Proxima Nova"/>
                <a:ea typeface="Proxima Nova"/>
                <a:cs typeface="Proxima Nova"/>
                <a:sym typeface="Proxima Nova"/>
              </a:rPr>
              <a:t>Sonatype secure what you build and </a:t>
            </a:r>
            <a:r>
              <a:rPr lang="en-GB" sz="1100" b="0" dirty="0" err="1">
                <a:solidFill>
                  <a:schemeClr val="dk1"/>
                </a:solidFill>
                <a:latin typeface="Proxima Nova"/>
                <a:ea typeface="Proxima Nova"/>
                <a:cs typeface="Proxima Nova"/>
                <a:sym typeface="Proxima Nova"/>
              </a:rPr>
              <a:t>Fague</a:t>
            </a:r>
            <a:r>
              <a:rPr lang="en-GB" sz="1100" b="0" dirty="0">
                <a:solidFill>
                  <a:schemeClr val="dk1"/>
                </a:solidFill>
                <a:latin typeface="Proxima Nova"/>
                <a:ea typeface="Proxima Nova"/>
                <a:cs typeface="Proxima Nova"/>
                <a:sym typeface="Proxima Nova"/>
              </a:rPr>
              <a:t> secure where you run it!</a:t>
            </a:r>
          </a:p>
          <a:p>
            <a:pPr marL="0" lvl="0" indent="0" algn="l" rtl="0">
              <a:spcBef>
                <a:spcPts val="0"/>
              </a:spcBef>
              <a:spcAft>
                <a:spcPts val="0"/>
              </a:spcAft>
              <a:buClr>
                <a:schemeClr val="dk1"/>
              </a:buClr>
              <a:buSzPts val="1100"/>
              <a:buFont typeface="Arial"/>
              <a:buNone/>
            </a:pPr>
            <a:endParaRPr lang="en-GB" sz="11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GB" sz="1100" dirty="0">
                <a:solidFill>
                  <a:schemeClr val="dk1"/>
                </a:solidFill>
                <a:latin typeface="Proxima Nova"/>
                <a:ea typeface="Proxima Nova"/>
                <a:cs typeface="Proxima Nova"/>
                <a:sym typeface="Proxima Nova"/>
              </a:rPr>
              <a:t>It is not a full cloud infrastructure runtime solution to check for changes and maintain compliance. Interested customers will be referred to Fugue.</a:t>
            </a:r>
          </a:p>
          <a:p>
            <a:pPr marL="0" lvl="0" indent="0" algn="l" rtl="0">
              <a:spcBef>
                <a:spcPts val="0"/>
              </a:spcBef>
              <a:spcAft>
                <a:spcPts val="0"/>
              </a:spcAft>
              <a:buNone/>
            </a:pPr>
            <a:endParaRPr lang="en-GB" sz="1100" b="1"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c17af7ccd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c17af7ccd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With The </a:t>
            </a:r>
            <a:r>
              <a:rPr lang="en-GB" sz="1100" b="0" i="0" u="none" strike="noStrike" cap="none" dirty="0" err="1">
                <a:solidFill>
                  <a:srgbClr val="000000"/>
                </a:solidFill>
                <a:effectLst/>
                <a:latin typeface="Arial"/>
                <a:ea typeface="Arial"/>
                <a:cs typeface="Arial"/>
                <a:sym typeface="Arial"/>
              </a:rPr>
              <a:t>IaC</a:t>
            </a:r>
            <a:r>
              <a:rPr lang="en-GB" sz="1100" b="0" i="0" u="none" strike="noStrike" cap="none" dirty="0">
                <a:solidFill>
                  <a:srgbClr val="000000"/>
                </a:solidFill>
                <a:effectLst/>
                <a:latin typeface="Arial"/>
                <a:ea typeface="Arial"/>
                <a:cs typeface="Arial"/>
                <a:sym typeface="Arial"/>
              </a:rPr>
              <a:t> Pack, we’re able to give developers early feedback, and catch compliance issues and misconfigurations within minutes before the infrastructure is deployed to production. </a:t>
            </a:r>
          </a:p>
          <a:p>
            <a:pPr marL="457200" lvl="0" indent="-298450" algn="l" rtl="0">
              <a:spcBef>
                <a:spcPts val="0"/>
              </a:spcBef>
              <a:spcAft>
                <a:spcPts val="0"/>
              </a:spcAft>
              <a:buSzPts val="1100"/>
              <a:buChar char="-"/>
            </a:pPr>
            <a:endParaRPr dirty="0"/>
          </a:p>
        </p:txBody>
      </p:sp>
      <p:sp>
        <p:nvSpPr>
          <p:cNvPr id="306" name="Google Shape;306;gc17af7ccd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bfda6f0e00_0_1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bfda6f0e00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bfc112a50e_0_1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bfc112a50e_0_14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gbfc112a50e_0_14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ae3ad51cc2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ae3ad51cc2_0_1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gae3ad51cc2_0_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bfc112a50e_0_15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bfc112a50e_0_15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bfc112a50e_0_15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bfc112a50e_0_15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bfc112a50e_0_15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gbfc112a50e_0_15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b3e9eea55c_1_1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Sonatype partnered with </a:t>
            </a:r>
            <a:r>
              <a:rPr lang="en-GB" sz="1100" b="1" i="0" u="none" strike="noStrike" cap="none" dirty="0" err="1">
                <a:solidFill>
                  <a:srgbClr val="000000"/>
                </a:solidFill>
                <a:effectLst/>
                <a:latin typeface="Arial"/>
                <a:ea typeface="Arial"/>
                <a:cs typeface="Arial"/>
                <a:sym typeface="Arial"/>
              </a:rPr>
              <a:t>NeuVector</a:t>
            </a:r>
            <a:r>
              <a:rPr lang="en-GB" sz="1100" b="1" i="0" u="none" strike="noStrike" cap="none" dirty="0">
                <a:solidFill>
                  <a:srgbClr val="000000"/>
                </a:solidFill>
                <a:effectLst/>
                <a:latin typeface="Arial"/>
                <a:ea typeface="Arial"/>
                <a:cs typeface="Arial"/>
                <a:sym typeface="Arial"/>
              </a:rPr>
              <a:t> </a:t>
            </a:r>
            <a:r>
              <a:rPr lang="en-GB" sz="1100" b="0" i="0" u="none" strike="noStrike" cap="none" dirty="0">
                <a:solidFill>
                  <a:srgbClr val="000000"/>
                </a:solidFill>
                <a:effectLst/>
                <a:latin typeface="Arial"/>
                <a:ea typeface="Arial"/>
                <a:cs typeface="Arial"/>
                <a:sym typeface="Arial"/>
              </a:rPr>
              <a:t>to </a:t>
            </a:r>
            <a:r>
              <a:rPr lang="en-GB" sz="1100" dirty="0">
                <a:solidFill>
                  <a:schemeClr val="dk1"/>
                </a:solidFill>
                <a:latin typeface="Proxima Nova"/>
                <a:ea typeface="Proxima Nova"/>
                <a:cs typeface="Proxima Nova"/>
                <a:sym typeface="Proxima Nova"/>
              </a:rPr>
              <a:t>provide best-of-breed container security </a:t>
            </a:r>
            <a:r>
              <a:rPr lang="en-GB" sz="1100" b="0" i="0" u="none" strike="noStrike" cap="none" dirty="0">
                <a:solidFill>
                  <a:srgbClr val="000000"/>
                </a:solidFill>
                <a:effectLst/>
                <a:latin typeface="Arial"/>
                <a:ea typeface="Proxima Nova"/>
                <a:cs typeface="Arial"/>
                <a:sym typeface="Arial"/>
              </a:rPr>
              <a:t>t</a:t>
            </a:r>
            <a:r>
              <a:rPr lang="en-GB" sz="1100" b="0" i="0" u="none" strike="noStrike" cap="none" dirty="0">
                <a:solidFill>
                  <a:srgbClr val="000000"/>
                </a:solidFill>
                <a:effectLst/>
                <a:latin typeface="Arial"/>
                <a:ea typeface="Arial"/>
                <a:cs typeface="Arial"/>
                <a:sym typeface="Arial"/>
              </a:rPr>
              <a:t>o help our customers find and fix container vulnerabilities and compliance issues from build to ship to run.</a:t>
            </a:r>
            <a:endParaRPr lang="en-GB" sz="1100" dirty="0">
              <a:solidFill>
                <a:schemeClr val="dk1"/>
              </a:solidFill>
              <a:latin typeface="Proxima Nova"/>
              <a:ea typeface="Proxima Nova"/>
              <a:cs typeface="Proxima Nova"/>
              <a:sym typeface="Proxima Nova"/>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Full Lifecycle Container Security from Dev to Production to protect containers and Kubernetes deployments on multiple cloud platforms. </a:t>
            </a:r>
          </a:p>
        </p:txBody>
      </p:sp>
      <p:sp>
        <p:nvSpPr>
          <p:cNvPr id="121" name="Google Shape;121;gb3e9eea55c_1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What it is </a:t>
            </a:r>
            <a:endParaRPr lang="en-GB"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Nexus Container is a Kubernetes-native container security solution </a:t>
            </a:r>
            <a:r>
              <a:rPr lang="en-US" sz="1100" b="0" dirty="0">
                <a:solidFill>
                  <a:srgbClr val="FFFFFF"/>
                </a:solidFill>
                <a:latin typeface="Proxima Nova Rg"/>
                <a:ea typeface="Proxima Nova Rg"/>
                <a:cs typeface="Proxima Nova Rg"/>
                <a:sym typeface="Proxima Nova"/>
              </a:rPr>
              <a:t>to protect containers, registries, and run-time workloads with end-to-end vulnerability management and compliance.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FFFFFF"/>
              </a:solidFill>
              <a:effectLst/>
              <a:latin typeface="Proxima Nova Rg"/>
              <a:ea typeface="Arial"/>
              <a:cs typeface="Arial"/>
              <a:sym typeface="Proxima Nova"/>
            </a:endParaRPr>
          </a:p>
          <a:p>
            <a:r>
              <a:rPr lang="en-GB" sz="1100" b="0" i="0" u="none" strike="noStrike" cap="none" dirty="0">
                <a:solidFill>
                  <a:srgbClr val="000000"/>
                </a:solidFill>
                <a:effectLst/>
                <a:latin typeface="Arial"/>
                <a:ea typeface="Arial"/>
                <a:cs typeface="Arial"/>
                <a:sym typeface="Arial"/>
              </a:rPr>
              <a:t>Nexus Container integrates directly with your Jenkins plugin to scan during build, monitor images in registries, and run automated tests for security compliance, as well as protect deployed containers from zero-day and application attacks like DDoS and DNS, in real time. </a:t>
            </a:r>
          </a:p>
          <a:p>
            <a:r>
              <a:rPr lang="en-GB" sz="1100" b="0" i="0" u="none" strike="noStrike" cap="none" dirty="0">
                <a:solidFill>
                  <a:srgbClr val="000000"/>
                </a:solidFill>
                <a:effectLst/>
                <a:latin typeface="Arial"/>
                <a:ea typeface="Arial"/>
                <a:cs typeface="Arial"/>
                <a:sym typeface="Arial"/>
              </a:rPr>
              <a:t>Our run-time </a:t>
            </a:r>
            <a:r>
              <a:rPr lang="en-GB" sz="1100" b="0" i="0" u="none" strike="noStrike" cap="none" dirty="0" err="1">
                <a:solidFill>
                  <a:srgbClr val="000000"/>
                </a:solidFill>
                <a:effectLst/>
                <a:latin typeface="Arial"/>
                <a:ea typeface="Arial"/>
                <a:cs typeface="Arial"/>
                <a:sym typeface="Arial"/>
              </a:rPr>
              <a:t>behavioral</a:t>
            </a:r>
            <a:r>
              <a:rPr lang="en-GB" sz="1100" b="0" i="0" u="none" strike="noStrike" cap="none" dirty="0">
                <a:solidFill>
                  <a:srgbClr val="000000"/>
                </a:solidFill>
                <a:effectLst/>
                <a:latin typeface="Arial"/>
                <a:ea typeface="Arial"/>
                <a:cs typeface="Arial"/>
                <a:sym typeface="Arial"/>
              </a:rPr>
              <a:t> inspection identifies all network traffic at Layer 7 and every container process to automatically create </a:t>
            </a:r>
            <a:r>
              <a:rPr lang="en-GB" sz="1100" b="0" i="0" u="none" strike="noStrike" cap="none" dirty="0" err="1">
                <a:solidFill>
                  <a:srgbClr val="000000"/>
                </a:solidFill>
                <a:effectLst/>
                <a:latin typeface="Arial"/>
                <a:ea typeface="Arial"/>
                <a:cs typeface="Arial"/>
                <a:sym typeface="Arial"/>
              </a:rPr>
              <a:t>behavior</a:t>
            </a:r>
            <a:r>
              <a:rPr lang="en-GB" sz="1100" b="0" i="0" u="none" strike="noStrike" cap="none" dirty="0">
                <a:solidFill>
                  <a:srgbClr val="000000"/>
                </a:solidFill>
                <a:effectLst/>
                <a:latin typeface="Arial"/>
                <a:ea typeface="Arial"/>
                <a:cs typeface="Arial"/>
                <a:sym typeface="Arial"/>
              </a:rPr>
              <a:t>-based security policies, enforce Data Loss Protection, and prevent zero-day malware and network attacks, tunnel, breaches, etc.</a:t>
            </a:r>
          </a:p>
          <a:p>
            <a:r>
              <a:rPr lang="en-GB" sz="1100" b="0" i="0" u="none" strike="noStrike" cap="none" dirty="0">
                <a:solidFill>
                  <a:srgbClr val="000000"/>
                </a:solidFill>
                <a:effectLst/>
                <a:latin typeface="Arial"/>
                <a:ea typeface="Arial"/>
                <a:cs typeface="Arial"/>
                <a:sym typeface="Arial"/>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158750" indent="0">
              <a:buNone/>
            </a:pPr>
            <a:endParaRPr lang="en-GB"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For the first iteration, this is </a:t>
            </a:r>
            <a:r>
              <a:rPr lang="en-GB" sz="1100" b="0" i="0" u="none" strike="noStrike" cap="none" dirty="0" err="1">
                <a:solidFill>
                  <a:srgbClr val="000000"/>
                </a:solidFill>
                <a:effectLst/>
                <a:latin typeface="Arial"/>
                <a:ea typeface="Arial"/>
                <a:cs typeface="Arial"/>
                <a:sym typeface="Arial"/>
              </a:rPr>
              <a:t>NeuVector’s</a:t>
            </a:r>
            <a:r>
              <a:rPr lang="en-GB" sz="1100" b="0" i="0" u="none" strike="noStrike" cap="none" dirty="0">
                <a:solidFill>
                  <a:srgbClr val="000000"/>
                </a:solidFill>
                <a:effectLst/>
                <a:latin typeface="Arial"/>
                <a:ea typeface="Arial"/>
                <a:cs typeface="Arial"/>
                <a:sym typeface="Arial"/>
              </a:rPr>
              <a:t> platform branded as a Sonatype  - Nexus Container product and “powered by </a:t>
            </a:r>
            <a:r>
              <a:rPr lang="en-GB" sz="1100" b="0" i="0" u="none" strike="noStrike" cap="none" dirty="0" err="1">
                <a:solidFill>
                  <a:srgbClr val="000000"/>
                </a:solidFill>
                <a:effectLst/>
                <a:latin typeface="Arial"/>
                <a:ea typeface="Arial"/>
                <a:cs typeface="Arial"/>
                <a:sym typeface="Arial"/>
              </a:rPr>
              <a:t>NeuVector</a:t>
            </a:r>
            <a:r>
              <a:rPr lang="en-GB" sz="1100" b="0" i="0" u="none" strike="noStrike" cap="none" dirty="0">
                <a:solidFill>
                  <a:srgbClr val="000000"/>
                </a:solidFill>
                <a:effectLst/>
                <a:latin typeface="Arial"/>
                <a:ea typeface="Arial"/>
                <a:cs typeface="Arial"/>
                <a:sym typeface="Arial"/>
              </a:rPr>
              <a:t>.” </a:t>
            </a:r>
            <a:endParaRPr lang="en-US" sz="1100" b="0" dirty="0">
              <a:solidFill>
                <a:srgbClr val="FFFFFF"/>
              </a:solidFill>
              <a:latin typeface="Proxima Nova Rg"/>
              <a:ea typeface="Proxima Nova Rg"/>
              <a:cs typeface="Proxima Nova Rg"/>
              <a:sym typeface="Proxima Nova"/>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Proxima Nova Rg"/>
                <a:ea typeface="Proxima Nova Rg"/>
                <a:cs typeface="Proxima Nova Rg"/>
                <a:sym typeface="Proxima Nova"/>
              </a:rPr>
              <a:t>In the future it will integrate with Nexus Lifecycle to report findings.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1" u="none" strike="noStrike" cap="none" dirty="0">
              <a:solidFill>
                <a:srgbClr val="000000"/>
              </a:solidFill>
              <a:effectLst/>
              <a:latin typeface="Arial"/>
              <a:ea typeface="Arial"/>
              <a:cs typeface="Arial"/>
              <a:sym typeface="Arial"/>
            </a:endParaRPr>
          </a:p>
          <a:p>
            <a:pPr marL="158750" indent="0">
              <a:buNone/>
            </a:pPr>
            <a:r>
              <a:rPr lang="en-GB" sz="1100" b="1" i="1" u="none" strike="noStrike" cap="none" dirty="0">
                <a:solidFill>
                  <a:srgbClr val="000000"/>
                </a:solidFill>
                <a:effectLst/>
                <a:latin typeface="Arial"/>
                <a:ea typeface="Arial"/>
                <a:cs typeface="Arial"/>
                <a:sym typeface="Arial"/>
              </a:rPr>
              <a:t>Nexus Container Advantage</a:t>
            </a:r>
            <a:endParaRPr lang="en-GB" sz="1100" b="0" i="1" u="none" strike="noStrike" cap="none" dirty="0">
              <a:solidFill>
                <a:srgbClr val="000000"/>
              </a:solidFill>
              <a:effectLst/>
              <a:latin typeface="Arial"/>
              <a:ea typeface="Arial"/>
              <a:cs typeface="Arial"/>
              <a:sym typeface="Arial"/>
            </a:endParaRPr>
          </a:p>
          <a:p>
            <a:pPr marL="457200" indent="-298450"/>
            <a:r>
              <a:rPr lang="en-GB" sz="1100" b="0" i="1" u="none" strike="noStrike" cap="none" dirty="0">
                <a:solidFill>
                  <a:srgbClr val="000000"/>
                </a:solidFill>
                <a:effectLst/>
                <a:latin typeface="Arial"/>
                <a:ea typeface="Arial"/>
                <a:cs typeface="Arial"/>
                <a:sym typeface="Arial"/>
              </a:rPr>
              <a:t>Combines behavioural learning with deep packet inspection to create zero-trust environments</a:t>
            </a:r>
          </a:p>
          <a:p>
            <a:pPr marL="457200" indent="-298450"/>
            <a:r>
              <a:rPr lang="en-GB" sz="1100" b="0" i="1" u="none" strike="noStrike" cap="none" dirty="0">
                <a:solidFill>
                  <a:srgbClr val="000000"/>
                </a:solidFill>
                <a:effectLst/>
                <a:latin typeface="Arial"/>
                <a:ea typeface="Arial"/>
                <a:cs typeface="Arial"/>
                <a:sym typeface="Arial"/>
              </a:rPr>
              <a:t>Deploys as a container (Kubernetes)-native platform to offer security at the speed of DevOps.</a:t>
            </a:r>
          </a:p>
          <a:p>
            <a:pPr marL="457200" indent="-298450"/>
            <a:endParaRPr lang="en-GB" sz="1100" b="0" i="1"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GB" b="1" i="1" dirty="0">
                <a:solidFill>
                  <a:schemeClr val="dk1"/>
                </a:solidFill>
                <a:latin typeface="Proxima Nova"/>
                <a:ea typeface="Proxima Nova"/>
                <a:cs typeface="Proxima Nova"/>
                <a:sym typeface="Proxima Nova"/>
              </a:rPr>
              <a:t>Business objectives: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1" u="none" strike="noStrike" cap="none" dirty="0">
                <a:solidFill>
                  <a:schemeClr val="dk1"/>
                </a:solidFill>
                <a:effectLst/>
                <a:latin typeface="Proxima Nova"/>
                <a:ea typeface="Arial"/>
                <a:cs typeface="Arial"/>
                <a:sym typeface="Proxima Nova"/>
              </a:rPr>
              <a:t>Nexus Container is a</a:t>
            </a:r>
            <a:r>
              <a:rPr lang="en-GB" sz="1100" b="0" i="1" u="none" strike="noStrike" cap="none" dirty="0">
                <a:solidFill>
                  <a:srgbClr val="000000"/>
                </a:solidFill>
                <a:effectLst/>
                <a:latin typeface="Arial"/>
                <a:ea typeface="Arial"/>
                <a:cs typeface="Arial"/>
                <a:sym typeface="Arial"/>
              </a:rPr>
              <a:t> container security solution to provide continuous, deep visibility and vulnerability insight and to build a unique and valuable experience for organizations which are looking to put </a:t>
            </a:r>
            <a:r>
              <a:rPr lang="en-GB" sz="1100" b="1" i="1" u="none" strike="noStrike" cap="none" dirty="0">
                <a:solidFill>
                  <a:srgbClr val="000000"/>
                </a:solidFill>
                <a:effectLst/>
                <a:latin typeface="Arial"/>
                <a:ea typeface="Arial"/>
                <a:cs typeface="Arial"/>
                <a:sym typeface="Arial"/>
              </a:rPr>
              <a:t>container security </a:t>
            </a:r>
            <a:r>
              <a:rPr lang="en-GB" sz="1100" b="0" i="1" u="none" strike="noStrike" cap="none" dirty="0">
                <a:solidFill>
                  <a:srgbClr val="000000"/>
                </a:solidFill>
                <a:effectLst/>
                <a:latin typeface="Arial"/>
                <a:ea typeface="Arial"/>
                <a:cs typeface="Arial"/>
                <a:sym typeface="Arial"/>
              </a:rPr>
              <a:t>in the hands of </a:t>
            </a:r>
            <a:r>
              <a:rPr lang="en-GB" sz="1100" b="0" i="1" u="none" strike="noStrike" cap="none" dirty="0" err="1">
                <a:solidFill>
                  <a:srgbClr val="000000"/>
                </a:solidFill>
                <a:effectLst/>
                <a:latin typeface="Arial"/>
                <a:ea typeface="Arial"/>
                <a:cs typeface="Arial"/>
                <a:sym typeface="Arial"/>
              </a:rPr>
              <a:t>DevSecOps</a:t>
            </a:r>
            <a:r>
              <a:rPr lang="en-GB" sz="1100" b="0" i="1" u="none" strike="noStrike" cap="none" dirty="0">
                <a:solidFill>
                  <a:srgbClr val="000000"/>
                </a:solidFill>
                <a:effectLst/>
                <a:latin typeface="Arial"/>
                <a:ea typeface="Arial"/>
                <a:cs typeface="Arial"/>
                <a:sym typeface="Arial"/>
              </a:rPr>
              <a:t> professionals.</a:t>
            </a:r>
          </a:p>
          <a:p>
            <a:pPr marL="457200" indent="-298450"/>
            <a:endParaRPr lang="en-GB" sz="1100" b="0" i="1" u="none" strike="noStrike" cap="none" dirty="0">
              <a:solidFill>
                <a:srgbClr val="000000"/>
              </a:solidFill>
              <a:effectLst/>
              <a:latin typeface="Arial"/>
              <a:ea typeface="Arial"/>
              <a:cs typeface="Arial"/>
              <a:sym typeface="Arial"/>
            </a:endParaRPr>
          </a:p>
          <a:p>
            <a:pPr marL="158750" indent="0">
              <a:buNone/>
            </a:pPr>
            <a:endParaRPr lang="en-GB"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532866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bfda6f0e00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bfda6f0e0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dirty="0">
                <a:solidFill>
                  <a:srgbClr val="000000"/>
                </a:solidFill>
                <a:effectLst/>
                <a:latin typeface="Arial"/>
                <a:ea typeface="Arial"/>
                <a:cs typeface="Arial"/>
                <a:sym typeface="Arial"/>
              </a:rPr>
              <a:t>Nexus Container is a Cloud and Kubernetes native platform that integrates seamlessly.</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9685aa3c13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solidFill>
                  <a:srgbClr val="1D1C1D"/>
                </a:solidFill>
                <a:latin typeface="Proxima Nova"/>
                <a:ea typeface="Proxima Nova"/>
                <a:cs typeface="Proxima Nova"/>
                <a:sym typeface="Proxima Nova"/>
              </a:rPr>
              <a:t>The role of the developer continues to change as they sit on the front line of application.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solidFill>
                  <a:srgbClr val="1D1C1D"/>
                </a:solidFill>
                <a:latin typeface="Proxima Nova"/>
                <a:ea typeface="Proxima Nova"/>
                <a:cs typeface="Proxima Nova"/>
                <a:sym typeface="Proxima Nova"/>
              </a:rPr>
              <a:t>Today, developers are focused on innovating fast and improving security.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solidFill>
                  <a:srgbClr val="1D1C1D"/>
                </a:solidFill>
                <a:latin typeface="Proxima Nova"/>
                <a:ea typeface="Proxima Nova"/>
                <a:cs typeface="Proxima Nova"/>
                <a:sym typeface="Proxima Nova"/>
              </a:rPr>
              <a:t>The ADP functionality will put control back into the development teams' hands.</a:t>
            </a:r>
            <a:endParaRPr lang="en-GB" sz="11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80" name="Google Shape;80;g9685aa3c1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83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bd1855a3d6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bd1855a3d6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1" i="0" u="none" strike="noStrike" cap="none" dirty="0">
                <a:solidFill>
                  <a:srgbClr val="000000"/>
                </a:solidFill>
                <a:effectLst/>
                <a:latin typeface="Arial"/>
                <a:ea typeface="Arial"/>
                <a:cs typeface="Arial"/>
                <a:sym typeface="Arial"/>
              </a:rPr>
              <a:t>Customers turn to Nexus Container when they realize that all the scanning and host security precautions still leave them vulnerable to zero-day attacks while in production.</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Ability to see, validate, and create security policies from network and process traffic within Kubernetes Clusters</a:t>
            </a:r>
          </a:p>
          <a:p>
            <a:pPr lvl="0"/>
            <a:r>
              <a:rPr lang="en-GB" sz="1100" b="0" i="0" u="none" strike="noStrike" cap="none" dirty="0">
                <a:solidFill>
                  <a:srgbClr val="000000"/>
                </a:solidFill>
                <a:effectLst/>
                <a:latin typeface="Arial"/>
                <a:ea typeface="Arial"/>
                <a:cs typeface="Arial"/>
                <a:sym typeface="Arial"/>
              </a:rPr>
              <a:t>Behavioural learning analyses application processes and Layer 7 (L7) to automatically generate security policies (security-as-code). This helps establish a real source of truth, eliminating false positives and creating visibility into all container activity, whether defined or not</a:t>
            </a:r>
          </a:p>
          <a:p>
            <a:pPr lvl="0"/>
            <a:r>
              <a:rPr lang="en-GB" sz="1100" b="0" i="0" u="none" strike="noStrike" cap="none" dirty="0">
                <a:solidFill>
                  <a:srgbClr val="000000"/>
                </a:solidFill>
                <a:effectLst/>
                <a:latin typeface="Arial"/>
                <a:ea typeface="Arial"/>
                <a:cs typeface="Arial"/>
                <a:sym typeface="Arial"/>
              </a:rPr>
              <a:t>Proprietary technology and architecture allows Nexus Container to run at line speeds without hindering performance</a:t>
            </a:r>
          </a:p>
          <a:p>
            <a:pPr lvl="0"/>
            <a:r>
              <a:rPr lang="en-GB" sz="1100" b="0" i="0" u="none" strike="noStrike" cap="none" dirty="0">
                <a:solidFill>
                  <a:srgbClr val="000000"/>
                </a:solidFill>
                <a:effectLst/>
                <a:latin typeface="Arial"/>
                <a:ea typeface="Arial"/>
                <a:cs typeface="Arial"/>
                <a:sym typeface="Arial"/>
              </a:rPr>
              <a:t>Provides Data Loss Prevention (DLP) in containerized environments, preventing sensitive and regulated information from escaping the customer’s environment (PII, credit card data, etc.)</a:t>
            </a:r>
          </a:p>
          <a:p>
            <a:pPr marL="457200" indent="-298450">
              <a:buFont typeface="Wingdings" pitchFamily="2" charset="2"/>
              <a:buChar char="à"/>
            </a:pPr>
            <a:endParaRPr lang="en-GB" sz="1100" b="0" i="0" u="none" strike="noStrike" cap="none" dirty="0">
              <a:solidFill>
                <a:srgbClr val="000000"/>
              </a:solidFill>
              <a:effectLst/>
              <a:latin typeface="Arial"/>
              <a:ea typeface="Arial"/>
              <a:cs typeface="Arial"/>
              <a:sym typeface="Arial"/>
            </a:endParaRPr>
          </a:p>
          <a:p>
            <a:pPr marL="158750" indent="0">
              <a:buNone/>
            </a:pPr>
            <a:endParaRPr lang="en-GB" sz="1100" b="1"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bfda6f0e00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bfda6f0e00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fontAlgn="base"/>
            <a:r>
              <a:rPr lang="en-GB" sz="1100" b="0" i="0" u="none" strike="noStrike" cap="none" dirty="0">
                <a:solidFill>
                  <a:srgbClr val="000000"/>
                </a:solidFill>
                <a:effectLst/>
                <a:latin typeface="Arial"/>
                <a:ea typeface="Arial"/>
                <a:cs typeface="Arial"/>
                <a:sym typeface="Arial"/>
              </a:rPr>
              <a:t>Vulnerability and Compliance Scanning/Management</a:t>
            </a:r>
          </a:p>
          <a:p>
            <a:pPr lvl="1" fontAlgn="base"/>
            <a:r>
              <a:rPr lang="en-GB" sz="1100" b="0" i="0" u="none" strike="noStrike" cap="none" dirty="0">
                <a:solidFill>
                  <a:srgbClr val="000000"/>
                </a:solidFill>
                <a:effectLst/>
                <a:latin typeface="Arial"/>
                <a:ea typeface="Arial"/>
                <a:cs typeface="Arial"/>
                <a:sym typeface="Arial"/>
              </a:rPr>
              <a:t>Integrates within CI/CD pipelines in order to scan and report CVE vulnerabilities within container images - scans early in the development process (registry/repos) and admission controls can prevent vulnerable images from deploying</a:t>
            </a:r>
          </a:p>
          <a:p>
            <a:pPr lvl="1" fontAlgn="base"/>
            <a:r>
              <a:rPr lang="en-GB" sz="1100" b="0" i="0" u="none" strike="noStrike" cap="none" dirty="0">
                <a:solidFill>
                  <a:srgbClr val="000000"/>
                </a:solidFill>
                <a:effectLst/>
                <a:latin typeface="Arial"/>
                <a:ea typeface="Arial"/>
                <a:cs typeface="Arial"/>
                <a:sym typeface="Arial"/>
              </a:rPr>
              <a:t>Jenkins plug-in to scan during build, monitor images in registries, and run automated tests for security compliance</a:t>
            </a:r>
          </a:p>
          <a:p>
            <a:pPr lvl="1" fontAlgn="base"/>
            <a:r>
              <a:rPr lang="en-GB" sz="1100" b="0" i="0" u="none" strike="noStrike" cap="none" dirty="0">
                <a:solidFill>
                  <a:srgbClr val="000000"/>
                </a:solidFill>
                <a:effectLst/>
                <a:latin typeface="Arial"/>
                <a:ea typeface="Arial"/>
                <a:cs typeface="Arial"/>
                <a:sym typeface="Arial"/>
              </a:rPr>
              <a:t>Scans images and policy compliance against regulatory controls such as PCI, GDPR, HIPAA and NIST</a:t>
            </a:r>
          </a:p>
          <a:p>
            <a:pPr lvl="1" fontAlgn="base"/>
            <a:r>
              <a:rPr lang="en-GB" sz="1100" b="1" i="0" u="none" strike="noStrike" cap="none" dirty="0">
                <a:solidFill>
                  <a:srgbClr val="000000"/>
                </a:solidFill>
                <a:effectLst/>
                <a:latin typeface="Arial"/>
                <a:ea typeface="Arial"/>
                <a:cs typeface="Arial"/>
                <a:sym typeface="Arial"/>
              </a:rPr>
              <a:t>Scanning capability is extremely fast and accurate, maybe fastest in the industry</a:t>
            </a:r>
            <a:endParaRPr lang="en-GB"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fda6f0e00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bfda6f0e00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fontAlgn="base"/>
            <a:r>
              <a:rPr lang="en-GB" sz="1100" b="0" i="0" u="none" strike="noStrike" cap="none" dirty="0" err="1">
                <a:solidFill>
                  <a:srgbClr val="000000"/>
                </a:solidFill>
                <a:effectLst/>
                <a:latin typeface="Arial"/>
                <a:ea typeface="Arial"/>
                <a:cs typeface="Arial"/>
                <a:sym typeface="Arial"/>
              </a:rPr>
              <a:t>Behavioral</a:t>
            </a:r>
            <a:r>
              <a:rPr lang="en-GB" sz="1100" b="0" i="0" u="none" strike="noStrike" cap="none" dirty="0">
                <a:solidFill>
                  <a:srgbClr val="000000"/>
                </a:solidFill>
                <a:effectLst/>
                <a:latin typeface="Arial"/>
                <a:ea typeface="Arial"/>
                <a:cs typeface="Arial"/>
                <a:sym typeface="Arial"/>
              </a:rPr>
              <a:t> scanning (run-time/network protection)</a:t>
            </a:r>
          </a:p>
          <a:p>
            <a:pPr lvl="1" fontAlgn="base"/>
            <a:r>
              <a:rPr lang="en-GB" sz="1100" b="0" i="0" u="none" strike="noStrike" cap="none" dirty="0">
                <a:solidFill>
                  <a:srgbClr val="000000"/>
                </a:solidFill>
                <a:effectLst/>
                <a:latin typeface="Arial"/>
                <a:ea typeface="Arial"/>
                <a:cs typeface="Arial"/>
                <a:sym typeface="Arial"/>
              </a:rPr>
              <a:t>Tracks and learns the </a:t>
            </a:r>
            <a:r>
              <a:rPr lang="en-GB" sz="1100" b="0" i="0" u="none" strike="noStrike" cap="none" dirty="0" err="1">
                <a:solidFill>
                  <a:srgbClr val="000000"/>
                </a:solidFill>
                <a:effectLst/>
                <a:latin typeface="Arial"/>
                <a:ea typeface="Arial"/>
                <a:cs typeface="Arial"/>
                <a:sym typeface="Arial"/>
              </a:rPr>
              <a:t>behavior</a:t>
            </a:r>
            <a:r>
              <a:rPr lang="en-GB" sz="1100" b="0" i="0" u="none" strike="noStrike" cap="none" dirty="0">
                <a:solidFill>
                  <a:srgbClr val="000000"/>
                </a:solidFill>
                <a:effectLst/>
                <a:latin typeface="Arial"/>
                <a:ea typeface="Arial"/>
                <a:cs typeface="Arial"/>
                <a:sym typeface="Arial"/>
              </a:rPr>
              <a:t> of your containers and their processes</a:t>
            </a:r>
          </a:p>
          <a:p>
            <a:pPr lvl="1" fontAlgn="base"/>
            <a:r>
              <a:rPr lang="en-GB" sz="1100" b="1" i="0" u="none" strike="noStrike" cap="none" dirty="0">
                <a:solidFill>
                  <a:srgbClr val="000000"/>
                </a:solidFill>
                <a:effectLst/>
                <a:latin typeface="Arial"/>
                <a:ea typeface="Arial"/>
                <a:cs typeface="Arial"/>
                <a:sym typeface="Arial"/>
              </a:rPr>
              <a:t>Protects deployed/running containers</a:t>
            </a:r>
            <a:r>
              <a:rPr lang="en-GB" sz="1100" b="0" i="0" u="none" strike="noStrike" cap="none" dirty="0">
                <a:solidFill>
                  <a:srgbClr val="000000"/>
                </a:solidFill>
                <a:effectLst/>
                <a:latin typeface="Arial"/>
                <a:ea typeface="Arial"/>
                <a:cs typeface="Arial"/>
                <a:sym typeface="Arial"/>
              </a:rPr>
              <a:t> by scanning containers, hosts, and orchestration platforms during run-time</a:t>
            </a:r>
          </a:p>
          <a:p>
            <a:pPr lvl="1" fontAlgn="base"/>
            <a:r>
              <a:rPr lang="en-GB" sz="1100" b="0" i="0" u="none" strike="noStrike" cap="none" dirty="0">
                <a:solidFill>
                  <a:srgbClr val="000000"/>
                </a:solidFill>
                <a:effectLst/>
                <a:latin typeface="Arial"/>
                <a:ea typeface="Arial"/>
                <a:cs typeface="Arial"/>
                <a:sym typeface="Arial"/>
              </a:rPr>
              <a:t>Leverages advanced networking protection (deep packet inspection) to </a:t>
            </a:r>
            <a:r>
              <a:rPr lang="en-GB" sz="1100" b="1" i="0" u="none" strike="noStrike" cap="none" dirty="0">
                <a:solidFill>
                  <a:srgbClr val="000000"/>
                </a:solidFill>
                <a:effectLst/>
                <a:latin typeface="Arial"/>
                <a:ea typeface="Arial"/>
                <a:cs typeface="Arial"/>
                <a:sym typeface="Arial"/>
              </a:rPr>
              <a:t>identify and block network packet and zero-day and application attacks like DDoS and DNS, in real-time</a:t>
            </a:r>
            <a:endParaRPr lang="en-GB" sz="1100" b="0" i="0" u="none" strike="noStrike" cap="none" dirty="0">
              <a:solidFill>
                <a:srgbClr val="000000"/>
              </a:solidFill>
              <a:effectLst/>
              <a:latin typeface="Arial"/>
              <a:ea typeface="Arial"/>
              <a:cs typeface="Arial"/>
              <a:sym typeface="Arial"/>
            </a:endParaRPr>
          </a:p>
          <a:p>
            <a:pPr lvl="1" fontAlgn="base"/>
            <a:r>
              <a:rPr lang="en-GB" sz="1100" b="0" i="0" u="none" strike="noStrike" cap="none" dirty="0">
                <a:solidFill>
                  <a:srgbClr val="000000"/>
                </a:solidFill>
                <a:effectLst/>
                <a:latin typeface="Arial"/>
                <a:ea typeface="Arial"/>
                <a:cs typeface="Arial"/>
                <a:sym typeface="Arial"/>
              </a:rPr>
              <a:t>Uses </a:t>
            </a:r>
            <a:r>
              <a:rPr lang="en-GB" sz="1100" b="0" i="0" u="none" strike="noStrike" cap="none" dirty="0" err="1">
                <a:solidFill>
                  <a:srgbClr val="000000"/>
                </a:solidFill>
                <a:effectLst/>
                <a:latin typeface="Arial"/>
                <a:ea typeface="Arial"/>
                <a:cs typeface="Arial"/>
                <a:sym typeface="Arial"/>
              </a:rPr>
              <a:t>behavioral</a:t>
            </a:r>
            <a:r>
              <a:rPr lang="en-GB" sz="1100" b="0" i="0" u="none" strike="noStrike" cap="none" dirty="0">
                <a:solidFill>
                  <a:srgbClr val="000000"/>
                </a:solidFill>
                <a:effectLst/>
                <a:latin typeface="Arial"/>
                <a:ea typeface="Arial"/>
                <a:cs typeface="Arial"/>
                <a:sym typeface="Arial"/>
              </a:rPr>
              <a:t> learning and proprietary technology to </a:t>
            </a:r>
            <a:r>
              <a:rPr lang="en-GB" sz="1100" b="1" i="0" u="none" strike="noStrike" cap="none" dirty="0">
                <a:solidFill>
                  <a:srgbClr val="000000"/>
                </a:solidFill>
                <a:effectLst/>
                <a:latin typeface="Arial"/>
                <a:ea typeface="Arial"/>
                <a:cs typeface="Arial"/>
                <a:sym typeface="Arial"/>
              </a:rPr>
              <a:t>automatically build security policies</a:t>
            </a:r>
            <a:r>
              <a:rPr lang="en-GB"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bfda6f0e00_0_1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bfda6f0e00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buNone/>
            </a:pPr>
            <a:br>
              <a:rPr lang="en-GB" b="0" dirty="0"/>
            </a:br>
            <a:endParaRPr lang="en-US" b="0" dirty="0"/>
          </a:p>
        </p:txBody>
      </p:sp>
    </p:spTree>
    <p:extLst>
      <p:ext uri="{BB962C8B-B14F-4D97-AF65-F5344CB8AC3E}">
        <p14:creationId xmlns:p14="http://schemas.microsoft.com/office/powerpoint/2010/main" val="2807120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274885e40_1_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more detail </a:t>
            </a:r>
            <a:r>
              <a:rPr lang="en" u="sng">
                <a:solidFill>
                  <a:schemeClr val="hlink"/>
                </a:solidFill>
                <a:hlinkClick r:id="rId3"/>
              </a:rPr>
              <a:t>https://drive.google.com/file/d/1fxCLxh2d7tA_M80_3qJY12do05oH9Fz1/view?usp=sharing</a:t>
            </a:r>
            <a:r>
              <a:rPr lang="en"/>
              <a:t> </a:t>
            </a:r>
            <a:endParaRPr/>
          </a:p>
        </p:txBody>
      </p:sp>
      <p:sp>
        <p:nvSpPr>
          <p:cNvPr id="259" name="Google Shape;259;gc274885e40_1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9685aa3c13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0" name="Google Shape;80;g9685aa3c1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2553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10999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02309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98b26fe90d_12_1439:notes"/>
          <p:cNvSpPr txBox="1">
            <a:spLocks noGrp="1"/>
          </p:cNvSpPr>
          <p:nvPr>
            <p:ph type="body" idx="1"/>
          </p:nvPr>
        </p:nvSpPr>
        <p:spPr>
          <a:xfrm>
            <a:off x="685800" y="4400550"/>
            <a:ext cx="5486400" cy="36006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r>
              <a:rPr lang="en-US" sz="1800"/>
              <a:t>For details, see the </a:t>
            </a:r>
            <a:r>
              <a:rPr lang="en-US" sz="1800" u="sng">
                <a:solidFill>
                  <a:schemeClr val="hlink"/>
                </a:solidFill>
                <a:hlinkClick r:id="rId3"/>
              </a:rPr>
              <a:t>NXRM Initiative Pages</a:t>
            </a:r>
            <a:endParaRPr sz="1800"/>
          </a:p>
        </p:txBody>
      </p:sp>
      <p:sp>
        <p:nvSpPr>
          <p:cNvPr id="1437" name="Google Shape;1437;g98b26fe90d_12_14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833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dirty="0">
                <a:solidFill>
                  <a:schemeClr val="dk1"/>
                </a:solidFill>
                <a:latin typeface="Proxima Nova"/>
                <a:ea typeface="Proxima Nova"/>
                <a:cs typeface="Proxima Nova"/>
                <a:sym typeface="Proxima Nova"/>
              </a:rPr>
              <a:t>What it is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rgbClr val="1D1C1D"/>
                </a:solidFill>
                <a:latin typeface="Proxima Nova"/>
                <a:ea typeface="Proxima Nova"/>
                <a:cs typeface="Proxima Nova"/>
                <a:sym typeface="Proxima Nova"/>
              </a:rPr>
              <a:t>This is </a:t>
            </a:r>
            <a:r>
              <a:rPr lang="en-GB" sz="1100" dirty="0">
                <a:solidFill>
                  <a:schemeClr val="dk1"/>
                </a:solidFill>
                <a:latin typeface="Proxima Nova"/>
                <a:ea typeface="Proxima Nova"/>
                <a:cs typeface="Proxima Nova"/>
                <a:sym typeface="Proxima Nova"/>
              </a:rPr>
              <a:t>dependency management functionality for software developers that </a:t>
            </a:r>
            <a:r>
              <a:rPr lang="en-GB" sz="1100" dirty="0">
                <a:solidFill>
                  <a:srgbClr val="1D1C1D"/>
                </a:solidFill>
                <a:latin typeface="Proxima Nova"/>
                <a:ea typeface="Proxima Nova"/>
                <a:cs typeface="Proxima Nova"/>
                <a:sym typeface="Proxima Nova"/>
              </a:rPr>
              <a:t>goes beyond just vulnerability identification and warnings.</a:t>
            </a:r>
            <a:endParaRPr lang="en-GB" sz="1100" dirty="0">
              <a:solidFill>
                <a:schemeClr val="dk1"/>
              </a:solidFill>
              <a:latin typeface="Proxima Nova"/>
              <a:ea typeface="Proxima Nova"/>
              <a:cs typeface="Proxima Nova"/>
              <a:sym typeface="Proxima Nova"/>
            </a:endParaRPr>
          </a:p>
          <a:p>
            <a:r>
              <a:rPr lang="en-GB" sz="1100" dirty="0">
                <a:solidFill>
                  <a:srgbClr val="1D1C1D"/>
                </a:solidFill>
                <a:latin typeface="Proxima Nova"/>
                <a:ea typeface="Proxima Nova"/>
                <a:cs typeface="Proxima Nova"/>
                <a:sym typeface="Proxima Nova"/>
              </a:rPr>
              <a:t>A completely new </a:t>
            </a:r>
            <a:r>
              <a:rPr lang="en-GB" sz="1100" b="1" dirty="0">
                <a:solidFill>
                  <a:srgbClr val="1D1C1D"/>
                </a:solidFill>
                <a:latin typeface="Proxima Nova"/>
                <a:ea typeface="Proxima Nova"/>
                <a:cs typeface="Proxima Nova"/>
                <a:sym typeface="Proxima Nova"/>
              </a:rPr>
              <a:t>add-on to Nexus Lifecycle</a:t>
            </a:r>
            <a:r>
              <a:rPr lang="en-GB" sz="1100" dirty="0">
                <a:solidFill>
                  <a:srgbClr val="1D1C1D"/>
                </a:solidFill>
                <a:latin typeface="Proxima Nova"/>
                <a:ea typeface="Proxima Nova"/>
                <a:cs typeface="Proxima Nova"/>
                <a:sym typeface="Proxima Nova"/>
              </a:rPr>
              <a:t> to help teams improve code quality, minimize breaking changes, and integrate next-gen security. </a:t>
            </a:r>
          </a:p>
          <a:p>
            <a:pPr marL="0" lvl="0" indent="0" algn="l" rtl="0">
              <a:spcBef>
                <a:spcPts val="0"/>
              </a:spcBef>
              <a:spcAft>
                <a:spcPts val="0"/>
              </a:spcAft>
              <a:buNone/>
            </a:pPr>
            <a:endParaRPr lang="en-GB" sz="1100" dirty="0">
              <a:solidFill>
                <a:schemeClr val="dk1"/>
              </a:solidFill>
              <a:latin typeface="Proxima Nova"/>
              <a:ea typeface="Proxima Nova"/>
              <a:cs typeface="Proxima Nova"/>
              <a:sym typeface="Proxima Nova"/>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sz="1100" b="1" i="0" dirty="0">
                <a:solidFill>
                  <a:schemeClr val="dk1"/>
                </a:solidFill>
                <a:latin typeface="Proxima Nova"/>
                <a:ea typeface="Proxima Nova"/>
                <a:cs typeface="Proxima Nova"/>
                <a:sym typeface="Proxima Nova"/>
              </a:rPr>
              <a:t>We want to </a:t>
            </a:r>
            <a:r>
              <a:rPr lang="en-GB" sz="1100" b="1" i="0" dirty="0">
                <a:solidFill>
                  <a:schemeClr val="dk1"/>
                </a:solidFill>
                <a:latin typeface="Proxima Nova"/>
                <a:ea typeface="Proxima Nova"/>
                <a:cs typeface="Proxima Nova"/>
                <a:sym typeface="Proxima Nova"/>
              </a:rPr>
              <a:t>m</a:t>
            </a:r>
            <a:r>
              <a:rPr lang="en-GB" sz="1100" b="1" dirty="0">
                <a:latin typeface="Proxima Nova"/>
                <a:ea typeface="Proxima Nova"/>
                <a:cs typeface="Proxima Nova"/>
                <a:sym typeface="Proxima Nova"/>
              </a:rPr>
              <a:t>ake Developer’s Lives Easier</a:t>
            </a:r>
          </a:p>
          <a:p>
            <a:pPr marL="91679" indent="-91679">
              <a:buSzPts val="1000"/>
              <a:buFont typeface="Arial"/>
              <a:buChar char="•"/>
            </a:pPr>
            <a:r>
              <a:rPr lang="en-US" sz="1100" dirty="0">
                <a:latin typeface="Proxima Nova Rg"/>
                <a:ea typeface="Proxima Nova Rg"/>
                <a:cs typeface="Proxima Nova Rg"/>
                <a:sym typeface="Proxima Nova"/>
              </a:rPr>
              <a:t>Empower developers to make better decisions about third-party </a:t>
            </a:r>
            <a:r>
              <a:rPr lang="en-US" sz="1100" dirty="0">
                <a:latin typeface="Proxima Nova Rg"/>
                <a:ea typeface="Proxima Nova Rg"/>
                <a:cs typeface="Proxima Nova Rg"/>
                <a:sym typeface="Proxima Nova"/>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dependencies; the first time and forever </a:t>
            </a:r>
            <a:r>
              <a:rPr lang="en-US" sz="1100" dirty="0">
                <a:latin typeface="Proxima Nova Rg"/>
                <a:ea typeface="Proxima Nova Rg"/>
                <a:cs typeface="Proxima Nova Rg"/>
                <a:sym typeface="Proxima Nova"/>
              </a:rPr>
              <a:t>(Breaking Changes, Transitive Solver, java only)</a:t>
            </a:r>
          </a:p>
          <a:p>
            <a:pPr marL="91679" indent="-91679">
              <a:buSzPts val="1000"/>
              <a:buFont typeface="Arial"/>
              <a:buChar char="•"/>
            </a:pPr>
            <a:r>
              <a:rPr lang="en-US" sz="1100" dirty="0">
                <a:latin typeface="Proxima Nova Rg"/>
                <a:ea typeface="Proxima Nova Rg"/>
                <a:cs typeface="Proxima Nova Rg"/>
                <a:sym typeface="Proxima Nova"/>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Help security protect against growing malware attacks targeting OSS supply chains</a:t>
            </a:r>
            <a:r>
              <a:rPr lang="en-US" sz="1100" dirty="0">
                <a:latin typeface="Proxima Nova Rg"/>
                <a:ea typeface="Proxima Nova Rg"/>
                <a:cs typeface="Proxima Nova Rg"/>
                <a:sym typeface="Proxima Nova"/>
              </a:rPr>
              <a:t> (</a:t>
            </a:r>
            <a:r>
              <a:rPr lang="en-US" sz="1100" b="1" dirty="0">
                <a:latin typeface="Proxima Nova Rg"/>
                <a:ea typeface="Proxima Nova Rg"/>
                <a:cs typeface="Proxima Nova Rg"/>
                <a:sym typeface="Proxima Nova"/>
              </a:rPr>
              <a:t>Release Integrity</a:t>
            </a:r>
            <a:r>
              <a:rPr lang="en-US" sz="1100" dirty="0">
                <a:latin typeface="Proxima Nova Rg"/>
                <a:ea typeface="Proxima Nova Rg"/>
                <a:cs typeface="Proxima Nova Rg"/>
                <a:sym typeface="Proxima Nova"/>
              </a:rPr>
              <a:t>, </a:t>
            </a:r>
            <a:r>
              <a:rPr lang="en-US" sz="1100" dirty="0" err="1">
                <a:latin typeface="Proxima Nova Rg"/>
                <a:ea typeface="Proxima Nova Rg"/>
                <a:cs typeface="Proxima Nova Rg"/>
                <a:sym typeface="Proxima Nova"/>
              </a:rPr>
              <a:t>npm</a:t>
            </a:r>
            <a:r>
              <a:rPr lang="en-US" sz="1100" dirty="0">
                <a:latin typeface="Proxima Nova Rg"/>
                <a:ea typeface="Proxima Nova Rg"/>
                <a:cs typeface="Proxima Nova Rg"/>
                <a:sym typeface="Proxima Nova"/>
              </a:rPr>
              <a:t> only) – </a:t>
            </a:r>
            <a:r>
              <a:rPr lang="en-US" sz="1100" b="1" dirty="0">
                <a:solidFill>
                  <a:srgbClr val="F86D4A"/>
                </a:solidFill>
                <a:latin typeface="Proxima Nova Rg"/>
                <a:ea typeface="Proxima Nova Rg"/>
                <a:cs typeface="Proxima Nova Rg"/>
                <a:sym typeface="Proxima Nova"/>
              </a:rPr>
              <a:t>SOLARWINDS / DEPENDECY CONFUSION</a:t>
            </a:r>
            <a:endParaRPr lang="en-US" sz="1100" b="1" dirty="0">
              <a:solidFill>
                <a:srgbClr val="F86D4A"/>
              </a:solidFill>
            </a:endParaRPr>
          </a:p>
          <a:p>
            <a:pPr marL="91679" indent="-91679">
              <a:buSzPts val="1000"/>
              <a:buFont typeface="Arial"/>
              <a:buChar char="•"/>
            </a:pPr>
            <a:r>
              <a:rPr lang="en-US" sz="1100" b="1" dirty="0">
                <a:latin typeface="Proxima Nova Rg"/>
                <a:ea typeface="Proxima Nova Rg"/>
                <a:cs typeface="Proxima Nova Rg"/>
                <a:sym typeface="Proxima Nova"/>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SCM integration</a:t>
            </a:r>
            <a:r>
              <a:rPr lang="en-US" sz="1100" dirty="0">
                <a:latin typeface="Proxima Nova Rg"/>
                <a:ea typeface="Proxima Nova Rg"/>
                <a:cs typeface="Proxima Nova Rg"/>
                <a:sym typeface="Proxima Nova"/>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for faster onboarding and pull request feedback</a:t>
            </a:r>
            <a:endParaRPr lang="en-US" sz="1100" dirty="0"/>
          </a:p>
          <a:p>
            <a:pPr marL="0" lvl="0" indent="0" algn="l" rtl="0">
              <a:spcBef>
                <a:spcPts val="0"/>
              </a:spcBef>
              <a:spcAft>
                <a:spcPts val="0"/>
              </a:spcAft>
              <a:buNone/>
            </a:pPr>
            <a:endParaRPr lang="en-GB" sz="1100"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067050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We’re been working with most of the Fortune 500 companies’ and global organisations to increase the speed of innovation while reducing risk by automating processes around Open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are a leader with over 1,000 enterprise customers and is trusted by over 10 million software developers. </a:t>
            </a:r>
            <a:endParaRPr lang="en-GB" dirty="0"/>
          </a:p>
          <a:p>
            <a:r>
              <a:rPr lang="en-GB"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2E5809D6-6B54-4743-8D71-0C34C130A04D}" type="slidenum">
              <a:rPr lang="en-US" smtClean="0"/>
              <a:t>51</a:t>
            </a:fld>
            <a:endParaRPr lang="en-US"/>
          </a:p>
        </p:txBody>
      </p:sp>
    </p:spTree>
    <p:extLst>
      <p:ext uri="{BB962C8B-B14F-4D97-AF65-F5344CB8AC3E}">
        <p14:creationId xmlns:p14="http://schemas.microsoft.com/office/powerpoint/2010/main" val="245564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7ccbadf16_0_7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97ccbadf16_0_7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 sz="1100" b="0" i="0" dirty="0">
                <a:solidFill>
                  <a:schemeClr val="dk1"/>
                </a:solidFill>
                <a:latin typeface="Proxima Nova"/>
                <a:ea typeface="Proxima Nova"/>
                <a:cs typeface="Proxima Nova"/>
                <a:sym typeface="Proxima Nova"/>
              </a:rPr>
              <a:t>With ADP development teams will now have ownership over the security of their projects and they will be able to develop with confidence and remediate security issues smoothly.</a:t>
            </a:r>
          </a:p>
          <a:p>
            <a:pPr marL="0" lvl="0" indent="0" algn="l" rtl="0">
              <a:lnSpc>
                <a:spcPct val="115000"/>
              </a:lnSpc>
              <a:spcBef>
                <a:spcPts val="0"/>
              </a:spcBef>
              <a:spcAft>
                <a:spcPts val="0"/>
              </a:spcAft>
              <a:buNone/>
            </a:pPr>
            <a:endParaRPr lang="en" sz="1100" b="0" i="0"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100" b="0" i="0" dirty="0">
                <a:solidFill>
                  <a:schemeClr val="dk1"/>
                </a:solidFill>
                <a:highlight>
                  <a:schemeClr val="lt1"/>
                </a:highlight>
                <a:latin typeface="Proxima Nova"/>
                <a:ea typeface="Proxima Nova"/>
                <a:cs typeface="Proxima Nova"/>
                <a:sym typeface="Proxima Nova"/>
              </a:rPr>
              <a:t>Developers will see the sever</a:t>
            </a:r>
            <a:r>
              <a:rPr lang="en-GB" sz="1100" b="0" i="0" dirty="0">
                <a:solidFill>
                  <a:schemeClr val="dk1"/>
                </a:solidFill>
                <a:highlight>
                  <a:schemeClr val="lt1"/>
                </a:highlight>
                <a:latin typeface="Proxima Nova"/>
                <a:ea typeface="Proxima Nova"/>
                <a:cs typeface="Proxima Nova"/>
                <a:sym typeface="Proxima Nova"/>
              </a:rPr>
              <a:t>al</a:t>
            </a:r>
            <a:r>
              <a:rPr lang="en" sz="1100" b="0" i="0" dirty="0">
                <a:solidFill>
                  <a:schemeClr val="dk1"/>
                </a:solidFill>
                <a:highlight>
                  <a:schemeClr val="lt1"/>
                </a:highlight>
                <a:latin typeface="Proxima Nova"/>
                <a:ea typeface="Proxima Nova"/>
                <a:cs typeface="Proxima Nova"/>
                <a:sym typeface="Proxima Nova"/>
              </a:rPr>
              <a:t> key benefits:</a:t>
            </a:r>
          </a:p>
          <a:p>
            <a:pPr marL="0" lvl="0" indent="0" algn="l" rtl="0">
              <a:lnSpc>
                <a:spcPct val="115000"/>
              </a:lnSpc>
              <a:spcBef>
                <a:spcPts val="0"/>
              </a:spcBef>
              <a:spcAft>
                <a:spcPts val="0"/>
              </a:spcAft>
              <a:buNone/>
            </a:pPr>
            <a:endParaRPr lang="en" sz="1100" b="0" i="0" dirty="0">
              <a:solidFill>
                <a:schemeClr val="dk1"/>
              </a:solidFill>
              <a:highlight>
                <a:schemeClr val="lt1"/>
              </a:highlight>
              <a:latin typeface="Proxima Nova"/>
              <a:ea typeface="Proxima Nova"/>
              <a:cs typeface="Proxima Nova"/>
              <a:sym typeface="Proxima Nova"/>
            </a:endParaRPr>
          </a:p>
          <a:p>
            <a:pPr marL="914400" lvl="0" indent="-298450" algn="l" rtl="0">
              <a:lnSpc>
                <a:spcPct val="90000"/>
              </a:lnSpc>
              <a:spcBef>
                <a:spcPts val="800"/>
              </a:spcBef>
              <a:spcAft>
                <a:spcPts val="0"/>
              </a:spcAft>
              <a:buClr>
                <a:schemeClr val="dk1"/>
              </a:buClr>
              <a:buSzPts val="1100"/>
              <a:buFont typeface="Proxima Nova"/>
              <a:buChar char="●"/>
            </a:pPr>
            <a:r>
              <a:rPr lang="en-GB" sz="1100" dirty="0">
                <a:solidFill>
                  <a:schemeClr val="dk1"/>
                </a:solidFill>
                <a:latin typeface="Proxima Nova"/>
                <a:ea typeface="Proxima Nova"/>
                <a:cs typeface="Proxima Nova"/>
                <a:sym typeface="Proxima Nova"/>
              </a:rPr>
              <a:t>Understand the purpose (and importance) of a component in your applications</a:t>
            </a:r>
          </a:p>
          <a:p>
            <a:pPr marL="914400" lvl="0" indent="-298450" algn="l" rtl="0">
              <a:lnSpc>
                <a:spcPct val="90000"/>
              </a:lnSpc>
              <a:spcBef>
                <a:spcPts val="0"/>
              </a:spcBef>
              <a:spcAft>
                <a:spcPts val="0"/>
              </a:spcAft>
              <a:buClr>
                <a:schemeClr val="dk1"/>
              </a:buClr>
              <a:buSzPts val="1100"/>
              <a:buFont typeface="Proxima Nova"/>
              <a:buChar char="●"/>
            </a:pPr>
            <a:r>
              <a:rPr lang="en-GB" sz="1100" dirty="0">
                <a:solidFill>
                  <a:schemeClr val="dk1"/>
                </a:solidFill>
                <a:latin typeface="Proxima Nova"/>
                <a:ea typeface="Proxima Nova"/>
                <a:cs typeface="Proxima Nova"/>
                <a:sym typeface="Proxima Nova"/>
              </a:rPr>
              <a:t>Find alternatives to vulnerable components with no upgrade path </a:t>
            </a:r>
          </a:p>
          <a:p>
            <a:pPr marL="914400" lvl="0" indent="-298450" algn="l" rtl="0">
              <a:lnSpc>
                <a:spcPct val="90000"/>
              </a:lnSpc>
              <a:spcBef>
                <a:spcPts val="0"/>
              </a:spcBef>
              <a:spcAft>
                <a:spcPts val="0"/>
              </a:spcAft>
              <a:buClr>
                <a:schemeClr val="dk1"/>
              </a:buClr>
              <a:buSzPts val="1100"/>
              <a:buFont typeface="Proxima Nova"/>
              <a:buChar char="●"/>
            </a:pPr>
            <a:r>
              <a:rPr lang="en-GB" sz="1100" dirty="0">
                <a:solidFill>
                  <a:schemeClr val="dk1"/>
                </a:solidFill>
                <a:latin typeface="Proxima Nova"/>
                <a:ea typeface="Proxima Nova"/>
                <a:cs typeface="Proxima Nova"/>
                <a:sym typeface="Proxima Nova"/>
              </a:rPr>
              <a:t>Replace old and crusty components with newer trustworthy ones</a:t>
            </a:r>
          </a:p>
          <a:p>
            <a:pPr marL="914400" lvl="0" indent="-298450" algn="l" rtl="0">
              <a:lnSpc>
                <a:spcPct val="90000"/>
              </a:lnSpc>
              <a:spcBef>
                <a:spcPts val="0"/>
              </a:spcBef>
              <a:spcAft>
                <a:spcPts val="0"/>
              </a:spcAft>
              <a:buClr>
                <a:schemeClr val="dk1"/>
              </a:buClr>
              <a:buSzPts val="1100"/>
              <a:buFont typeface="Proxima Nova"/>
              <a:buChar char="●"/>
            </a:pPr>
            <a:r>
              <a:rPr lang="en-GB" sz="1100" dirty="0">
                <a:solidFill>
                  <a:schemeClr val="dk1"/>
                </a:solidFill>
                <a:latin typeface="Proxima Nova"/>
                <a:ea typeface="Proxima Nova"/>
                <a:cs typeface="Proxima Nova"/>
                <a:sym typeface="Proxima Nova"/>
              </a:rPr>
              <a:t>Make policies and decisions based on a component’s function</a:t>
            </a:r>
          </a:p>
          <a:p>
            <a:pPr marL="914400" lvl="0" indent="-298450" algn="l" rtl="0">
              <a:lnSpc>
                <a:spcPct val="115000"/>
              </a:lnSpc>
              <a:spcBef>
                <a:spcPts val="0"/>
              </a:spcBef>
              <a:spcAft>
                <a:spcPts val="2100"/>
              </a:spcAft>
              <a:buClr>
                <a:srgbClr val="000000"/>
              </a:buClr>
              <a:buSzPts val="1100"/>
              <a:buFont typeface="Proxima Nova"/>
              <a:buChar char="●"/>
            </a:pPr>
            <a:r>
              <a:rPr lang="en-GB" sz="1100" dirty="0">
                <a:latin typeface="Proxima Nova"/>
                <a:ea typeface="Proxima Nova"/>
                <a:cs typeface="Proxima Nova"/>
                <a:sym typeface="Proxima Nova"/>
              </a:rPr>
              <a:t>Choose components from vendors that use practices proven to produce the highest quality components</a:t>
            </a:r>
          </a:p>
        </p:txBody>
      </p:sp>
      <p:sp>
        <p:nvSpPr>
          <p:cNvPr id="143" name="Google Shape;143;g97ccbadf16_0_7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6</a:t>
            </a:fld>
            <a:endParaRPr/>
          </a:p>
        </p:txBody>
      </p:sp>
    </p:spTree>
    <p:extLst>
      <p:ext uri="{BB962C8B-B14F-4D97-AF65-F5344CB8AC3E}">
        <p14:creationId xmlns:p14="http://schemas.microsoft.com/office/powerpoint/2010/main" val="826997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9903581d44_3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9903581d44_3_2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Let’s deep dive to all the new and cool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Transitive Solver</a:t>
            </a:r>
            <a:r>
              <a:rPr lang="en-GB" sz="1200" kern="1200" dirty="0">
                <a:solidFill>
                  <a:schemeClr val="tx1"/>
                </a:solidFill>
                <a:effectLst/>
                <a:latin typeface="+mn-lt"/>
                <a:ea typeface="+mn-ea"/>
                <a:cs typeface="+mn-cs"/>
              </a:rPr>
              <a:t> - tackling a project’s overall risk and not just individual dependencies - it basically provides remediation advice for solving both direct and transitive dependencies (all without violating policies or failing builds).</a:t>
            </a:r>
          </a:p>
          <a:p>
            <a:r>
              <a:rPr lang="en-US" sz="1200" kern="1200" dirty="0">
                <a:solidFill>
                  <a:schemeClr val="tx1"/>
                </a:solidFill>
                <a:effectLst/>
                <a:latin typeface="+mn-lt"/>
                <a:ea typeface="+mn-ea"/>
                <a:cs typeface="+mn-cs"/>
              </a:rPr>
              <a:t>Currently, with Nexus Lifecycle you can only update to “Next Version” with no policy violations or “Next Version” that does not fail a build that resolves for your  </a:t>
            </a:r>
            <a:r>
              <a:rPr lang="en-US" sz="1200" b="1" kern="1200" dirty="0">
                <a:solidFill>
                  <a:schemeClr val="tx1"/>
                </a:solidFill>
                <a:effectLst/>
                <a:latin typeface="+mn-lt"/>
                <a:ea typeface="+mn-ea"/>
                <a:cs typeface="+mn-cs"/>
              </a:rPr>
              <a:t>direct dependencies. </a:t>
            </a:r>
            <a:r>
              <a:rPr lang="en-US" sz="1200" kern="1200" dirty="0">
                <a:solidFill>
                  <a:schemeClr val="tx1"/>
                </a:solidFill>
                <a:effectLst/>
                <a:latin typeface="+mn-lt"/>
                <a:ea typeface="+mn-ea"/>
                <a:cs typeface="+mn-cs"/>
              </a:rPr>
              <a:t>For transitive dependencies, you still have to do a lot of manual work going back and forth between scan reports and the slider to find and address transitive.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the Transitive Solver we offer an upgrade path for problematic direct dependencies, as well as we address transitive dependencies so no more manual work – we put all dependency information in one place, making it much easier for you to resolve issues for both types of dependencies in one-click.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Breaking Changes</a:t>
            </a:r>
            <a:r>
              <a:rPr lang="en-GB" sz="1200" kern="1200" dirty="0">
                <a:solidFill>
                  <a:schemeClr val="tx1"/>
                </a:solidFill>
                <a:effectLst/>
                <a:latin typeface="+mn-lt"/>
                <a:ea typeface="+mn-ea"/>
                <a:cs typeface="+mn-cs"/>
              </a:rPr>
              <a:t> - in an industry first - enabling developers to instantly see which component version upgrades will require the least effort with the fewest breaking changes.</a:t>
            </a:r>
          </a:p>
          <a:p>
            <a:r>
              <a:rPr lang="en-US" sz="1200" kern="1200" dirty="0">
                <a:solidFill>
                  <a:schemeClr val="tx1"/>
                </a:solidFill>
                <a:effectLst/>
                <a:latin typeface="+mn-lt"/>
                <a:ea typeface="+mn-ea"/>
                <a:cs typeface="+mn-cs"/>
              </a:rPr>
              <a:t>Without Breaking Changes, you have no visibility into remediation </a:t>
            </a:r>
            <a:r>
              <a:rPr lang="en-US" sz="1200" b="1" kern="1200" dirty="0">
                <a:solidFill>
                  <a:schemeClr val="tx1"/>
                </a:solidFill>
                <a:effectLst/>
                <a:latin typeface="+mn-lt"/>
                <a:ea typeface="+mn-ea"/>
                <a:cs typeface="+mn-cs"/>
              </a:rPr>
              <a:t>effort</a:t>
            </a:r>
            <a:r>
              <a:rPr lang="en-US" sz="1200" kern="1200" dirty="0">
                <a:solidFill>
                  <a:schemeClr val="tx1"/>
                </a:solidFill>
                <a:effectLst/>
                <a:latin typeface="+mn-lt"/>
                <a:ea typeface="+mn-ea"/>
                <a:cs typeface="+mn-cs"/>
              </a:rPr>
              <a:t>. While you are still able to take remediation actions, you can’t tell if it’s simply an upgrade to a newer version or if coding changes are required (more effort). </a:t>
            </a:r>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Breaking Changes helps </a:t>
            </a:r>
            <a:r>
              <a:rPr lang="en-GB" sz="1200" b="0" kern="1200" dirty="0">
                <a:solidFill>
                  <a:schemeClr val="tx1"/>
                </a:solidFill>
                <a:effectLst/>
                <a:latin typeface="+mn-lt"/>
                <a:ea typeface="+mn-ea"/>
                <a:cs typeface="+mn-cs"/>
              </a:rPr>
              <a:t>by</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providing data on what will break if you move from your current to a newer version of an OSS component, as well as how much work it will take to complete that upgrade. This helps customers focus on the easiest way to address overall risk without having to spend hours on a fix.</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Release Integrity</a:t>
            </a:r>
            <a:r>
              <a:rPr lang="en-GB" sz="1200" kern="1200" dirty="0">
                <a:solidFill>
                  <a:schemeClr val="tx1"/>
                </a:solidFill>
                <a:effectLst/>
                <a:latin typeface="+mn-lt"/>
                <a:ea typeface="+mn-ea"/>
                <a:cs typeface="+mn-cs"/>
              </a:rPr>
              <a:t> - a first-of-its-kind early warning system using Artificial Intelligence and Machine Learning to automatically identify and block next-generation software supply chain attacks relying on </a:t>
            </a:r>
            <a:r>
              <a:rPr lang="en-GB" sz="1200" kern="1200" dirty="0" err="1">
                <a:solidFill>
                  <a:schemeClr val="tx1"/>
                </a:solidFill>
                <a:effectLst/>
                <a:latin typeface="+mn-lt"/>
                <a:ea typeface="+mn-ea"/>
                <a:cs typeface="+mn-cs"/>
              </a:rPr>
              <a:t>typosquatting</a:t>
            </a:r>
            <a:r>
              <a:rPr lang="en-GB" sz="1200" kern="1200" dirty="0">
                <a:solidFill>
                  <a:schemeClr val="tx1"/>
                </a:solidFill>
                <a:effectLst/>
                <a:latin typeface="+mn-lt"/>
                <a:ea typeface="+mn-ea"/>
                <a:cs typeface="+mn-cs"/>
              </a:rPr>
              <a:t> and malicious code injection. </a:t>
            </a:r>
          </a:p>
          <a:p>
            <a:r>
              <a:rPr lang="en-US" sz="1200" kern="1200" dirty="0">
                <a:solidFill>
                  <a:schemeClr val="tx1"/>
                </a:solidFill>
                <a:effectLst/>
                <a:latin typeface="+mn-lt"/>
                <a:ea typeface="+mn-ea"/>
                <a:cs typeface="+mn-cs"/>
              </a:rPr>
              <a:t>Without Release Integrity, customers can use Nexus Firewall as usual to block known bad components or those that do not fit organizational policy. They do not receive a risk score to write policy against or have insight into components that might be malicious.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Release Integrity adds a component risk score and ability to write policy against that, and view additional component integrity such as integrity rating</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suspicious component classification</a:t>
            </a:r>
            <a:r>
              <a:rPr lang="en-GB" sz="1200" kern="1200" dirty="0">
                <a:solidFill>
                  <a:schemeClr val="tx1"/>
                </a:solidFill>
                <a:effectLst/>
                <a:latin typeface="+mn-lt"/>
                <a:ea typeface="+mn-ea"/>
                <a:cs typeface="+mn-cs"/>
              </a:rPr>
              <a:t>, t</a:t>
            </a:r>
            <a:r>
              <a:rPr lang="en-US" sz="1200" kern="1200" dirty="0" err="1">
                <a:solidFill>
                  <a:schemeClr val="tx1"/>
                </a:solidFill>
                <a:effectLst/>
                <a:latin typeface="+mn-lt"/>
                <a:ea typeface="+mn-ea"/>
                <a:cs typeface="+mn-cs"/>
              </a:rPr>
              <a:t>yposquatting</a:t>
            </a:r>
            <a:r>
              <a:rPr lang="en-US" sz="1200" kern="1200" dirty="0">
                <a:solidFill>
                  <a:schemeClr val="tx1"/>
                </a:solidFill>
                <a:effectLst/>
                <a:latin typeface="+mn-lt"/>
                <a:ea typeface="+mn-ea"/>
                <a:cs typeface="+mn-cs"/>
              </a:rPr>
              <a:t> remediation suggestions</a:t>
            </a:r>
            <a:r>
              <a:rPr lang="en-GB" sz="1200" kern="1200" dirty="0">
                <a:solidFill>
                  <a:schemeClr val="tx1"/>
                </a:solidFill>
                <a:effectLst/>
                <a:latin typeface="+mn-lt"/>
                <a:ea typeface="+mn-ea"/>
                <a:cs typeface="+mn-cs"/>
              </a:rPr>
              <a:t>, r</a:t>
            </a:r>
            <a:r>
              <a:rPr lang="en-US" sz="1200" kern="1200" dirty="0">
                <a:solidFill>
                  <a:schemeClr val="tx1"/>
                </a:solidFill>
                <a:effectLst/>
                <a:latin typeface="+mn-lt"/>
                <a:ea typeface="+mn-ea"/>
                <a:cs typeface="+mn-cs"/>
              </a:rPr>
              <a:t>research status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Project Hygiene Rating</a:t>
            </a:r>
            <a:r>
              <a:rPr lang="en-GB" sz="1200" kern="1200" dirty="0">
                <a:solidFill>
                  <a:schemeClr val="tx1"/>
                </a:solidFill>
                <a:effectLst/>
                <a:latin typeface="+mn-lt"/>
                <a:ea typeface="+mn-ea"/>
                <a:cs typeface="+mn-cs"/>
              </a:rPr>
              <a:t> - this first-of-its-kind - health &amp; hygiene rating system that helps developers quickly do a quality comparison of components without having to do their own research. When choosing a component to fit a need such as logging, this lets them consider the highest quality components within that category and avoid the lower quality ones.</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a:p>
            <a:pPr marL="0" lvl="0" indent="0" algn="l" rtl="0">
              <a:spcBef>
                <a:spcPts val="0"/>
              </a:spcBef>
              <a:spcAft>
                <a:spcPts val="0"/>
              </a:spcAft>
              <a:buNone/>
            </a:pPr>
            <a:r>
              <a:rPr lang="en-GB" sz="1200" b="1" kern="1200" dirty="0">
                <a:solidFill>
                  <a:schemeClr val="tx1"/>
                </a:solidFill>
                <a:effectLst/>
                <a:latin typeface="+mn-lt"/>
                <a:ea typeface="+mn-ea"/>
                <a:cs typeface="+mn-cs"/>
              </a:rPr>
              <a:t>Component Chooser</a:t>
            </a:r>
            <a:r>
              <a:rPr lang="en-GB" sz="1200" kern="1200" dirty="0">
                <a:solidFill>
                  <a:schemeClr val="tx1"/>
                </a:solidFill>
                <a:effectLst/>
                <a:latin typeface="+mn-lt"/>
                <a:ea typeface="+mn-ea"/>
                <a:cs typeface="+mn-cs"/>
              </a:rPr>
              <a:t> - think of this as Google for open source - it is an engine that will helps developers search and compare OSS components in order to select the highest quality options. </a:t>
            </a:r>
            <a:endParaRPr dirty="0"/>
          </a:p>
        </p:txBody>
      </p:sp>
      <p:sp>
        <p:nvSpPr>
          <p:cNvPr id="162" name="Google Shape;162;g9903581d44_3_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7</a:t>
            </a:fld>
            <a:endParaRPr/>
          </a:p>
        </p:txBody>
      </p:sp>
    </p:spTree>
    <p:extLst>
      <p:ext uri="{BB962C8B-B14F-4D97-AF65-F5344CB8AC3E}">
        <p14:creationId xmlns:p14="http://schemas.microsoft.com/office/powerpoint/2010/main" val="224845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bfda6f0e00_0_1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bfda6f0e00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647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97ccbadf16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97ccbadf16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Proxima Nova"/>
              <a:buChar char="●"/>
            </a:pPr>
            <a:r>
              <a:rPr lang="en" b="1" dirty="0">
                <a:solidFill>
                  <a:schemeClr val="dk1"/>
                </a:solidFill>
                <a:latin typeface="Proxima Nova"/>
                <a:ea typeface="Proxima Nova"/>
                <a:cs typeface="Proxima Nova"/>
                <a:sym typeface="Proxima Nova"/>
              </a:rPr>
              <a:t>Transitive Solver</a:t>
            </a:r>
            <a:r>
              <a:rPr lang="en" dirty="0">
                <a:solidFill>
                  <a:schemeClr val="dk1"/>
                </a:solidFill>
                <a:latin typeface="Proxima Nova"/>
                <a:ea typeface="Proxima Nova"/>
                <a:cs typeface="Proxima Nova"/>
                <a:sym typeface="Proxima Nova"/>
              </a:rPr>
              <a:t> - accessible in the Component Information Panel (CIP), we’re expanding dependency management to identify migration paths that solve for both the direct and transitive dependencies in a project without violating policies or failing builds. With the transitive risk identified, we provide comprehensive dependency management, ultimately addressing a project’s overall risk.</a:t>
            </a: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b="1" dirty="0">
                <a:solidFill>
                  <a:schemeClr val="dk1"/>
                </a:solidFill>
                <a:latin typeface="Proxima Nova"/>
                <a:ea typeface="Proxima Nova"/>
                <a:cs typeface="Proxima Nova"/>
                <a:sym typeface="Proxima Nova"/>
              </a:rPr>
              <a:t>Customer Pain without the Advanced Development Pack</a:t>
            </a:r>
            <a:endParaRPr b="1" dirty="0">
              <a:solidFill>
                <a:schemeClr val="dk1"/>
              </a:solidFill>
              <a:latin typeface="Proxima Nova"/>
              <a:ea typeface="Proxima Nova"/>
              <a:cs typeface="Proxima Nova"/>
              <a:sym typeface="Proxima Nova"/>
            </a:endParaRPr>
          </a:p>
          <a:p>
            <a:pPr marL="457200" lvl="0" indent="0" algn="l" rtl="0">
              <a:lnSpc>
                <a:spcPct val="115000"/>
              </a:lnSpc>
              <a:spcBef>
                <a:spcPts val="0"/>
              </a:spcBef>
              <a:spcAft>
                <a:spcPts val="0"/>
              </a:spcAft>
              <a:buNone/>
            </a:pPr>
            <a:r>
              <a:rPr lang="en" dirty="0">
                <a:solidFill>
                  <a:schemeClr val="dk1"/>
                </a:solidFill>
                <a:latin typeface="Proxima Nova"/>
                <a:ea typeface="Proxima Nova"/>
                <a:cs typeface="Proxima Nova"/>
                <a:sym typeface="Proxima Nova"/>
              </a:rPr>
              <a:t>Currently, Nexus Lifecycle customers can only update to “Next Version” with no policy violations or “Next Version” that does not fail a build that resolves for their </a:t>
            </a:r>
            <a:r>
              <a:rPr lang="en" b="1" dirty="0">
                <a:solidFill>
                  <a:schemeClr val="dk1"/>
                </a:solidFill>
                <a:latin typeface="Proxima Nova"/>
                <a:ea typeface="Proxima Nova"/>
                <a:cs typeface="Proxima Nova"/>
                <a:sym typeface="Proxima Nova"/>
              </a:rPr>
              <a:t>direct dependencies. </a:t>
            </a:r>
            <a:r>
              <a:rPr lang="en" dirty="0">
                <a:solidFill>
                  <a:schemeClr val="dk1"/>
                </a:solidFill>
                <a:latin typeface="Proxima Nova"/>
                <a:ea typeface="Proxima Nova"/>
                <a:cs typeface="Proxima Nova"/>
                <a:sym typeface="Proxima Nova"/>
              </a:rPr>
              <a:t>For transitive dependencies, they have to do a lot of manual work going back and forth between scan reports and the CIP to find and address </a:t>
            </a:r>
            <a:r>
              <a:rPr lang="en" dirty="0" err="1">
                <a:solidFill>
                  <a:schemeClr val="dk1"/>
                </a:solidFill>
                <a:latin typeface="Proxima Nova"/>
                <a:ea typeface="Proxima Nova"/>
                <a:cs typeface="Proxima Nova"/>
                <a:sym typeface="Proxima Nova"/>
              </a:rPr>
              <a:t>transitives</a:t>
            </a:r>
            <a:r>
              <a:rPr lang="en" dirty="0">
                <a:solidFill>
                  <a:schemeClr val="dk1"/>
                </a:solidFill>
                <a:latin typeface="Proxima Nova"/>
                <a:ea typeface="Proxima Nova"/>
                <a:cs typeface="Proxima Nova"/>
                <a:sym typeface="Proxima Nova"/>
              </a:rPr>
              <a:t>. </a:t>
            </a:r>
            <a:endParaRPr dirty="0">
              <a:solidFill>
                <a:schemeClr val="dk1"/>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b="1"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b="1" dirty="0">
                <a:solidFill>
                  <a:schemeClr val="dk1"/>
                </a:solidFill>
                <a:latin typeface="Proxima Nova"/>
                <a:ea typeface="Proxima Nova"/>
                <a:cs typeface="Proxima Nova"/>
                <a:sym typeface="Proxima Nova"/>
              </a:rPr>
              <a:t>How Transitive Solver Helps with Customer Pain</a:t>
            </a:r>
            <a:endParaRPr b="1" dirty="0">
              <a:solidFill>
                <a:schemeClr val="dk1"/>
              </a:solidFill>
              <a:latin typeface="Proxima Nova"/>
              <a:ea typeface="Proxima Nova"/>
              <a:cs typeface="Proxima Nova"/>
              <a:sym typeface="Proxima Nova"/>
            </a:endParaRPr>
          </a:p>
          <a:p>
            <a:pPr marL="457200" lvl="0" indent="0" algn="l" rtl="0">
              <a:lnSpc>
                <a:spcPct val="115000"/>
              </a:lnSpc>
              <a:spcBef>
                <a:spcPts val="0"/>
              </a:spcBef>
              <a:spcAft>
                <a:spcPts val="0"/>
              </a:spcAft>
              <a:buNone/>
            </a:pPr>
            <a:r>
              <a:rPr lang="en" dirty="0">
                <a:solidFill>
                  <a:schemeClr val="dk1"/>
                </a:solidFill>
                <a:latin typeface="Proxima Nova"/>
                <a:ea typeface="Proxima Nova"/>
                <a:cs typeface="Proxima Nova"/>
                <a:sym typeface="Proxima Nova"/>
              </a:rPr>
              <a:t>With the Transitive Solver, not only do we offer an upgrade path for problematic direct dependencies, but we take it a step further to address transitive dependencies. We automate manual work by putting all dependency information in one place, making it much easier for customers to resolve issues for both types of dependencies in one-click.</a:t>
            </a: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dirty="0">
                <a:solidFill>
                  <a:schemeClr val="dk1"/>
                </a:solidFill>
                <a:latin typeface="Proxima Nova"/>
                <a:ea typeface="Proxima Nova"/>
                <a:cs typeface="Proxima Nova"/>
                <a:sym typeface="Proxima Nova"/>
              </a:rPr>
              <a:t>New strategies include</a:t>
            </a:r>
            <a:endParaRPr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i="1" dirty="0">
                <a:solidFill>
                  <a:schemeClr val="dk1"/>
                </a:solidFill>
                <a:latin typeface="Proxima Nova"/>
                <a:ea typeface="Proxima Nova"/>
                <a:cs typeface="Proxima Nova"/>
                <a:sym typeface="Proxima Nova"/>
              </a:rPr>
              <a:t>Next version with no policy violations no build failures with dependencies</a:t>
            </a:r>
            <a:endParaRPr i="1" dirty="0">
              <a:solidFill>
                <a:schemeClr val="dk1"/>
              </a:solidFill>
              <a:latin typeface="Proxima Nova"/>
              <a:ea typeface="Proxima Nova"/>
              <a:cs typeface="Proxima Nova"/>
              <a:sym typeface="Proxima Nova"/>
            </a:endParaRPr>
          </a:p>
          <a:p>
            <a:pPr marL="914400" lvl="1" indent="-298450" algn="l" rtl="0">
              <a:lnSpc>
                <a:spcPct val="115000"/>
              </a:lnSpc>
              <a:spcBef>
                <a:spcPts val="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Recommends the next version that won’t violate policy, without considering transitive dependencies that will not fail a build for this component and its dependencies.</a:t>
            </a:r>
            <a:endParaRPr i="1" dirty="0">
              <a:solidFill>
                <a:schemeClr val="dk1"/>
              </a:solidFill>
              <a:latin typeface="Proxima Nova"/>
              <a:ea typeface="Proxima Nova"/>
              <a:cs typeface="Proxima Nova"/>
              <a:sym typeface="Proxima Nova"/>
            </a:endParaRPr>
          </a:p>
          <a:p>
            <a:pPr marL="457200" lvl="0" indent="-298450" algn="l" rtl="0">
              <a:lnSpc>
                <a:spcPct val="115000"/>
              </a:lnSpc>
              <a:spcBef>
                <a:spcPts val="0"/>
              </a:spcBef>
              <a:spcAft>
                <a:spcPts val="0"/>
              </a:spcAft>
              <a:buClr>
                <a:schemeClr val="dk1"/>
              </a:buClr>
              <a:buSzPts val="1100"/>
              <a:buFont typeface="Proxima Nova"/>
              <a:buChar char="●"/>
            </a:pPr>
            <a:r>
              <a:rPr lang="en" i="1" dirty="0">
                <a:solidFill>
                  <a:schemeClr val="dk1"/>
                </a:solidFill>
                <a:latin typeface="Proxima Nova"/>
                <a:ea typeface="Proxima Nova"/>
                <a:cs typeface="Proxima Nova"/>
                <a:sym typeface="Proxima Nova"/>
              </a:rPr>
              <a:t>Next version with no policy violations with dependencies</a:t>
            </a:r>
            <a:endParaRPr i="1" dirty="0">
              <a:solidFill>
                <a:schemeClr val="dk1"/>
              </a:solidFill>
              <a:latin typeface="Proxima Nova"/>
              <a:ea typeface="Proxima Nova"/>
              <a:cs typeface="Proxima Nova"/>
              <a:sym typeface="Proxima Nova"/>
            </a:endParaRPr>
          </a:p>
          <a:p>
            <a:pPr marL="914400" lvl="1" indent="-298450" algn="l" rtl="0">
              <a:lnSpc>
                <a:spcPct val="115000"/>
              </a:lnSpc>
              <a:spcBef>
                <a:spcPts val="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Recommends the next version of the component which does not have transitive dependencies that cause violations</a:t>
            </a:r>
            <a:endParaRPr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778561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Light">
  <p:cSld name="5_End Slide">
    <p:bg>
      <p:bgPr>
        <a:solidFill>
          <a:srgbClr val="EBF1F6"/>
        </a:solidFill>
        <a:effectLst/>
      </p:bgPr>
    </p:bg>
    <p:spTree>
      <p:nvGrpSpPr>
        <p:cNvPr id="1" name="Shape 188"/>
        <p:cNvGrpSpPr/>
        <p:nvPr/>
      </p:nvGrpSpPr>
      <p:grpSpPr>
        <a:xfrm>
          <a:off x="0" y="0"/>
          <a:ext cx="0" cy="0"/>
          <a:chOff x="0" y="0"/>
          <a:chExt cx="0" cy="0"/>
        </a:xfrm>
      </p:grpSpPr>
      <p:pic>
        <p:nvPicPr>
          <p:cNvPr id="189" name="Google Shape;189;p44"/>
          <p:cNvPicPr preferRelativeResize="0"/>
          <p:nvPr/>
        </p:nvPicPr>
        <p:blipFill rotWithShape="1">
          <a:blip r:embed="rId2">
            <a:alphaModFix amt="5000"/>
          </a:blip>
          <a:srcRect/>
          <a:stretch/>
        </p:blipFill>
        <p:spPr>
          <a:xfrm>
            <a:off x="0" y="0"/>
            <a:ext cx="5153113" cy="525095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ight Theme Sidebar 4">
  <p:cSld name="2_Blue impact_1_1_1">
    <p:spTree>
      <p:nvGrpSpPr>
        <p:cNvPr id="1" name="Shape 221"/>
        <p:cNvGrpSpPr/>
        <p:nvPr/>
      </p:nvGrpSpPr>
      <p:grpSpPr>
        <a:xfrm>
          <a:off x="0" y="0"/>
          <a:ext cx="0" cy="0"/>
          <a:chOff x="0" y="0"/>
          <a:chExt cx="0" cy="0"/>
        </a:xfrm>
      </p:grpSpPr>
      <p:sp>
        <p:nvSpPr>
          <p:cNvPr id="222" name="Google Shape;222;p55"/>
          <p:cNvSpPr/>
          <p:nvPr/>
        </p:nvSpPr>
        <p:spPr>
          <a:xfrm>
            <a:off x="0" y="0"/>
            <a:ext cx="2169900" cy="5143500"/>
          </a:xfrm>
          <a:prstGeom prst="rect">
            <a:avLst/>
          </a:pr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3" name="Google Shape;223;p55"/>
          <p:cNvPicPr preferRelativeResize="0"/>
          <p:nvPr/>
        </p:nvPicPr>
        <p:blipFill rotWithShape="1">
          <a:blip r:embed="rId2">
            <a:alphaModFix/>
          </a:blip>
          <a:srcRect/>
          <a:stretch/>
        </p:blipFill>
        <p:spPr>
          <a:xfrm>
            <a:off x="431998" y="4695974"/>
            <a:ext cx="1031999" cy="180325"/>
          </a:xfrm>
          <a:prstGeom prst="rect">
            <a:avLst/>
          </a:prstGeom>
          <a:noFill/>
          <a:ln>
            <a:noFill/>
          </a:ln>
        </p:spPr>
      </p:pic>
      <p:pic>
        <p:nvPicPr>
          <p:cNvPr id="224" name="Google Shape;224;p55"/>
          <p:cNvPicPr preferRelativeResize="0"/>
          <p:nvPr/>
        </p:nvPicPr>
        <p:blipFill rotWithShape="1">
          <a:blip r:embed="rId3">
            <a:alphaModFix/>
          </a:blip>
          <a:srcRect t="47569" r="17586"/>
          <a:stretch/>
        </p:blipFill>
        <p:spPr>
          <a:xfrm>
            <a:off x="610400" y="0"/>
            <a:ext cx="1559500" cy="1144500"/>
          </a:xfrm>
          <a:prstGeom prst="rect">
            <a:avLst/>
          </a:prstGeom>
          <a:noFill/>
          <a:ln>
            <a:noFill/>
          </a:ln>
        </p:spPr>
      </p:pic>
      <p:pic>
        <p:nvPicPr>
          <p:cNvPr id="225" name="Google Shape;225;p55"/>
          <p:cNvPicPr preferRelativeResize="0"/>
          <p:nvPr/>
        </p:nvPicPr>
        <p:blipFill>
          <a:blip r:embed="rId4">
            <a:alphaModFix/>
          </a:blip>
          <a:stretch>
            <a:fillRect/>
          </a:stretch>
        </p:blipFill>
        <p:spPr>
          <a:xfrm>
            <a:off x="214350" y="359175"/>
            <a:ext cx="870550" cy="8636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ight Theme Sidebar 5">
  <p:cSld name="2_Blue impact_1_1_1_2">
    <p:spTree>
      <p:nvGrpSpPr>
        <p:cNvPr id="1" name="Shape 226"/>
        <p:cNvGrpSpPr/>
        <p:nvPr/>
      </p:nvGrpSpPr>
      <p:grpSpPr>
        <a:xfrm>
          <a:off x="0" y="0"/>
          <a:ext cx="0" cy="0"/>
          <a:chOff x="0" y="0"/>
          <a:chExt cx="0" cy="0"/>
        </a:xfrm>
      </p:grpSpPr>
      <p:sp>
        <p:nvSpPr>
          <p:cNvPr id="227" name="Google Shape;227;p56"/>
          <p:cNvSpPr/>
          <p:nvPr/>
        </p:nvSpPr>
        <p:spPr>
          <a:xfrm>
            <a:off x="0" y="0"/>
            <a:ext cx="2169900" cy="5143500"/>
          </a:xfrm>
          <a:prstGeom prst="rect">
            <a:avLst/>
          </a:pr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8" name="Google Shape;228;p56"/>
          <p:cNvPicPr preferRelativeResize="0"/>
          <p:nvPr/>
        </p:nvPicPr>
        <p:blipFill rotWithShape="1">
          <a:blip r:embed="rId2">
            <a:alphaModFix/>
          </a:blip>
          <a:srcRect/>
          <a:stretch/>
        </p:blipFill>
        <p:spPr>
          <a:xfrm>
            <a:off x="431998" y="4695974"/>
            <a:ext cx="1031999" cy="1803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ark Theme Sidebar 5">
  <p:cSld name="2_Blue impact_1_1_1_1_1">
    <p:spTree>
      <p:nvGrpSpPr>
        <p:cNvPr id="1" name="Shape 249"/>
        <p:cNvGrpSpPr/>
        <p:nvPr/>
      </p:nvGrpSpPr>
      <p:grpSpPr>
        <a:xfrm>
          <a:off x="0" y="0"/>
          <a:ext cx="0" cy="0"/>
          <a:chOff x="0" y="0"/>
          <a:chExt cx="0" cy="0"/>
        </a:xfrm>
      </p:grpSpPr>
      <p:sp>
        <p:nvSpPr>
          <p:cNvPr id="250" name="Google Shape;250;p61"/>
          <p:cNvSpPr/>
          <p:nvPr/>
        </p:nvSpPr>
        <p:spPr>
          <a:xfrm>
            <a:off x="0" y="0"/>
            <a:ext cx="2169900" cy="5143500"/>
          </a:xfrm>
          <a:prstGeom prst="rect">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1" name="Google Shape;251;p61"/>
          <p:cNvPicPr preferRelativeResize="0"/>
          <p:nvPr/>
        </p:nvPicPr>
        <p:blipFill>
          <a:blip r:embed="rId2">
            <a:alphaModFix/>
          </a:blip>
          <a:stretch>
            <a:fillRect/>
          </a:stretch>
        </p:blipFill>
        <p:spPr>
          <a:xfrm>
            <a:off x="384850" y="4656725"/>
            <a:ext cx="1128825" cy="23837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ith Accent Purple">
  <p:cSld name="38_Blue impact_1">
    <p:spTree>
      <p:nvGrpSpPr>
        <p:cNvPr id="1" name="Shape 252"/>
        <p:cNvGrpSpPr/>
        <p:nvPr/>
      </p:nvGrpSpPr>
      <p:grpSpPr>
        <a:xfrm>
          <a:off x="0" y="0"/>
          <a:ext cx="0" cy="0"/>
          <a:chOff x="0" y="0"/>
          <a:chExt cx="0" cy="0"/>
        </a:xfrm>
      </p:grpSpPr>
      <p:pic>
        <p:nvPicPr>
          <p:cNvPr id="253" name="Google Shape;253;p62"/>
          <p:cNvPicPr preferRelativeResize="0"/>
          <p:nvPr/>
        </p:nvPicPr>
        <p:blipFill rotWithShape="1">
          <a:blip r:embed="rId2">
            <a:alphaModFix/>
          </a:blip>
          <a:srcRect l="29740" t="52392"/>
          <a:stretch/>
        </p:blipFill>
        <p:spPr>
          <a:xfrm>
            <a:off x="0" y="0"/>
            <a:ext cx="1619000" cy="1266775"/>
          </a:xfrm>
          <a:prstGeom prst="rect">
            <a:avLst/>
          </a:prstGeom>
          <a:noFill/>
          <a:ln>
            <a:noFill/>
          </a:ln>
        </p:spPr>
      </p:pic>
      <p:pic>
        <p:nvPicPr>
          <p:cNvPr id="254" name="Google Shape;254;p62"/>
          <p:cNvPicPr preferRelativeResize="0"/>
          <p:nvPr/>
        </p:nvPicPr>
        <p:blipFill rotWithShape="1">
          <a:blip r:embed="rId3">
            <a:alphaModFix/>
          </a:blip>
          <a:srcRect t="13389"/>
          <a:stretch/>
        </p:blipFill>
        <p:spPr>
          <a:xfrm>
            <a:off x="1235075" y="0"/>
            <a:ext cx="700175" cy="601625"/>
          </a:xfrm>
          <a:prstGeom prst="rect">
            <a:avLst/>
          </a:prstGeom>
          <a:noFill/>
          <a:ln>
            <a:noFill/>
          </a:ln>
        </p:spPr>
      </p:pic>
      <p:pic>
        <p:nvPicPr>
          <p:cNvPr id="255" name="Google Shape;255;p62"/>
          <p:cNvPicPr preferRelativeResize="0"/>
          <p:nvPr/>
        </p:nvPicPr>
        <p:blipFill rotWithShape="1">
          <a:blip r:embed="rId4">
            <a:alphaModFix/>
          </a:blip>
          <a:srcRect/>
          <a:stretch/>
        </p:blipFill>
        <p:spPr>
          <a:xfrm>
            <a:off x="431998" y="4695974"/>
            <a:ext cx="1031999" cy="1803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0"/>
        <p:cNvGrpSpPr/>
        <p:nvPr/>
      </p:nvGrpSpPr>
      <p:grpSpPr>
        <a:xfrm>
          <a:off x="0" y="0"/>
          <a:ext cx="0" cy="0"/>
          <a:chOff x="0" y="0"/>
          <a:chExt cx="0" cy="0"/>
        </a:xfrm>
      </p:grpSpPr>
      <p:sp>
        <p:nvSpPr>
          <p:cNvPr id="261" name="Google Shape;261;p6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262" name="Google Shape;262;p6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3" name="Google Shape;263;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End Slide">
  <p:cSld name="2_End Slide_2">
    <p:spTree>
      <p:nvGrpSpPr>
        <p:cNvPr id="1" name="Shape 264"/>
        <p:cNvGrpSpPr/>
        <p:nvPr/>
      </p:nvGrpSpPr>
      <p:grpSpPr>
        <a:xfrm>
          <a:off x="0" y="0"/>
          <a:ext cx="0" cy="0"/>
          <a:chOff x="0" y="0"/>
          <a:chExt cx="0" cy="0"/>
        </a:xfrm>
      </p:grpSpPr>
      <p:sp>
        <p:nvSpPr>
          <p:cNvPr id="265" name="Google Shape;265;p65"/>
          <p:cNvSpPr/>
          <p:nvPr/>
        </p:nvSpPr>
        <p:spPr>
          <a:xfrm>
            <a:off x="0" y="2585663"/>
            <a:ext cx="9200700" cy="2750400"/>
          </a:xfrm>
          <a:prstGeom prst="rect">
            <a:avLst/>
          </a:prstGeom>
          <a:gradFill>
            <a:gsLst>
              <a:gs pos="0">
                <a:srgbClr val="3B4D96"/>
              </a:gs>
              <a:gs pos="100000">
                <a:srgbClr val="27266D"/>
              </a:gs>
            </a:gsLst>
            <a:lin ang="270000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66" name="Google Shape;266;p65"/>
          <p:cNvSpPr/>
          <p:nvPr/>
        </p:nvSpPr>
        <p:spPr>
          <a:xfrm rot="10800000">
            <a:off x="95" y="2585563"/>
            <a:ext cx="10243500" cy="969300"/>
          </a:xfrm>
          <a:prstGeom prst="triangle">
            <a:avLst>
              <a:gd name="adj" fmla="val 49794"/>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267" name="Google Shape;267;p65"/>
          <p:cNvPicPr preferRelativeResize="0"/>
          <p:nvPr/>
        </p:nvPicPr>
        <p:blipFill rotWithShape="1">
          <a:blip r:embed="rId2">
            <a:alphaModFix/>
          </a:blip>
          <a:srcRect/>
          <a:stretch/>
        </p:blipFill>
        <p:spPr>
          <a:xfrm>
            <a:off x="3558418" y="376636"/>
            <a:ext cx="2027163" cy="354219"/>
          </a:xfrm>
          <a:prstGeom prst="rect">
            <a:avLst/>
          </a:prstGeom>
          <a:noFill/>
          <a:ln>
            <a:noFill/>
          </a:ln>
        </p:spPr>
      </p:pic>
      <p:pic>
        <p:nvPicPr>
          <p:cNvPr id="268" name="Google Shape;268;p65"/>
          <p:cNvPicPr preferRelativeResize="0"/>
          <p:nvPr/>
        </p:nvPicPr>
        <p:blipFill rotWithShape="1">
          <a:blip r:embed="rId3">
            <a:alphaModFix/>
          </a:blip>
          <a:srcRect/>
          <a:stretch/>
        </p:blipFill>
        <p:spPr>
          <a:xfrm rot="949889">
            <a:off x="4012962" y="3913399"/>
            <a:ext cx="2381250" cy="2743199"/>
          </a:xfrm>
          <a:prstGeom prst="rect">
            <a:avLst/>
          </a:prstGeom>
          <a:noFill/>
          <a:ln>
            <a:noFill/>
          </a:ln>
        </p:spPr>
      </p:pic>
      <p:pic>
        <p:nvPicPr>
          <p:cNvPr id="269" name="Google Shape;269;p65"/>
          <p:cNvPicPr preferRelativeResize="0"/>
          <p:nvPr/>
        </p:nvPicPr>
        <p:blipFill rotWithShape="1">
          <a:blip r:embed="rId4">
            <a:alphaModFix/>
          </a:blip>
          <a:srcRect/>
          <a:stretch/>
        </p:blipFill>
        <p:spPr>
          <a:xfrm rot="-1116173">
            <a:off x="-1707800" y="1152560"/>
            <a:ext cx="2381250" cy="2743200"/>
          </a:xfrm>
          <a:prstGeom prst="rect">
            <a:avLst/>
          </a:prstGeom>
          <a:noFill/>
          <a:ln>
            <a:noFill/>
          </a:ln>
        </p:spPr>
      </p:pic>
      <p:pic>
        <p:nvPicPr>
          <p:cNvPr id="270" name="Google Shape;270;p65"/>
          <p:cNvPicPr preferRelativeResize="0"/>
          <p:nvPr/>
        </p:nvPicPr>
        <p:blipFill rotWithShape="1">
          <a:blip r:embed="rId5">
            <a:alphaModFix/>
          </a:blip>
          <a:srcRect/>
          <a:stretch/>
        </p:blipFill>
        <p:spPr>
          <a:xfrm rot="-1961514">
            <a:off x="8580615" y="1296989"/>
            <a:ext cx="2381249" cy="2743200"/>
          </a:xfrm>
          <a:prstGeom prst="rect">
            <a:avLst/>
          </a:prstGeom>
          <a:noFill/>
          <a:ln>
            <a:noFill/>
          </a:ln>
        </p:spPr>
      </p:pic>
      <p:pic>
        <p:nvPicPr>
          <p:cNvPr id="271" name="Google Shape;271;p65"/>
          <p:cNvPicPr preferRelativeResize="0"/>
          <p:nvPr/>
        </p:nvPicPr>
        <p:blipFill rotWithShape="1">
          <a:blip r:embed="rId6">
            <a:alphaModFix/>
          </a:blip>
          <a:srcRect/>
          <a:stretch/>
        </p:blipFill>
        <p:spPr>
          <a:xfrm rot="-1204854">
            <a:off x="279357" y="3530110"/>
            <a:ext cx="2381250" cy="2752725"/>
          </a:xfrm>
          <a:prstGeom prst="rect">
            <a:avLst/>
          </a:prstGeom>
          <a:noFill/>
          <a:ln>
            <a:noFill/>
          </a:ln>
        </p:spPr>
      </p:pic>
      <p:pic>
        <p:nvPicPr>
          <p:cNvPr id="272" name="Google Shape;272;p65"/>
          <p:cNvPicPr preferRelativeResize="0"/>
          <p:nvPr/>
        </p:nvPicPr>
        <p:blipFill rotWithShape="1">
          <a:blip r:embed="rId7">
            <a:alphaModFix/>
          </a:blip>
          <a:srcRect/>
          <a:stretch/>
        </p:blipFill>
        <p:spPr>
          <a:xfrm rot="-1081054">
            <a:off x="7024127" y="4168157"/>
            <a:ext cx="2381250" cy="2743200"/>
          </a:xfrm>
          <a:prstGeom prst="rect">
            <a:avLst/>
          </a:prstGeom>
          <a:noFill/>
          <a:ln>
            <a:noFill/>
          </a:ln>
        </p:spPr>
      </p:pic>
      <p:pic>
        <p:nvPicPr>
          <p:cNvPr id="273" name="Google Shape;273;p65"/>
          <p:cNvPicPr preferRelativeResize="0"/>
          <p:nvPr/>
        </p:nvPicPr>
        <p:blipFill rotWithShape="1">
          <a:blip r:embed="rId8">
            <a:alphaModFix/>
          </a:blip>
          <a:srcRect/>
          <a:stretch/>
        </p:blipFill>
        <p:spPr>
          <a:xfrm>
            <a:off x="8376718" y="3204983"/>
            <a:ext cx="976953" cy="969199"/>
          </a:xfrm>
          <a:prstGeom prst="rect">
            <a:avLst/>
          </a:prstGeom>
          <a:noFill/>
          <a:ln>
            <a:noFill/>
          </a:ln>
        </p:spPr>
      </p:pic>
      <p:pic>
        <p:nvPicPr>
          <p:cNvPr id="274" name="Google Shape;274;p65"/>
          <p:cNvPicPr preferRelativeResize="0"/>
          <p:nvPr/>
        </p:nvPicPr>
        <p:blipFill rotWithShape="1">
          <a:blip r:embed="rId8">
            <a:alphaModFix/>
          </a:blip>
          <a:srcRect/>
          <a:stretch/>
        </p:blipFill>
        <p:spPr>
          <a:xfrm>
            <a:off x="1278086" y="3060604"/>
            <a:ext cx="976953" cy="969199"/>
          </a:xfrm>
          <a:prstGeom prst="rect">
            <a:avLst/>
          </a:prstGeom>
          <a:noFill/>
          <a:ln>
            <a:noFill/>
          </a:ln>
        </p:spPr>
      </p:pic>
      <p:sp>
        <p:nvSpPr>
          <p:cNvPr id="275" name="Google Shape;275;p65"/>
          <p:cNvSpPr txBox="1">
            <a:spLocks noGrp="1"/>
          </p:cNvSpPr>
          <p:nvPr>
            <p:ph type="body" idx="1"/>
          </p:nvPr>
        </p:nvSpPr>
        <p:spPr>
          <a:xfrm>
            <a:off x="628650" y="1369219"/>
            <a:ext cx="7886700" cy="34995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2100"/>
              <a:buFont typeface="Arial"/>
              <a:buNone/>
              <a:defRPr sz="5000" b="1" i="0" u="none" strike="noStrike" cap="none">
                <a:solidFill>
                  <a:schemeClr val="dk1"/>
                </a:solidFill>
                <a:latin typeface="Proxima Nova Semibold"/>
                <a:ea typeface="Proxima Nova Semibold"/>
                <a:cs typeface="Proxima Nova Semibold"/>
                <a:sym typeface="Proxima Nova Semibold"/>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Semibold"/>
                <a:ea typeface="Proxima Nova Semibold"/>
                <a:cs typeface="Proxima Nova Semibold"/>
                <a:sym typeface="Proxima Nova Semibold"/>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Semibold"/>
                <a:ea typeface="Proxima Nova Semibold"/>
                <a:cs typeface="Proxima Nova Semibold"/>
                <a:sym typeface="Proxima Nova Semibold"/>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Semibold"/>
                <a:ea typeface="Proxima Nova Semibold"/>
                <a:cs typeface="Proxima Nova Semibold"/>
                <a:sym typeface="Proxima Nova Semibold"/>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Semibold"/>
                <a:ea typeface="Proxima Nova Semibold"/>
                <a:cs typeface="Proxima Nova Semibold"/>
                <a:sym typeface="Proxima Nova Semibold"/>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2_Blue impact">
  <p:cSld name="13_Blue impact">
    <p:spTree>
      <p:nvGrpSpPr>
        <p:cNvPr id="1" name="Shape 276"/>
        <p:cNvGrpSpPr/>
        <p:nvPr/>
      </p:nvGrpSpPr>
      <p:grpSpPr>
        <a:xfrm>
          <a:off x="0" y="0"/>
          <a:ext cx="0" cy="0"/>
          <a:chOff x="0" y="0"/>
          <a:chExt cx="0" cy="0"/>
        </a:xfrm>
      </p:grpSpPr>
      <p:pic>
        <p:nvPicPr>
          <p:cNvPr id="277" name="Google Shape;277;p66"/>
          <p:cNvPicPr preferRelativeResize="0"/>
          <p:nvPr/>
        </p:nvPicPr>
        <p:blipFill rotWithShape="1">
          <a:blip r:embed="rId2">
            <a:alphaModFix/>
          </a:blip>
          <a:srcRect/>
          <a:stretch/>
        </p:blipFill>
        <p:spPr>
          <a:xfrm rot="-925095">
            <a:off x="-372478" y="-1273019"/>
            <a:ext cx="2381249" cy="2743200"/>
          </a:xfrm>
          <a:prstGeom prst="rect">
            <a:avLst/>
          </a:prstGeom>
          <a:noFill/>
          <a:ln>
            <a:noFill/>
          </a:ln>
        </p:spPr>
      </p:pic>
      <p:pic>
        <p:nvPicPr>
          <p:cNvPr id="278" name="Google Shape;278;p66"/>
          <p:cNvPicPr preferRelativeResize="0"/>
          <p:nvPr/>
        </p:nvPicPr>
        <p:blipFill rotWithShape="1">
          <a:blip r:embed="rId3">
            <a:alphaModFix/>
          </a:blip>
          <a:srcRect/>
          <a:stretch/>
        </p:blipFill>
        <p:spPr>
          <a:xfrm>
            <a:off x="596733" y="4724762"/>
            <a:ext cx="867279" cy="151545"/>
          </a:xfrm>
          <a:prstGeom prst="rect">
            <a:avLst/>
          </a:prstGeom>
          <a:noFill/>
          <a:ln>
            <a:noFill/>
          </a:ln>
        </p:spPr>
      </p:pic>
      <p:pic>
        <p:nvPicPr>
          <p:cNvPr id="279" name="Google Shape;279;p66"/>
          <p:cNvPicPr preferRelativeResize="0"/>
          <p:nvPr/>
        </p:nvPicPr>
        <p:blipFill rotWithShape="1">
          <a:blip r:embed="rId4">
            <a:alphaModFix/>
          </a:blip>
          <a:srcRect/>
          <a:stretch/>
        </p:blipFill>
        <p:spPr>
          <a:xfrm rot="-925095">
            <a:off x="2089243" y="-2037446"/>
            <a:ext cx="2381249" cy="2743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9_Blue impact">
  <p:cSld name="39_Blue impact">
    <p:spTree>
      <p:nvGrpSpPr>
        <p:cNvPr id="1" name="Shape 284"/>
        <p:cNvGrpSpPr/>
        <p:nvPr/>
      </p:nvGrpSpPr>
      <p:grpSpPr>
        <a:xfrm>
          <a:off x="0" y="0"/>
          <a:ext cx="0" cy="0"/>
          <a:chOff x="0" y="0"/>
          <a:chExt cx="0" cy="0"/>
        </a:xfrm>
      </p:grpSpPr>
      <p:sp>
        <p:nvSpPr>
          <p:cNvPr id="285" name="Google Shape;285;p68"/>
          <p:cNvSpPr/>
          <p:nvPr/>
        </p:nvSpPr>
        <p:spPr>
          <a:xfrm>
            <a:off x="1" y="0"/>
            <a:ext cx="2430600" cy="5143500"/>
          </a:xfrm>
          <a:prstGeom prst="rect">
            <a:avLst/>
          </a:prstGeom>
          <a:gradFill>
            <a:gsLst>
              <a:gs pos="0">
                <a:srgbClr val="3A4D96"/>
              </a:gs>
              <a:gs pos="100000">
                <a:srgbClr val="27266D"/>
              </a:gs>
            </a:gsLst>
            <a:lin ang="270000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286" name="Google Shape;286;p68"/>
          <p:cNvPicPr preferRelativeResize="0"/>
          <p:nvPr/>
        </p:nvPicPr>
        <p:blipFill rotWithShape="1">
          <a:blip r:embed="rId2">
            <a:alphaModFix/>
          </a:blip>
          <a:srcRect/>
          <a:stretch/>
        </p:blipFill>
        <p:spPr>
          <a:xfrm>
            <a:off x="596733" y="4724761"/>
            <a:ext cx="867279" cy="151546"/>
          </a:xfrm>
          <a:prstGeom prst="rect">
            <a:avLst/>
          </a:prstGeom>
          <a:noFill/>
          <a:ln>
            <a:noFill/>
          </a:ln>
        </p:spPr>
      </p:pic>
      <p:pic>
        <p:nvPicPr>
          <p:cNvPr id="287" name="Google Shape;287;p68"/>
          <p:cNvPicPr preferRelativeResize="0"/>
          <p:nvPr/>
        </p:nvPicPr>
        <p:blipFill rotWithShape="1">
          <a:blip r:embed="rId3">
            <a:alphaModFix/>
          </a:blip>
          <a:srcRect/>
          <a:stretch/>
        </p:blipFill>
        <p:spPr>
          <a:xfrm rot="-866265">
            <a:off x="901111" y="-1637497"/>
            <a:ext cx="2381251" cy="2743200"/>
          </a:xfrm>
          <a:prstGeom prst="rect">
            <a:avLst/>
          </a:prstGeom>
          <a:noFill/>
          <a:ln>
            <a:noFill/>
          </a:ln>
        </p:spPr>
      </p:pic>
      <p:pic>
        <p:nvPicPr>
          <p:cNvPr id="288" name="Google Shape;288;p68"/>
          <p:cNvPicPr preferRelativeResize="0"/>
          <p:nvPr/>
        </p:nvPicPr>
        <p:blipFill rotWithShape="1">
          <a:blip r:embed="rId4">
            <a:alphaModFix/>
          </a:blip>
          <a:srcRect/>
          <a:stretch/>
        </p:blipFill>
        <p:spPr>
          <a:xfrm>
            <a:off x="1260883" y="267015"/>
            <a:ext cx="995723" cy="987821"/>
          </a:xfrm>
          <a:prstGeom prst="rect">
            <a:avLst/>
          </a:prstGeom>
          <a:noFill/>
          <a:ln>
            <a:noFill/>
          </a:ln>
        </p:spPr>
      </p:pic>
      <p:sp>
        <p:nvSpPr>
          <p:cNvPr id="289" name="Google Shape;289;p68"/>
          <p:cNvSpPr txBox="1">
            <a:spLocks noGrp="1"/>
          </p:cNvSpPr>
          <p:nvPr>
            <p:ph type="body" idx="1"/>
          </p:nvPr>
        </p:nvSpPr>
        <p:spPr>
          <a:xfrm>
            <a:off x="290007" y="1765464"/>
            <a:ext cx="1801800" cy="2553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300" b="1" i="0" u="none" strike="noStrike" cap="none">
                <a:solidFill>
                  <a:schemeClr val="lt1"/>
                </a:solidFill>
                <a:latin typeface="Proxima Nova Semibold"/>
                <a:ea typeface="Proxima Nova Semibold"/>
                <a:cs typeface="Proxima Nova Semibold"/>
                <a:sym typeface="Proxima Nova Semibold"/>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Semibold"/>
                <a:ea typeface="Proxima Nova Semibold"/>
                <a:cs typeface="Proxima Nova Semibold"/>
                <a:sym typeface="Proxima Nova Semibold"/>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Semibold"/>
                <a:ea typeface="Proxima Nova Semibold"/>
                <a:cs typeface="Proxima Nova Semibold"/>
                <a:sym typeface="Proxima Nova Semibold"/>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Semibold"/>
                <a:ea typeface="Proxima Nova Semibold"/>
                <a:cs typeface="Proxima Nova Semibold"/>
                <a:sym typeface="Proxima Nova Semibold"/>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Semibold"/>
                <a:ea typeface="Proxima Nova Semibold"/>
                <a:cs typeface="Proxima Nova Semibold"/>
                <a:sym typeface="Proxima Nova Semibold"/>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2_Blue impact 2">
  <p:cSld name="13_Blue impact 3">
    <p:spTree>
      <p:nvGrpSpPr>
        <p:cNvPr id="1" name="Shape 290"/>
        <p:cNvGrpSpPr/>
        <p:nvPr/>
      </p:nvGrpSpPr>
      <p:grpSpPr>
        <a:xfrm>
          <a:off x="0" y="0"/>
          <a:ext cx="0" cy="0"/>
          <a:chOff x="0" y="0"/>
          <a:chExt cx="0" cy="0"/>
        </a:xfrm>
      </p:grpSpPr>
      <p:pic>
        <p:nvPicPr>
          <p:cNvPr id="291" name="Google Shape;291;p69"/>
          <p:cNvPicPr preferRelativeResize="0"/>
          <p:nvPr/>
        </p:nvPicPr>
        <p:blipFill rotWithShape="1">
          <a:blip r:embed="rId2">
            <a:alphaModFix/>
          </a:blip>
          <a:srcRect/>
          <a:stretch/>
        </p:blipFill>
        <p:spPr>
          <a:xfrm rot="-949766">
            <a:off x="-373826" y="-1266522"/>
            <a:ext cx="2381249" cy="2743199"/>
          </a:xfrm>
          <a:prstGeom prst="rect">
            <a:avLst/>
          </a:prstGeom>
          <a:noFill/>
          <a:ln>
            <a:noFill/>
          </a:ln>
        </p:spPr>
      </p:pic>
      <p:pic>
        <p:nvPicPr>
          <p:cNvPr id="292" name="Google Shape;292;p69"/>
          <p:cNvPicPr preferRelativeResize="0"/>
          <p:nvPr/>
        </p:nvPicPr>
        <p:blipFill rotWithShape="1">
          <a:blip r:embed="rId3">
            <a:alphaModFix/>
          </a:blip>
          <a:srcRect/>
          <a:stretch/>
        </p:blipFill>
        <p:spPr>
          <a:xfrm rot="-873490">
            <a:off x="2102622" y="-2019881"/>
            <a:ext cx="2381250" cy="2743199"/>
          </a:xfrm>
          <a:prstGeom prst="rect">
            <a:avLst/>
          </a:prstGeom>
          <a:noFill/>
          <a:ln>
            <a:noFill/>
          </a:ln>
        </p:spPr>
      </p:pic>
      <p:pic>
        <p:nvPicPr>
          <p:cNvPr id="293" name="Google Shape;293;p69"/>
          <p:cNvPicPr preferRelativeResize="0"/>
          <p:nvPr/>
        </p:nvPicPr>
        <p:blipFill rotWithShape="1">
          <a:blip r:embed="rId4">
            <a:alphaModFix/>
          </a:blip>
          <a:srcRect/>
          <a:stretch/>
        </p:blipFill>
        <p:spPr>
          <a:xfrm>
            <a:off x="596733" y="4724762"/>
            <a:ext cx="867279" cy="15154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Content Slide 2">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58F5EAAC-C52B-4B4E-8B39-77146D26CE95}"/>
              </a:ext>
            </a:extLst>
          </p:cNvPr>
          <p:cNvPicPr>
            <a:picLocks noChangeAspect="1"/>
          </p:cNvPicPr>
          <p:nvPr/>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34DE87A-8C31-5A49-B374-C8E91ECE350C}"/>
              </a:ext>
            </a:extLst>
          </p:cNvPr>
          <p:cNvSpPr>
            <a:spLocks noGrp="1"/>
          </p:cNvSpPr>
          <p:nvPr>
            <p:ph type="title"/>
          </p:nvPr>
        </p:nvSpPr>
        <p:spPr>
          <a:xfrm>
            <a:off x="714375" y="273844"/>
            <a:ext cx="6372225" cy="994172"/>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F653A672-EF8F-FD47-AF9C-08C52D978C87}"/>
              </a:ext>
            </a:extLst>
          </p:cNvPr>
          <p:cNvSpPr>
            <a:spLocks noGrp="1"/>
          </p:cNvSpPr>
          <p:nvPr>
            <p:ph idx="1"/>
          </p:nvPr>
        </p:nvSpPr>
        <p:spPr>
          <a:xfrm>
            <a:off x="714375" y="1369219"/>
            <a:ext cx="8072438"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6169462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Dark">
  <p:cSld name="5_End Slide_2">
    <p:bg>
      <p:bgPr>
        <a:gradFill>
          <a:gsLst>
            <a:gs pos="0">
              <a:srgbClr val="3B4D96"/>
            </a:gs>
            <a:gs pos="100000">
              <a:srgbClr val="0F1C4D"/>
            </a:gs>
          </a:gsLst>
          <a:lin ang="5400012" scaled="0"/>
        </a:gradFill>
        <a:effectLst/>
      </p:bgPr>
    </p:bg>
    <p:spTree>
      <p:nvGrpSpPr>
        <p:cNvPr id="1" name="Shape 190"/>
        <p:cNvGrpSpPr/>
        <p:nvPr/>
      </p:nvGrpSpPr>
      <p:grpSpPr>
        <a:xfrm>
          <a:off x="0" y="0"/>
          <a:ext cx="0" cy="0"/>
          <a:chOff x="0" y="0"/>
          <a:chExt cx="0" cy="0"/>
        </a:xfrm>
      </p:grpSpPr>
      <p:pic>
        <p:nvPicPr>
          <p:cNvPr id="191" name="Google Shape;191;p45"/>
          <p:cNvPicPr preferRelativeResize="0"/>
          <p:nvPr/>
        </p:nvPicPr>
        <p:blipFill rotWithShape="1">
          <a:blip r:embed="rId2">
            <a:alphaModFix amt="4000"/>
          </a:blip>
          <a:srcRect/>
          <a:stretch/>
        </p:blipFill>
        <p:spPr>
          <a:xfrm>
            <a:off x="0" y="0"/>
            <a:ext cx="5153113" cy="525095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debar_BlueHe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1D83B8-2407-3F48-AD44-7A0AB54C6A69}"/>
              </a:ext>
            </a:extLst>
          </p:cNvPr>
          <p:cNvSpPr/>
          <p:nvPr userDrawn="1"/>
        </p:nvSpPr>
        <p:spPr>
          <a:xfrm>
            <a:off x="0" y="0"/>
            <a:ext cx="2432826" cy="5143500"/>
          </a:xfrm>
          <a:prstGeom prst="rect">
            <a:avLst/>
          </a:prstGeom>
          <a:gradFill>
            <a:gsLst>
              <a:gs pos="0">
                <a:srgbClr val="3B4D96"/>
              </a:gs>
              <a:gs pos="100000">
                <a:srgbClr val="0F1C4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Triangle 8">
            <a:extLst>
              <a:ext uri="{FF2B5EF4-FFF2-40B4-BE49-F238E27FC236}">
                <a16:creationId xmlns:a16="http://schemas.microsoft.com/office/drawing/2014/main" id="{46DED742-3CCE-4A4C-9F3B-A98564B519E7}"/>
              </a:ext>
            </a:extLst>
          </p:cNvPr>
          <p:cNvSpPr/>
          <p:nvPr userDrawn="1"/>
        </p:nvSpPr>
        <p:spPr>
          <a:xfrm rot="16200000">
            <a:off x="-274411" y="2435478"/>
            <a:ext cx="5147488" cy="276528"/>
          </a:xfrm>
          <a:prstGeom prst="triangle">
            <a:avLst>
              <a:gd name="adj" fmla="val 423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B96CE4FE-1E01-B34C-9B8C-AEDDF173FF9B}"/>
              </a:ext>
            </a:extLst>
          </p:cNvPr>
          <p:cNvPicPr>
            <a:picLocks noChangeAspect="1"/>
          </p:cNvPicPr>
          <p:nvPr userDrawn="1"/>
        </p:nvPicPr>
        <p:blipFill rotWithShape="1">
          <a:blip r:embed="rId2"/>
          <a:srcRect t="50592"/>
          <a:stretch/>
        </p:blipFill>
        <p:spPr>
          <a:xfrm>
            <a:off x="852851" y="1"/>
            <a:ext cx="2135916" cy="1219934"/>
          </a:xfrm>
          <a:prstGeom prst="rect">
            <a:avLst/>
          </a:prstGeom>
        </p:spPr>
      </p:pic>
      <p:pic>
        <p:nvPicPr>
          <p:cNvPr id="7" name="Picture 6">
            <a:extLst>
              <a:ext uri="{FF2B5EF4-FFF2-40B4-BE49-F238E27FC236}">
                <a16:creationId xmlns:a16="http://schemas.microsoft.com/office/drawing/2014/main" id="{51B037BB-BEA1-2347-896E-D4FA78E955C8}"/>
              </a:ext>
            </a:extLst>
          </p:cNvPr>
          <p:cNvPicPr>
            <a:picLocks noChangeAspect="1"/>
          </p:cNvPicPr>
          <p:nvPr userDrawn="1"/>
        </p:nvPicPr>
        <p:blipFill>
          <a:blip r:embed="rId3"/>
          <a:stretch>
            <a:fillRect/>
          </a:stretch>
        </p:blipFill>
        <p:spPr>
          <a:xfrm>
            <a:off x="2044656" y="369605"/>
            <a:ext cx="944111" cy="936618"/>
          </a:xfrm>
          <a:prstGeom prst="rect">
            <a:avLst/>
          </a:prstGeom>
        </p:spPr>
      </p:pic>
      <p:pic>
        <p:nvPicPr>
          <p:cNvPr id="8" name="Picture 7">
            <a:extLst>
              <a:ext uri="{FF2B5EF4-FFF2-40B4-BE49-F238E27FC236}">
                <a16:creationId xmlns:a16="http://schemas.microsoft.com/office/drawing/2014/main" id="{10F4218B-58A0-8644-A4DD-F2C50170EF1F}"/>
              </a:ext>
            </a:extLst>
          </p:cNvPr>
          <p:cNvPicPr>
            <a:picLocks noChangeAspect="1"/>
          </p:cNvPicPr>
          <p:nvPr userDrawn="1"/>
        </p:nvPicPr>
        <p:blipFill>
          <a:blip r:embed="rId4"/>
          <a:stretch>
            <a:fillRect/>
          </a:stretch>
        </p:blipFill>
        <p:spPr>
          <a:xfrm>
            <a:off x="269578" y="4737665"/>
            <a:ext cx="853440" cy="179963"/>
          </a:xfrm>
          <a:prstGeom prst="rect">
            <a:avLst/>
          </a:prstGeom>
        </p:spPr>
      </p:pic>
    </p:spTree>
    <p:extLst>
      <p:ext uri="{BB962C8B-B14F-4D97-AF65-F5344CB8AC3E}">
        <p14:creationId xmlns:p14="http://schemas.microsoft.com/office/powerpoint/2010/main" val="3908104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ark Theme Sidebar 4">
  <p:cSld name="Dark Theme Sidebar 4">
    <p:spTree>
      <p:nvGrpSpPr>
        <p:cNvPr id="1" name="Shape 81"/>
        <p:cNvGrpSpPr/>
        <p:nvPr/>
      </p:nvGrpSpPr>
      <p:grpSpPr>
        <a:xfrm>
          <a:off x="0" y="0"/>
          <a:ext cx="0" cy="0"/>
          <a:chOff x="0" y="0"/>
          <a:chExt cx="0" cy="0"/>
        </a:xfrm>
      </p:grpSpPr>
      <p:sp>
        <p:nvSpPr>
          <p:cNvPr id="82" name="Google Shape;82;p21"/>
          <p:cNvSpPr/>
          <p:nvPr/>
        </p:nvSpPr>
        <p:spPr>
          <a:xfrm>
            <a:off x="0" y="0"/>
            <a:ext cx="2169900" cy="5143500"/>
          </a:xfrm>
          <a:prstGeom prst="rect">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Google Shape;83;p21"/>
          <p:cNvPicPr preferRelativeResize="0"/>
          <p:nvPr/>
        </p:nvPicPr>
        <p:blipFill>
          <a:blip r:embed="rId2">
            <a:alphaModFix/>
          </a:blip>
          <a:stretch>
            <a:fillRect/>
          </a:stretch>
        </p:blipFill>
        <p:spPr>
          <a:xfrm>
            <a:off x="384850" y="4656725"/>
            <a:ext cx="1128825" cy="238374"/>
          </a:xfrm>
          <a:prstGeom prst="rect">
            <a:avLst/>
          </a:prstGeom>
          <a:noFill/>
          <a:ln>
            <a:noFill/>
          </a:ln>
        </p:spPr>
      </p:pic>
      <p:pic>
        <p:nvPicPr>
          <p:cNvPr id="84" name="Google Shape;84;p21"/>
          <p:cNvPicPr preferRelativeResize="0"/>
          <p:nvPr/>
        </p:nvPicPr>
        <p:blipFill rotWithShape="1">
          <a:blip r:embed="rId3">
            <a:alphaModFix/>
          </a:blip>
          <a:srcRect t="47569" r="17586"/>
          <a:stretch/>
        </p:blipFill>
        <p:spPr>
          <a:xfrm>
            <a:off x="610400" y="0"/>
            <a:ext cx="1559500" cy="1144500"/>
          </a:xfrm>
          <a:prstGeom prst="rect">
            <a:avLst/>
          </a:prstGeom>
          <a:noFill/>
          <a:ln>
            <a:noFill/>
          </a:ln>
        </p:spPr>
      </p:pic>
      <p:pic>
        <p:nvPicPr>
          <p:cNvPr id="85" name="Google Shape;85;p21"/>
          <p:cNvPicPr preferRelativeResize="0"/>
          <p:nvPr/>
        </p:nvPicPr>
        <p:blipFill>
          <a:blip r:embed="rId4">
            <a:alphaModFix/>
          </a:blip>
          <a:stretch>
            <a:fillRect/>
          </a:stretch>
        </p:blipFill>
        <p:spPr>
          <a:xfrm>
            <a:off x="214350" y="359175"/>
            <a:ext cx="870550" cy="863650"/>
          </a:xfrm>
          <a:prstGeom prst="rect">
            <a:avLst/>
          </a:prstGeom>
          <a:noFill/>
          <a:ln>
            <a:noFill/>
          </a:ln>
        </p:spPr>
      </p:pic>
    </p:spTree>
    <p:extLst>
      <p:ext uri="{BB962C8B-B14F-4D97-AF65-F5344CB8AC3E}">
        <p14:creationId xmlns:p14="http://schemas.microsoft.com/office/powerpoint/2010/main" val="4284061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7_Blue impact">
  <p:cSld name="37_Blue impact">
    <p:spTree>
      <p:nvGrpSpPr>
        <p:cNvPr id="1" name="Shape 104"/>
        <p:cNvGrpSpPr/>
        <p:nvPr/>
      </p:nvGrpSpPr>
      <p:grpSpPr>
        <a:xfrm>
          <a:off x="0" y="0"/>
          <a:ext cx="0" cy="0"/>
          <a:chOff x="0" y="0"/>
          <a:chExt cx="0" cy="0"/>
        </a:xfrm>
      </p:grpSpPr>
      <p:pic>
        <p:nvPicPr>
          <p:cNvPr id="105" name="Google Shape;105;p27"/>
          <p:cNvPicPr preferRelativeResize="0"/>
          <p:nvPr/>
        </p:nvPicPr>
        <p:blipFill rotWithShape="1">
          <a:blip r:embed="rId2">
            <a:alphaModFix/>
          </a:blip>
          <a:srcRect/>
          <a:stretch/>
        </p:blipFill>
        <p:spPr>
          <a:xfrm>
            <a:off x="0" y="0"/>
            <a:ext cx="2611684" cy="5143502"/>
          </a:xfrm>
          <a:prstGeom prst="rect">
            <a:avLst/>
          </a:prstGeom>
          <a:noFill/>
          <a:ln>
            <a:noFill/>
          </a:ln>
        </p:spPr>
      </p:pic>
      <p:pic>
        <p:nvPicPr>
          <p:cNvPr id="106" name="Google Shape;106;p27"/>
          <p:cNvPicPr preferRelativeResize="0"/>
          <p:nvPr/>
        </p:nvPicPr>
        <p:blipFill rotWithShape="1">
          <a:blip r:embed="rId3">
            <a:alphaModFix/>
          </a:blip>
          <a:srcRect/>
          <a:stretch/>
        </p:blipFill>
        <p:spPr>
          <a:xfrm>
            <a:off x="596733" y="4724762"/>
            <a:ext cx="867279" cy="151545"/>
          </a:xfrm>
          <a:prstGeom prst="rect">
            <a:avLst/>
          </a:prstGeom>
          <a:noFill/>
          <a:ln>
            <a:noFill/>
          </a:ln>
        </p:spPr>
      </p:pic>
      <p:sp>
        <p:nvSpPr>
          <p:cNvPr id="107" name="Google Shape;107;p27"/>
          <p:cNvSpPr txBox="1">
            <a:spLocks noGrp="1"/>
          </p:cNvSpPr>
          <p:nvPr>
            <p:ph type="title"/>
          </p:nvPr>
        </p:nvSpPr>
        <p:spPr>
          <a:xfrm>
            <a:off x="2496312" y="216706"/>
            <a:ext cx="6018900" cy="5103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1500"/>
              <a:buFont typeface="Proxima Nova"/>
              <a:buNone/>
              <a:defRPr sz="3300" b="0"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a:endParaRPr/>
          </a:p>
        </p:txBody>
      </p:sp>
    </p:spTree>
    <p:extLst>
      <p:ext uri="{BB962C8B-B14F-4D97-AF65-F5344CB8AC3E}">
        <p14:creationId xmlns:p14="http://schemas.microsoft.com/office/powerpoint/2010/main" val="2935968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ight Theme-Container 1">
  <p:cSld name="Light Theme-Container 1">
    <p:spTree>
      <p:nvGrpSpPr>
        <p:cNvPr id="1" name="Shape 76"/>
        <p:cNvGrpSpPr/>
        <p:nvPr/>
      </p:nvGrpSpPr>
      <p:grpSpPr>
        <a:xfrm>
          <a:off x="0" y="0"/>
          <a:ext cx="0" cy="0"/>
          <a:chOff x="0" y="0"/>
          <a:chExt cx="0" cy="0"/>
        </a:xfrm>
      </p:grpSpPr>
      <p:pic>
        <p:nvPicPr>
          <p:cNvPr id="77" name="Google Shape;77;p20"/>
          <p:cNvPicPr preferRelativeResize="0"/>
          <p:nvPr/>
        </p:nvPicPr>
        <p:blipFill>
          <a:blip r:embed="rId2">
            <a:alphaModFix/>
          </a:blip>
          <a:stretch>
            <a:fillRect/>
          </a:stretch>
        </p:blipFill>
        <p:spPr>
          <a:xfrm>
            <a:off x="7394991" y="4644762"/>
            <a:ext cx="1456305" cy="325325"/>
          </a:xfrm>
          <a:prstGeom prst="rect">
            <a:avLst/>
          </a:prstGeom>
          <a:noFill/>
          <a:ln>
            <a:noFill/>
          </a:ln>
        </p:spPr>
      </p:pic>
      <p:pic>
        <p:nvPicPr>
          <p:cNvPr id="78" name="Google Shape;78;p20"/>
          <p:cNvPicPr preferRelativeResize="0"/>
          <p:nvPr/>
        </p:nvPicPr>
        <p:blipFill rotWithShape="1">
          <a:blip r:embed="rId3">
            <a:alphaModFix/>
          </a:blip>
          <a:srcRect l="497" t="41680"/>
          <a:stretch/>
        </p:blipFill>
        <p:spPr>
          <a:xfrm rot="-3357223">
            <a:off x="-1131205" y="1148086"/>
            <a:ext cx="2235013" cy="1504044"/>
          </a:xfrm>
          <a:prstGeom prst="triangle">
            <a:avLst>
              <a:gd name="adj" fmla="val 100000"/>
            </a:avLst>
          </a:prstGeom>
          <a:noFill/>
          <a:ln>
            <a:noFill/>
          </a:ln>
        </p:spPr>
      </p:pic>
      <p:pic>
        <p:nvPicPr>
          <p:cNvPr id="79" name="Google Shape;79;p20"/>
          <p:cNvPicPr preferRelativeResize="0"/>
          <p:nvPr/>
        </p:nvPicPr>
        <p:blipFill rotWithShape="1">
          <a:blip r:embed="rId3">
            <a:alphaModFix/>
          </a:blip>
          <a:srcRect t="34248" r="28840" b="-2026"/>
          <a:stretch/>
        </p:blipFill>
        <p:spPr>
          <a:xfrm rot="-3357374">
            <a:off x="322903" y="-762414"/>
            <a:ext cx="1590494" cy="1748173"/>
          </a:xfrm>
          <a:prstGeom prst="rtTriangle">
            <a:avLst/>
          </a:prstGeom>
          <a:noFill/>
          <a:ln>
            <a:noFill/>
          </a:ln>
        </p:spPr>
      </p:pic>
      <p:pic>
        <p:nvPicPr>
          <p:cNvPr id="80" name="Google Shape;80;p20"/>
          <p:cNvPicPr preferRelativeResize="0"/>
          <p:nvPr/>
        </p:nvPicPr>
        <p:blipFill rotWithShape="1">
          <a:blip r:embed="rId4">
            <a:alphaModFix/>
          </a:blip>
          <a:srcRect/>
          <a:stretch/>
        </p:blipFill>
        <p:spPr>
          <a:xfrm>
            <a:off x="415975" y="4714238"/>
            <a:ext cx="1066575" cy="186350"/>
          </a:xfrm>
          <a:prstGeom prst="rect">
            <a:avLst/>
          </a:prstGeom>
          <a:noFill/>
          <a:ln>
            <a:noFill/>
          </a:ln>
        </p:spPr>
      </p:pic>
    </p:spTree>
    <p:extLst>
      <p:ext uri="{BB962C8B-B14F-4D97-AF65-F5344CB8AC3E}">
        <p14:creationId xmlns:p14="http://schemas.microsoft.com/office/powerpoint/2010/main" val="613803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ark Theme-Container">
  <p:cSld name="Dark Theme-Container">
    <p:spTree>
      <p:nvGrpSpPr>
        <p:cNvPr id="1" name="Shape 62"/>
        <p:cNvGrpSpPr/>
        <p:nvPr/>
      </p:nvGrpSpPr>
      <p:grpSpPr>
        <a:xfrm>
          <a:off x="0" y="0"/>
          <a:ext cx="0" cy="0"/>
          <a:chOff x="0" y="0"/>
          <a:chExt cx="0" cy="0"/>
        </a:xfrm>
      </p:grpSpPr>
      <p:sp>
        <p:nvSpPr>
          <p:cNvPr id="63" name="Google Shape;63;p18"/>
          <p:cNvSpPr/>
          <p:nvPr/>
        </p:nvSpPr>
        <p:spPr>
          <a:xfrm>
            <a:off x="-41475" y="-32350"/>
            <a:ext cx="2454760" cy="5208200"/>
          </a:xfrm>
          <a:custGeom>
            <a:avLst/>
            <a:gdLst/>
            <a:ahLst/>
            <a:cxnLst/>
            <a:rect l="l" t="t" r="r" b="b"/>
            <a:pathLst>
              <a:path w="88420" h="208328" extrusionOk="0">
                <a:moveTo>
                  <a:pt x="0" y="863"/>
                </a:moveTo>
                <a:lnTo>
                  <a:pt x="431" y="207465"/>
                </a:lnTo>
                <a:lnTo>
                  <a:pt x="88420" y="208328"/>
                </a:lnTo>
                <a:lnTo>
                  <a:pt x="74618" y="105242"/>
                </a:lnTo>
                <a:lnTo>
                  <a:pt x="87989" y="0"/>
                </a:lnTo>
                <a:close/>
              </a:path>
            </a:pathLst>
          </a:custGeom>
          <a:gradFill>
            <a:gsLst>
              <a:gs pos="0">
                <a:srgbClr val="3B4D96"/>
              </a:gs>
              <a:gs pos="100000">
                <a:srgbClr val="0F1C4D"/>
              </a:gs>
            </a:gsLst>
            <a:lin ang="5400700" scaled="0"/>
          </a:gradFill>
          <a:ln w="9525" cap="flat" cmpd="sng">
            <a:solidFill>
              <a:schemeClr val="dk2"/>
            </a:solidFill>
            <a:prstDash val="solid"/>
            <a:round/>
            <a:headEnd type="none" w="med" len="med"/>
            <a:tailEnd type="none" w="med" len="med"/>
          </a:ln>
        </p:spPr>
      </p:sp>
      <p:pic>
        <p:nvPicPr>
          <p:cNvPr id="64" name="Google Shape;64;p18"/>
          <p:cNvPicPr preferRelativeResize="0"/>
          <p:nvPr/>
        </p:nvPicPr>
        <p:blipFill>
          <a:blip r:embed="rId2">
            <a:alphaModFix/>
          </a:blip>
          <a:stretch>
            <a:fillRect/>
          </a:stretch>
        </p:blipFill>
        <p:spPr>
          <a:xfrm>
            <a:off x="384850" y="4688238"/>
            <a:ext cx="1128825" cy="238374"/>
          </a:xfrm>
          <a:prstGeom prst="rect">
            <a:avLst/>
          </a:prstGeom>
          <a:noFill/>
          <a:ln>
            <a:noFill/>
          </a:ln>
        </p:spPr>
      </p:pic>
      <p:pic>
        <p:nvPicPr>
          <p:cNvPr id="65" name="Google Shape;65;p18"/>
          <p:cNvPicPr preferRelativeResize="0"/>
          <p:nvPr/>
        </p:nvPicPr>
        <p:blipFill rotWithShape="1">
          <a:blip r:embed="rId3">
            <a:alphaModFix/>
          </a:blip>
          <a:srcRect t="43905"/>
          <a:stretch/>
        </p:blipFill>
        <p:spPr>
          <a:xfrm>
            <a:off x="1063150" y="-32350"/>
            <a:ext cx="1734700" cy="1122926"/>
          </a:xfrm>
          <a:prstGeom prst="rect">
            <a:avLst/>
          </a:prstGeom>
          <a:noFill/>
          <a:ln>
            <a:noFill/>
          </a:ln>
        </p:spPr>
      </p:pic>
      <p:pic>
        <p:nvPicPr>
          <p:cNvPr id="66" name="Google Shape;66;p18"/>
          <p:cNvPicPr preferRelativeResize="0"/>
          <p:nvPr/>
        </p:nvPicPr>
        <p:blipFill>
          <a:blip r:embed="rId4">
            <a:alphaModFix/>
          </a:blip>
          <a:stretch>
            <a:fillRect/>
          </a:stretch>
        </p:blipFill>
        <p:spPr>
          <a:xfrm>
            <a:off x="1971975" y="290900"/>
            <a:ext cx="870550" cy="863650"/>
          </a:xfrm>
          <a:prstGeom prst="rect">
            <a:avLst/>
          </a:prstGeom>
          <a:noFill/>
          <a:ln>
            <a:noFill/>
          </a:ln>
        </p:spPr>
      </p:pic>
      <p:pic>
        <p:nvPicPr>
          <p:cNvPr id="67" name="Google Shape;67;p18"/>
          <p:cNvPicPr preferRelativeResize="0"/>
          <p:nvPr/>
        </p:nvPicPr>
        <p:blipFill>
          <a:blip r:embed="rId5">
            <a:alphaModFix/>
          </a:blip>
          <a:stretch>
            <a:fillRect/>
          </a:stretch>
        </p:blipFill>
        <p:spPr>
          <a:xfrm>
            <a:off x="7394991" y="4644762"/>
            <a:ext cx="1456305" cy="325325"/>
          </a:xfrm>
          <a:prstGeom prst="rect">
            <a:avLst/>
          </a:prstGeom>
          <a:noFill/>
          <a:ln>
            <a:noFill/>
          </a:ln>
        </p:spPr>
      </p:pic>
    </p:spTree>
    <p:extLst>
      <p:ext uri="{BB962C8B-B14F-4D97-AF65-F5344CB8AC3E}">
        <p14:creationId xmlns:p14="http://schemas.microsoft.com/office/powerpoint/2010/main" val="1577267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ark Theme-Container 1">
  <p:cSld name="Dark Theme-Container 1">
    <p:spTree>
      <p:nvGrpSpPr>
        <p:cNvPr id="1" name="Shape 68"/>
        <p:cNvGrpSpPr/>
        <p:nvPr/>
      </p:nvGrpSpPr>
      <p:grpSpPr>
        <a:xfrm>
          <a:off x="0" y="0"/>
          <a:ext cx="0" cy="0"/>
          <a:chOff x="0" y="0"/>
          <a:chExt cx="0" cy="0"/>
        </a:xfrm>
      </p:grpSpPr>
      <p:sp>
        <p:nvSpPr>
          <p:cNvPr id="69" name="Google Shape;69;p19"/>
          <p:cNvSpPr/>
          <p:nvPr/>
        </p:nvSpPr>
        <p:spPr>
          <a:xfrm>
            <a:off x="-41475" y="-32350"/>
            <a:ext cx="4271350" cy="5208200"/>
          </a:xfrm>
          <a:custGeom>
            <a:avLst/>
            <a:gdLst/>
            <a:ahLst/>
            <a:cxnLst/>
            <a:rect l="l" t="t" r="r" b="b"/>
            <a:pathLst>
              <a:path w="170854" h="208328" extrusionOk="0">
                <a:moveTo>
                  <a:pt x="0" y="863"/>
                </a:moveTo>
                <a:lnTo>
                  <a:pt x="833" y="207465"/>
                </a:lnTo>
                <a:lnTo>
                  <a:pt x="170854" y="208328"/>
                </a:lnTo>
                <a:lnTo>
                  <a:pt x="153116" y="89278"/>
                </a:lnTo>
                <a:lnTo>
                  <a:pt x="170021" y="0"/>
                </a:lnTo>
                <a:close/>
              </a:path>
            </a:pathLst>
          </a:custGeom>
          <a:gradFill>
            <a:gsLst>
              <a:gs pos="0">
                <a:srgbClr val="3B4D96"/>
              </a:gs>
              <a:gs pos="100000">
                <a:srgbClr val="0F1C4D"/>
              </a:gs>
            </a:gsLst>
            <a:lin ang="5400700" scaled="0"/>
          </a:gradFill>
          <a:ln w="9525" cap="flat" cmpd="sng">
            <a:solidFill>
              <a:schemeClr val="dk2"/>
            </a:solidFill>
            <a:prstDash val="solid"/>
            <a:round/>
            <a:headEnd type="none" w="med" len="med"/>
            <a:tailEnd type="none" w="med" len="med"/>
          </a:ln>
        </p:spPr>
      </p:sp>
      <p:pic>
        <p:nvPicPr>
          <p:cNvPr id="70" name="Google Shape;70;p19"/>
          <p:cNvPicPr preferRelativeResize="0"/>
          <p:nvPr/>
        </p:nvPicPr>
        <p:blipFill>
          <a:blip r:embed="rId2">
            <a:alphaModFix/>
          </a:blip>
          <a:stretch>
            <a:fillRect/>
          </a:stretch>
        </p:blipFill>
        <p:spPr>
          <a:xfrm>
            <a:off x="384850" y="4688238"/>
            <a:ext cx="1128825" cy="238374"/>
          </a:xfrm>
          <a:prstGeom prst="rect">
            <a:avLst/>
          </a:prstGeom>
          <a:noFill/>
          <a:ln>
            <a:noFill/>
          </a:ln>
        </p:spPr>
      </p:pic>
      <p:pic>
        <p:nvPicPr>
          <p:cNvPr id="71" name="Google Shape;71;p19"/>
          <p:cNvPicPr preferRelativeResize="0"/>
          <p:nvPr/>
        </p:nvPicPr>
        <p:blipFill rotWithShape="1">
          <a:blip r:embed="rId3">
            <a:alphaModFix/>
          </a:blip>
          <a:srcRect l="26567" t="56857"/>
          <a:stretch/>
        </p:blipFill>
        <p:spPr>
          <a:xfrm>
            <a:off x="-41475" y="-53000"/>
            <a:ext cx="1273825" cy="863651"/>
          </a:xfrm>
          <a:prstGeom prst="rect">
            <a:avLst/>
          </a:prstGeom>
          <a:noFill/>
          <a:ln>
            <a:noFill/>
          </a:ln>
        </p:spPr>
      </p:pic>
      <p:pic>
        <p:nvPicPr>
          <p:cNvPr id="72" name="Google Shape;72;p19"/>
          <p:cNvPicPr preferRelativeResize="0"/>
          <p:nvPr/>
        </p:nvPicPr>
        <p:blipFill>
          <a:blip r:embed="rId4">
            <a:alphaModFix/>
          </a:blip>
          <a:stretch>
            <a:fillRect/>
          </a:stretch>
        </p:blipFill>
        <p:spPr>
          <a:xfrm>
            <a:off x="918238" y="17100"/>
            <a:ext cx="870550" cy="863650"/>
          </a:xfrm>
          <a:prstGeom prst="rect">
            <a:avLst/>
          </a:prstGeom>
          <a:noFill/>
          <a:ln>
            <a:noFill/>
          </a:ln>
        </p:spPr>
      </p:pic>
      <p:pic>
        <p:nvPicPr>
          <p:cNvPr id="73" name="Google Shape;73;p19"/>
          <p:cNvPicPr preferRelativeResize="0"/>
          <p:nvPr/>
        </p:nvPicPr>
        <p:blipFill>
          <a:blip r:embed="rId5">
            <a:alphaModFix/>
          </a:blip>
          <a:stretch>
            <a:fillRect/>
          </a:stretch>
        </p:blipFill>
        <p:spPr>
          <a:xfrm>
            <a:off x="7394991" y="4644762"/>
            <a:ext cx="1456305" cy="325325"/>
          </a:xfrm>
          <a:prstGeom prst="rect">
            <a:avLst/>
          </a:prstGeom>
          <a:noFill/>
          <a:ln>
            <a:noFill/>
          </a:ln>
        </p:spPr>
      </p:pic>
      <p:pic>
        <p:nvPicPr>
          <p:cNvPr id="74" name="Google Shape;74;p19"/>
          <p:cNvPicPr preferRelativeResize="0"/>
          <p:nvPr/>
        </p:nvPicPr>
        <p:blipFill rotWithShape="1">
          <a:blip r:embed="rId6">
            <a:alphaModFix/>
          </a:blip>
          <a:srcRect l="-1784" t="9463" r="29811" b="-3811"/>
          <a:stretch/>
        </p:blipFill>
        <p:spPr>
          <a:xfrm rot="-3357016">
            <a:off x="7505286" y="-935132"/>
            <a:ext cx="1219477" cy="1844775"/>
          </a:xfrm>
          <a:prstGeom prst="rtTriangle">
            <a:avLst/>
          </a:prstGeom>
          <a:noFill/>
          <a:ln>
            <a:noFill/>
          </a:ln>
        </p:spPr>
      </p:pic>
      <p:pic>
        <p:nvPicPr>
          <p:cNvPr id="75" name="Google Shape;75;p19"/>
          <p:cNvPicPr preferRelativeResize="0"/>
          <p:nvPr/>
        </p:nvPicPr>
        <p:blipFill>
          <a:blip r:embed="rId7">
            <a:alphaModFix/>
          </a:blip>
          <a:stretch>
            <a:fillRect/>
          </a:stretch>
        </p:blipFill>
        <p:spPr>
          <a:xfrm>
            <a:off x="8359475" y="-53000"/>
            <a:ext cx="784525" cy="2286000"/>
          </a:xfrm>
          <a:prstGeom prst="rect">
            <a:avLst/>
          </a:prstGeom>
          <a:noFill/>
          <a:ln>
            <a:noFill/>
          </a:ln>
        </p:spPr>
      </p:pic>
    </p:spTree>
    <p:extLst>
      <p:ext uri="{BB962C8B-B14F-4D97-AF65-F5344CB8AC3E}">
        <p14:creationId xmlns:p14="http://schemas.microsoft.com/office/powerpoint/2010/main" val="3984317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Dark">
  <p:cSld name="Title Slide Dark">
    <p:bg>
      <p:bgPr>
        <a:gradFill>
          <a:gsLst>
            <a:gs pos="0">
              <a:schemeClr val="dk2"/>
            </a:gs>
            <a:gs pos="100000">
              <a:srgbClr val="0F1C4D"/>
            </a:gs>
          </a:gsLst>
          <a:lin ang="4800000" scaled="0"/>
        </a:gradFill>
        <a:effectLst/>
      </p:bgPr>
    </p:bg>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mt="11000"/>
          </a:blip>
          <a:srcRect/>
          <a:stretch/>
        </p:blipFill>
        <p:spPr>
          <a:xfrm>
            <a:off x="0" y="0"/>
            <a:ext cx="5047660" cy="5143500"/>
          </a:xfrm>
          <a:prstGeom prst="rect">
            <a:avLst/>
          </a:prstGeom>
          <a:noFill/>
          <a:ln>
            <a:noFill/>
          </a:ln>
        </p:spPr>
      </p:pic>
      <p:sp>
        <p:nvSpPr>
          <p:cNvPr id="23" name="Google Shape;23;p3"/>
          <p:cNvSpPr txBox="1">
            <a:spLocks noGrp="1"/>
          </p:cNvSpPr>
          <p:nvPr>
            <p:ph type="ctrTitle"/>
          </p:nvPr>
        </p:nvSpPr>
        <p:spPr>
          <a:xfrm>
            <a:off x="1143000" y="841772"/>
            <a:ext cx="6858000" cy="16002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FFFFFF"/>
              </a:buClr>
              <a:buSzPts val="3600"/>
              <a:buFont typeface="Proxima Nova"/>
              <a:buNone/>
              <a:defRPr sz="360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 name="Google Shape;24;p3"/>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FFFFFF"/>
              </a:buClr>
              <a:buSzPts val="1800"/>
              <a:buNone/>
              <a:defRPr sz="1800">
                <a:solidFill>
                  <a:srgbClr val="FFFFFF"/>
                </a:solidFill>
                <a:latin typeface="Proxima Nova"/>
                <a:ea typeface="Proxima Nova"/>
                <a:cs typeface="Proxima Nova"/>
                <a:sym typeface="Proxima Nova"/>
              </a:defRPr>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pic>
        <p:nvPicPr>
          <p:cNvPr id="25" name="Google Shape;25;p3"/>
          <p:cNvPicPr preferRelativeResize="0"/>
          <p:nvPr/>
        </p:nvPicPr>
        <p:blipFill rotWithShape="1">
          <a:blip r:embed="rId3">
            <a:alphaModFix/>
          </a:blip>
          <a:srcRect/>
          <a:stretch/>
        </p:blipFill>
        <p:spPr>
          <a:xfrm>
            <a:off x="3991748" y="4695263"/>
            <a:ext cx="1160505" cy="202784"/>
          </a:xfrm>
          <a:prstGeom prst="rect">
            <a:avLst/>
          </a:prstGeom>
          <a:noFill/>
          <a:ln>
            <a:noFill/>
          </a:ln>
        </p:spPr>
      </p:pic>
    </p:spTree>
    <p:extLst>
      <p:ext uri="{BB962C8B-B14F-4D97-AF65-F5344CB8AC3E}">
        <p14:creationId xmlns:p14="http://schemas.microsoft.com/office/powerpoint/2010/main" val="1564576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with Accent Blue">
  <p:cSld name="Blank with Accent Blue">
    <p:spTree>
      <p:nvGrpSpPr>
        <p:cNvPr id="1" name="Shape 256"/>
        <p:cNvGrpSpPr/>
        <p:nvPr/>
      </p:nvGrpSpPr>
      <p:grpSpPr>
        <a:xfrm>
          <a:off x="0" y="0"/>
          <a:ext cx="0" cy="0"/>
          <a:chOff x="0" y="0"/>
          <a:chExt cx="0" cy="0"/>
        </a:xfrm>
      </p:grpSpPr>
      <p:pic>
        <p:nvPicPr>
          <p:cNvPr id="257" name="Google Shape;257;p63"/>
          <p:cNvPicPr preferRelativeResize="0"/>
          <p:nvPr/>
        </p:nvPicPr>
        <p:blipFill rotWithShape="1">
          <a:blip r:embed="rId2">
            <a:alphaModFix/>
          </a:blip>
          <a:srcRect l="29775" t="52385"/>
          <a:stretch/>
        </p:blipFill>
        <p:spPr>
          <a:xfrm>
            <a:off x="0" y="0"/>
            <a:ext cx="1619000" cy="1266775"/>
          </a:xfrm>
          <a:prstGeom prst="rect">
            <a:avLst/>
          </a:prstGeom>
          <a:noFill/>
          <a:ln>
            <a:noFill/>
          </a:ln>
        </p:spPr>
      </p:pic>
      <p:pic>
        <p:nvPicPr>
          <p:cNvPr id="258" name="Google Shape;258;p63"/>
          <p:cNvPicPr preferRelativeResize="0"/>
          <p:nvPr/>
        </p:nvPicPr>
        <p:blipFill rotWithShape="1">
          <a:blip r:embed="rId3">
            <a:alphaModFix/>
          </a:blip>
          <a:srcRect t="13389"/>
          <a:stretch/>
        </p:blipFill>
        <p:spPr>
          <a:xfrm>
            <a:off x="1235075" y="0"/>
            <a:ext cx="700175" cy="601625"/>
          </a:xfrm>
          <a:prstGeom prst="rect">
            <a:avLst/>
          </a:prstGeom>
          <a:noFill/>
          <a:ln>
            <a:noFill/>
          </a:ln>
        </p:spPr>
      </p:pic>
      <p:pic>
        <p:nvPicPr>
          <p:cNvPr id="259" name="Google Shape;259;p63"/>
          <p:cNvPicPr preferRelativeResize="0"/>
          <p:nvPr/>
        </p:nvPicPr>
        <p:blipFill rotWithShape="1">
          <a:blip r:embed="rId4">
            <a:alphaModFix/>
          </a:blip>
          <a:srcRect/>
          <a:stretch/>
        </p:blipFill>
        <p:spPr>
          <a:xfrm>
            <a:off x="431998" y="4695974"/>
            <a:ext cx="1031999" cy="180325"/>
          </a:xfrm>
          <a:prstGeom prst="rect">
            <a:avLst/>
          </a:prstGeom>
          <a:noFill/>
          <a:ln>
            <a:noFill/>
          </a:ln>
        </p:spPr>
      </p:pic>
    </p:spTree>
    <p:extLst>
      <p:ext uri="{BB962C8B-B14F-4D97-AF65-F5344CB8AC3E}">
        <p14:creationId xmlns:p14="http://schemas.microsoft.com/office/powerpoint/2010/main" val="250804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ueHex">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A44A7C-5B7C-494B-B638-363498ABA664}"/>
              </a:ext>
            </a:extLst>
          </p:cNvPr>
          <p:cNvPicPr>
            <a:picLocks noChangeAspect="1"/>
          </p:cNvPicPr>
          <p:nvPr userDrawn="1"/>
        </p:nvPicPr>
        <p:blipFill rotWithShape="1">
          <a:blip r:embed="rId2"/>
          <a:srcRect l="10473" t="50592"/>
          <a:stretch/>
        </p:blipFill>
        <p:spPr>
          <a:xfrm>
            <a:off x="0" y="0"/>
            <a:ext cx="1912220" cy="1219934"/>
          </a:xfrm>
          <a:prstGeom prst="rect">
            <a:avLst/>
          </a:prstGeom>
        </p:spPr>
      </p:pic>
      <p:pic>
        <p:nvPicPr>
          <p:cNvPr id="5" name="Picture 4">
            <a:extLst>
              <a:ext uri="{FF2B5EF4-FFF2-40B4-BE49-F238E27FC236}">
                <a16:creationId xmlns:a16="http://schemas.microsoft.com/office/drawing/2014/main" id="{9E953B71-2211-3F43-AB86-6CF9739B4D17}"/>
              </a:ext>
            </a:extLst>
          </p:cNvPr>
          <p:cNvPicPr>
            <a:picLocks noChangeAspect="1"/>
          </p:cNvPicPr>
          <p:nvPr userDrawn="1"/>
        </p:nvPicPr>
        <p:blipFill>
          <a:blip r:embed="rId3"/>
          <a:stretch>
            <a:fillRect/>
          </a:stretch>
        </p:blipFill>
        <p:spPr>
          <a:xfrm>
            <a:off x="968109" y="369605"/>
            <a:ext cx="944111" cy="936618"/>
          </a:xfrm>
          <a:prstGeom prst="rect">
            <a:avLst/>
          </a:prstGeom>
        </p:spPr>
      </p:pic>
      <p:pic>
        <p:nvPicPr>
          <p:cNvPr id="3" name="Picture 2">
            <a:extLst>
              <a:ext uri="{FF2B5EF4-FFF2-40B4-BE49-F238E27FC236}">
                <a16:creationId xmlns:a16="http://schemas.microsoft.com/office/drawing/2014/main" id="{C2D942A2-3A4B-F04B-B717-BD1326C597D9}"/>
              </a:ext>
            </a:extLst>
          </p:cNvPr>
          <p:cNvPicPr>
            <a:picLocks noChangeAspect="1"/>
          </p:cNvPicPr>
          <p:nvPr userDrawn="1"/>
        </p:nvPicPr>
        <p:blipFill rotWithShape="1">
          <a:blip r:embed="rId4"/>
          <a:srcRect r="22062" b="65647"/>
          <a:stretch/>
        </p:blipFill>
        <p:spPr>
          <a:xfrm>
            <a:off x="7479309" y="4302117"/>
            <a:ext cx="1664691" cy="845289"/>
          </a:xfrm>
          <a:prstGeom prst="rect">
            <a:avLst/>
          </a:prstGeom>
        </p:spPr>
      </p:pic>
      <p:pic>
        <p:nvPicPr>
          <p:cNvPr id="8" name="Picture 7">
            <a:extLst>
              <a:ext uri="{FF2B5EF4-FFF2-40B4-BE49-F238E27FC236}">
                <a16:creationId xmlns:a16="http://schemas.microsoft.com/office/drawing/2014/main" id="{9965AED7-5299-E548-AF57-80D73E3F8665}"/>
              </a:ext>
            </a:extLst>
          </p:cNvPr>
          <p:cNvPicPr>
            <a:picLocks noChangeAspect="1"/>
          </p:cNvPicPr>
          <p:nvPr userDrawn="1"/>
        </p:nvPicPr>
        <p:blipFill rotWithShape="1">
          <a:blip r:embed="rId4"/>
          <a:srcRect r="72062"/>
          <a:stretch/>
        </p:blipFill>
        <p:spPr>
          <a:xfrm>
            <a:off x="8547267" y="2264187"/>
            <a:ext cx="596733" cy="2460575"/>
          </a:xfrm>
          <a:prstGeom prst="rect">
            <a:avLst/>
          </a:prstGeom>
        </p:spPr>
      </p:pic>
      <p:pic>
        <p:nvPicPr>
          <p:cNvPr id="7" name="Picture 6">
            <a:extLst>
              <a:ext uri="{FF2B5EF4-FFF2-40B4-BE49-F238E27FC236}">
                <a16:creationId xmlns:a16="http://schemas.microsoft.com/office/drawing/2014/main" id="{D39C8507-BF77-6242-98B6-5306DD028ED2}"/>
              </a:ext>
            </a:extLst>
          </p:cNvPr>
          <p:cNvPicPr>
            <a:picLocks noChangeAspect="1"/>
          </p:cNvPicPr>
          <p:nvPr userDrawn="1"/>
        </p:nvPicPr>
        <p:blipFill>
          <a:blip r:embed="rId5"/>
          <a:stretch>
            <a:fillRect/>
          </a:stretch>
        </p:blipFill>
        <p:spPr>
          <a:xfrm>
            <a:off x="269577" y="4737571"/>
            <a:ext cx="853440" cy="179963"/>
          </a:xfrm>
          <a:prstGeom prst="rect">
            <a:avLst/>
          </a:prstGeom>
        </p:spPr>
      </p:pic>
    </p:spTree>
    <p:extLst>
      <p:ext uri="{BB962C8B-B14F-4D97-AF65-F5344CB8AC3E}">
        <p14:creationId xmlns:p14="http://schemas.microsoft.com/office/powerpoint/2010/main" val="3758727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Alt 2">
  <p:cSld name="Title and Content Alt 2">
    <p:spTree>
      <p:nvGrpSpPr>
        <p:cNvPr id="1" name="Shape 280"/>
        <p:cNvGrpSpPr/>
        <p:nvPr/>
      </p:nvGrpSpPr>
      <p:grpSpPr>
        <a:xfrm>
          <a:off x="0" y="0"/>
          <a:ext cx="0" cy="0"/>
          <a:chOff x="0" y="0"/>
          <a:chExt cx="0" cy="0"/>
        </a:xfrm>
      </p:grpSpPr>
      <p:grpSp>
        <p:nvGrpSpPr>
          <p:cNvPr id="281" name="Google Shape;281;p45"/>
          <p:cNvGrpSpPr/>
          <p:nvPr/>
        </p:nvGrpSpPr>
        <p:grpSpPr>
          <a:xfrm>
            <a:off x="-32925" y="4358174"/>
            <a:ext cx="9232875" cy="860495"/>
            <a:chOff x="-43900" y="5810898"/>
            <a:chExt cx="12310500" cy="1147327"/>
          </a:xfrm>
        </p:grpSpPr>
        <p:grpSp>
          <p:nvGrpSpPr>
            <p:cNvPr id="282" name="Google Shape;282;p45"/>
            <p:cNvGrpSpPr/>
            <p:nvPr/>
          </p:nvGrpSpPr>
          <p:grpSpPr>
            <a:xfrm>
              <a:off x="-43900" y="5810898"/>
              <a:ext cx="12310500" cy="1147327"/>
              <a:chOff x="-43900" y="5810898"/>
              <a:chExt cx="12310500" cy="1147327"/>
            </a:xfrm>
          </p:grpSpPr>
          <p:sp>
            <p:nvSpPr>
              <p:cNvPr id="283" name="Google Shape;283;p45"/>
              <p:cNvSpPr/>
              <p:nvPr/>
            </p:nvSpPr>
            <p:spPr>
              <a:xfrm rot="-5400000">
                <a:off x="5537750" y="229375"/>
                <a:ext cx="1147200" cy="12310500"/>
              </a:xfrm>
              <a:prstGeom prst="rect">
                <a:avLst/>
              </a:prstGeom>
              <a:gradFill>
                <a:gsLst>
                  <a:gs pos="0">
                    <a:srgbClr val="3B4D96"/>
                  </a:gs>
                  <a:gs pos="100000">
                    <a:srgbClr val="0F1C4D"/>
                  </a:gs>
                </a:gsLst>
                <a:lin ang="12600029"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84" name="Google Shape;284;p45"/>
              <p:cNvSpPr/>
              <p:nvPr/>
            </p:nvSpPr>
            <p:spPr>
              <a:xfrm rot="10800000">
                <a:off x="0" y="5810898"/>
                <a:ext cx="12192000" cy="501000"/>
              </a:xfrm>
              <a:prstGeom prst="triangle">
                <a:avLst>
                  <a:gd name="adj" fmla="val 42349"/>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285" name="Google Shape;285;p45"/>
              <p:cNvPicPr preferRelativeResize="0"/>
              <p:nvPr/>
            </p:nvPicPr>
            <p:blipFill rotWithShape="1">
              <a:blip r:embed="rId2">
                <a:alphaModFix/>
              </a:blip>
              <a:srcRect/>
              <a:stretch/>
            </p:blipFill>
            <p:spPr>
              <a:xfrm>
                <a:off x="428626" y="6441190"/>
                <a:ext cx="1156370" cy="198751"/>
              </a:xfrm>
              <a:prstGeom prst="rect">
                <a:avLst/>
              </a:prstGeom>
              <a:noFill/>
              <a:ln>
                <a:noFill/>
              </a:ln>
            </p:spPr>
          </p:pic>
        </p:grpSp>
        <p:cxnSp>
          <p:nvCxnSpPr>
            <p:cNvPr id="286" name="Google Shape;286;p45"/>
            <p:cNvCxnSpPr/>
            <p:nvPr/>
          </p:nvCxnSpPr>
          <p:spPr>
            <a:xfrm>
              <a:off x="-15500" y="5810898"/>
              <a:ext cx="12192000" cy="0"/>
            </a:xfrm>
            <a:prstGeom prst="straightConnector1">
              <a:avLst/>
            </a:prstGeom>
            <a:noFill/>
            <a:ln w="28575" cap="flat" cmpd="sng">
              <a:solidFill>
                <a:srgbClr val="FFFFFF"/>
              </a:solidFill>
              <a:prstDash val="solid"/>
              <a:round/>
              <a:headEnd type="none" w="med" len="med"/>
              <a:tailEnd type="none" w="med" len="med"/>
            </a:ln>
          </p:spPr>
        </p:cxnSp>
      </p:grpSp>
      <p:pic>
        <p:nvPicPr>
          <p:cNvPr id="287" name="Google Shape;287;p45"/>
          <p:cNvPicPr preferRelativeResize="0"/>
          <p:nvPr/>
        </p:nvPicPr>
        <p:blipFill rotWithShape="1">
          <a:blip r:embed="rId3">
            <a:alphaModFix/>
          </a:blip>
          <a:srcRect l="-2889" t="83453" r="2890" b="-32860"/>
          <a:stretch/>
        </p:blipFill>
        <p:spPr>
          <a:xfrm rot="-5400000">
            <a:off x="-360408" y="339413"/>
            <a:ext cx="1680818" cy="960003"/>
          </a:xfrm>
          <a:prstGeom prst="rect">
            <a:avLst/>
          </a:prstGeom>
          <a:noFill/>
          <a:ln>
            <a:noFill/>
          </a:ln>
        </p:spPr>
      </p:pic>
      <p:pic>
        <p:nvPicPr>
          <p:cNvPr id="288" name="Google Shape;288;p45"/>
          <p:cNvPicPr preferRelativeResize="0"/>
          <p:nvPr/>
        </p:nvPicPr>
        <p:blipFill rotWithShape="1">
          <a:blip r:embed="rId4">
            <a:alphaModFix/>
          </a:blip>
          <a:srcRect t="50648"/>
          <a:stretch/>
        </p:blipFill>
        <p:spPr>
          <a:xfrm>
            <a:off x="7485380" y="12208"/>
            <a:ext cx="1680818" cy="955599"/>
          </a:xfrm>
          <a:prstGeom prst="rect">
            <a:avLst/>
          </a:prstGeom>
          <a:noFill/>
          <a:ln>
            <a:noFill/>
          </a:ln>
        </p:spPr>
      </p:pic>
      <p:pic>
        <p:nvPicPr>
          <p:cNvPr id="289" name="Google Shape;289;p45"/>
          <p:cNvPicPr preferRelativeResize="0"/>
          <p:nvPr/>
        </p:nvPicPr>
        <p:blipFill rotWithShape="1">
          <a:blip r:embed="rId5">
            <a:alphaModFix/>
          </a:blip>
          <a:srcRect/>
          <a:stretch/>
        </p:blipFill>
        <p:spPr>
          <a:xfrm>
            <a:off x="8414947" y="260128"/>
            <a:ext cx="724921" cy="719168"/>
          </a:xfrm>
          <a:prstGeom prst="rect">
            <a:avLst/>
          </a:prstGeom>
          <a:noFill/>
          <a:ln>
            <a:noFill/>
          </a:ln>
        </p:spPr>
      </p:pic>
      <p:sp>
        <p:nvSpPr>
          <p:cNvPr id="290" name="Google Shape;290;p4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1" name="Google Shape;291;p45"/>
          <p:cNvSpPr txBox="1">
            <a:spLocks noGrp="1"/>
          </p:cNvSpPr>
          <p:nvPr>
            <p:ph type="body" idx="1"/>
          </p:nvPr>
        </p:nvSpPr>
        <p:spPr>
          <a:xfrm>
            <a:off x="628650" y="1369219"/>
            <a:ext cx="7886700" cy="2825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92" name="Google Shape;292;p45"/>
          <p:cNvPicPr preferRelativeResize="0"/>
          <p:nvPr/>
        </p:nvPicPr>
        <p:blipFill rotWithShape="1">
          <a:blip r:embed="rId5">
            <a:alphaModFix/>
          </a:blip>
          <a:srcRect/>
          <a:stretch/>
        </p:blipFill>
        <p:spPr>
          <a:xfrm rot="-5400000">
            <a:off x="8056619" y="4197481"/>
            <a:ext cx="724921" cy="719168"/>
          </a:xfrm>
          <a:prstGeom prst="rect">
            <a:avLst/>
          </a:prstGeom>
          <a:noFill/>
          <a:ln>
            <a:noFill/>
          </a:ln>
        </p:spPr>
      </p:pic>
    </p:spTree>
    <p:extLst>
      <p:ext uri="{BB962C8B-B14F-4D97-AF65-F5344CB8AC3E}">
        <p14:creationId xmlns:p14="http://schemas.microsoft.com/office/powerpoint/2010/main" val="1625222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  White Blank With Logo">
  <p:cSld name="4_End Slide">
    <p:spTree>
      <p:nvGrpSpPr>
        <p:cNvPr id="1" name="Shape 192"/>
        <p:cNvGrpSpPr/>
        <p:nvPr/>
      </p:nvGrpSpPr>
      <p:grpSpPr>
        <a:xfrm>
          <a:off x="0" y="0"/>
          <a:ext cx="0" cy="0"/>
          <a:chOff x="0" y="0"/>
          <a:chExt cx="0" cy="0"/>
        </a:xfrm>
      </p:grpSpPr>
      <p:pic>
        <p:nvPicPr>
          <p:cNvPr id="193" name="Google Shape;193;p46"/>
          <p:cNvPicPr preferRelativeResize="0"/>
          <p:nvPr/>
        </p:nvPicPr>
        <p:blipFill rotWithShape="1">
          <a:blip r:embed="rId2">
            <a:alphaModFix/>
          </a:blip>
          <a:srcRect/>
          <a:stretch/>
        </p:blipFill>
        <p:spPr>
          <a:xfrm>
            <a:off x="431998" y="4695974"/>
            <a:ext cx="1031999" cy="1803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Proxima Nova"/>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97" name="Google Shape;97;p14"/>
          <p:cNvGrpSpPr/>
          <p:nvPr/>
        </p:nvGrpSpPr>
        <p:grpSpPr>
          <a:xfrm>
            <a:off x="0" y="4358174"/>
            <a:ext cx="9144000" cy="785326"/>
            <a:chOff x="0" y="5810898"/>
            <a:chExt cx="12192000" cy="1047102"/>
          </a:xfrm>
        </p:grpSpPr>
        <p:sp>
          <p:nvSpPr>
            <p:cNvPr id="98" name="Google Shape;98;p14"/>
            <p:cNvSpPr/>
            <p:nvPr/>
          </p:nvSpPr>
          <p:spPr>
            <a:xfrm rot="-5400000">
              <a:off x="5572500" y="238500"/>
              <a:ext cx="1047000" cy="12192000"/>
            </a:xfrm>
            <a:prstGeom prst="rect">
              <a:avLst/>
            </a:prstGeom>
            <a:gradFill>
              <a:gsLst>
                <a:gs pos="0">
                  <a:srgbClr val="3B4D96"/>
                </a:gs>
                <a:gs pos="100000">
                  <a:srgbClr val="0F1C4D"/>
                </a:gs>
              </a:gsLst>
              <a:lin ang="126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9" name="Google Shape;99;p14"/>
            <p:cNvSpPr/>
            <p:nvPr/>
          </p:nvSpPr>
          <p:spPr>
            <a:xfrm rot="10800000">
              <a:off x="0" y="5810898"/>
              <a:ext cx="12192000" cy="501000"/>
            </a:xfrm>
            <a:prstGeom prst="triangle">
              <a:avLst>
                <a:gd name="adj" fmla="val 42349"/>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00" name="Google Shape;100;p14"/>
            <p:cNvPicPr preferRelativeResize="0"/>
            <p:nvPr/>
          </p:nvPicPr>
          <p:blipFill rotWithShape="1">
            <a:blip r:embed="rId2">
              <a:alphaModFix/>
            </a:blip>
            <a:srcRect/>
            <a:stretch/>
          </p:blipFill>
          <p:spPr>
            <a:xfrm>
              <a:off x="428626" y="6441190"/>
              <a:ext cx="1156370" cy="198751"/>
            </a:xfrm>
            <a:prstGeom prst="rect">
              <a:avLst/>
            </a:prstGeom>
            <a:noFill/>
            <a:ln>
              <a:noFill/>
            </a:ln>
          </p:spPr>
        </p:pic>
      </p:grpSp>
      <p:sp>
        <p:nvSpPr>
          <p:cNvPr id="101" name="Google Shape;101;p14"/>
          <p:cNvSpPr txBox="1">
            <a:spLocks noGrp="1"/>
          </p:cNvSpPr>
          <p:nvPr>
            <p:ph type="body" idx="1"/>
          </p:nvPr>
        </p:nvSpPr>
        <p:spPr>
          <a:xfrm>
            <a:off x="689675" y="1673825"/>
            <a:ext cx="2781900" cy="2154300"/>
          </a:xfrm>
          <a:prstGeom prst="rect">
            <a:avLst/>
          </a:prstGeom>
        </p:spPr>
        <p:txBody>
          <a:bodyPr spcFirstLastPara="1" wrap="square" lIns="68575" tIns="34275" rIns="68575" bIns="34275" anchor="t" anchorCtr="0">
            <a:normAutofit/>
          </a:bodyPr>
          <a:lstStyle>
            <a:lvl1pPr marL="457200" lvl="0" indent="-342900">
              <a:spcBef>
                <a:spcPts val="800"/>
              </a:spcBef>
              <a:spcAft>
                <a:spcPts val="0"/>
              </a:spcAft>
              <a:buSzPts val="1800"/>
              <a:buChar char="•"/>
              <a:defRPr/>
            </a:lvl1pPr>
            <a:lvl2pPr marL="914400" lvl="1" indent="-336550">
              <a:spcBef>
                <a:spcPts val="400"/>
              </a:spcBef>
              <a:spcAft>
                <a:spcPts val="0"/>
              </a:spcAft>
              <a:buSzPts val="1700"/>
              <a:buChar char="•"/>
              <a:defRPr/>
            </a:lvl2pPr>
            <a:lvl3pPr marL="1371600" lvl="2" indent="-330200">
              <a:spcBef>
                <a:spcPts val="400"/>
              </a:spcBef>
              <a:spcAft>
                <a:spcPts val="0"/>
              </a:spcAft>
              <a:buSzPts val="1600"/>
              <a:buChar char="•"/>
              <a:defRPr/>
            </a:lvl3pPr>
            <a:lvl4pPr marL="1828800" lvl="3" indent="-323850">
              <a:spcBef>
                <a:spcPts val="400"/>
              </a:spcBef>
              <a:spcAft>
                <a:spcPts val="0"/>
              </a:spcAft>
              <a:buSzPts val="1500"/>
              <a:buChar char="•"/>
              <a:defRPr/>
            </a:lvl4pPr>
            <a:lvl5pPr marL="2286000" lvl="4" indent="-317500">
              <a:spcBef>
                <a:spcPts val="400"/>
              </a:spcBef>
              <a:spcAft>
                <a:spcPts val="0"/>
              </a:spcAft>
              <a:buSzPts val="1400"/>
              <a:buChar char="•"/>
              <a:defRPr/>
            </a:lvl5pPr>
            <a:lvl6pPr marL="2743200" lvl="5" indent="-311150">
              <a:spcBef>
                <a:spcPts val="400"/>
              </a:spcBef>
              <a:spcAft>
                <a:spcPts val="0"/>
              </a:spcAft>
              <a:buSzPts val="1300"/>
              <a:buChar char="•"/>
              <a:defRPr/>
            </a:lvl6pPr>
            <a:lvl7pPr marL="3200400" lvl="6" indent="-304800">
              <a:spcBef>
                <a:spcPts val="400"/>
              </a:spcBef>
              <a:spcAft>
                <a:spcPts val="0"/>
              </a:spcAft>
              <a:buSzPts val="1200"/>
              <a:buChar char="•"/>
              <a:defRPr/>
            </a:lvl7pPr>
            <a:lvl8pPr marL="3657600" lvl="7" indent="-298450">
              <a:spcBef>
                <a:spcPts val="400"/>
              </a:spcBef>
              <a:spcAft>
                <a:spcPts val="0"/>
              </a:spcAft>
              <a:buSzPts val="1100"/>
              <a:buChar char="•"/>
              <a:defRPr/>
            </a:lvl8pPr>
            <a:lvl9pPr marL="4114800" lvl="8" indent="-298450">
              <a:spcBef>
                <a:spcPts val="400"/>
              </a:spcBef>
              <a:spcAft>
                <a:spcPts val="0"/>
              </a:spcAft>
              <a:buSzPts val="1100"/>
              <a:buChar char="•"/>
              <a:defRPr/>
            </a:lvl9pPr>
          </a:lstStyle>
          <a:p>
            <a:endParaRPr/>
          </a:p>
        </p:txBody>
      </p:sp>
    </p:spTree>
    <p:extLst>
      <p:ext uri="{BB962C8B-B14F-4D97-AF65-F5344CB8AC3E}">
        <p14:creationId xmlns:p14="http://schemas.microsoft.com/office/powerpoint/2010/main" val="3808978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Alt1">
  <p:cSld name="Title and Content Alt1">
    <p:spTree>
      <p:nvGrpSpPr>
        <p:cNvPr id="1" name="Shape 38"/>
        <p:cNvGrpSpPr/>
        <p:nvPr/>
      </p:nvGrpSpPr>
      <p:grpSpPr>
        <a:xfrm>
          <a:off x="0" y="0"/>
          <a:ext cx="0" cy="0"/>
          <a:chOff x="0" y="0"/>
          <a:chExt cx="0" cy="0"/>
        </a:xfrm>
      </p:grpSpPr>
      <p:grpSp>
        <p:nvGrpSpPr>
          <p:cNvPr id="39" name="Google Shape;39;p6"/>
          <p:cNvGrpSpPr/>
          <p:nvPr/>
        </p:nvGrpSpPr>
        <p:grpSpPr>
          <a:xfrm>
            <a:off x="0" y="4358174"/>
            <a:ext cx="9173016" cy="785326"/>
            <a:chOff x="0" y="5810898"/>
            <a:chExt cx="12230688" cy="1047102"/>
          </a:xfrm>
        </p:grpSpPr>
        <p:sp>
          <p:nvSpPr>
            <p:cNvPr id="40" name="Google Shape;40;p6"/>
            <p:cNvSpPr/>
            <p:nvPr/>
          </p:nvSpPr>
          <p:spPr>
            <a:xfrm rot="-5400000">
              <a:off x="5572500" y="238500"/>
              <a:ext cx="1047000" cy="12192000"/>
            </a:xfrm>
            <a:prstGeom prst="rect">
              <a:avLst/>
            </a:prstGeom>
            <a:gradFill>
              <a:gsLst>
                <a:gs pos="0">
                  <a:srgbClr val="3B4D96"/>
                </a:gs>
                <a:gs pos="100000">
                  <a:srgbClr val="0F1C4D"/>
                </a:gs>
              </a:gsLst>
              <a:lin ang="12600029"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41" name="Google Shape;41;p6"/>
            <p:cNvSpPr/>
            <p:nvPr/>
          </p:nvSpPr>
          <p:spPr>
            <a:xfrm rot="10800000">
              <a:off x="38688" y="5810898"/>
              <a:ext cx="12192000" cy="501000"/>
            </a:xfrm>
            <a:prstGeom prst="triangle">
              <a:avLst>
                <a:gd name="adj" fmla="val 50043"/>
              </a:avLst>
            </a:prstGeom>
            <a:solidFill>
              <a:srgbClr val="FFFFFF"/>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42" name="Google Shape;42;p6"/>
            <p:cNvPicPr preferRelativeResize="0"/>
            <p:nvPr/>
          </p:nvPicPr>
          <p:blipFill rotWithShape="1">
            <a:blip r:embed="rId2">
              <a:alphaModFix/>
            </a:blip>
            <a:srcRect/>
            <a:stretch/>
          </p:blipFill>
          <p:spPr>
            <a:xfrm>
              <a:off x="428626" y="6441190"/>
              <a:ext cx="1156370" cy="198751"/>
            </a:xfrm>
            <a:prstGeom prst="rect">
              <a:avLst/>
            </a:prstGeom>
            <a:noFill/>
            <a:ln>
              <a:noFill/>
            </a:ln>
          </p:spPr>
        </p:pic>
      </p:grpSp>
      <p:sp>
        <p:nvSpPr>
          <p:cNvPr id="43" name="Google Shape;43;p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 name="Google Shape;44;p6"/>
          <p:cNvSpPr txBox="1">
            <a:spLocks noGrp="1"/>
          </p:cNvSpPr>
          <p:nvPr>
            <p:ph type="body" idx="1"/>
          </p:nvPr>
        </p:nvSpPr>
        <p:spPr>
          <a:xfrm>
            <a:off x="628650" y="1369219"/>
            <a:ext cx="7886700" cy="2825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5" name="Google Shape;45;p6"/>
          <p:cNvPicPr preferRelativeResize="0"/>
          <p:nvPr/>
        </p:nvPicPr>
        <p:blipFill rotWithShape="1">
          <a:blip r:embed="rId3">
            <a:alphaModFix/>
          </a:blip>
          <a:srcRect t="50420"/>
          <a:stretch/>
        </p:blipFill>
        <p:spPr>
          <a:xfrm>
            <a:off x="7485380" y="-3829"/>
            <a:ext cx="1671531" cy="954698"/>
          </a:xfrm>
          <a:prstGeom prst="rect">
            <a:avLst/>
          </a:prstGeom>
          <a:noFill/>
          <a:ln>
            <a:noFill/>
          </a:ln>
        </p:spPr>
      </p:pic>
      <p:pic>
        <p:nvPicPr>
          <p:cNvPr id="46" name="Google Shape;46;p6"/>
          <p:cNvPicPr preferRelativeResize="0"/>
          <p:nvPr/>
        </p:nvPicPr>
        <p:blipFill rotWithShape="1">
          <a:blip r:embed="rId4">
            <a:alphaModFix/>
          </a:blip>
          <a:srcRect/>
          <a:stretch/>
        </p:blipFill>
        <p:spPr>
          <a:xfrm>
            <a:off x="8419079" y="245419"/>
            <a:ext cx="724921" cy="719168"/>
          </a:xfrm>
          <a:prstGeom prst="rect">
            <a:avLst/>
          </a:prstGeom>
          <a:noFill/>
          <a:ln>
            <a:noFill/>
          </a:ln>
        </p:spPr>
      </p:pic>
      <p:pic>
        <p:nvPicPr>
          <p:cNvPr id="47" name="Google Shape;47;p6"/>
          <p:cNvPicPr preferRelativeResize="0"/>
          <p:nvPr/>
        </p:nvPicPr>
        <p:blipFill rotWithShape="1">
          <a:blip r:embed="rId5">
            <a:alphaModFix/>
          </a:blip>
          <a:srcRect t="83455" b="-10288"/>
          <a:stretch/>
        </p:blipFill>
        <p:spPr>
          <a:xfrm rot="-5400000">
            <a:off x="-579716" y="264820"/>
            <a:ext cx="1680818" cy="521383"/>
          </a:xfrm>
          <a:prstGeom prst="rect">
            <a:avLst/>
          </a:prstGeom>
          <a:noFill/>
          <a:ln>
            <a:noFill/>
          </a:ln>
        </p:spPr>
      </p:pic>
      <p:pic>
        <p:nvPicPr>
          <p:cNvPr id="48" name="Google Shape;48;p6"/>
          <p:cNvPicPr preferRelativeResize="0"/>
          <p:nvPr/>
        </p:nvPicPr>
        <p:blipFill rotWithShape="1">
          <a:blip r:embed="rId4">
            <a:alphaModFix/>
          </a:blip>
          <a:srcRect/>
          <a:stretch/>
        </p:blipFill>
        <p:spPr>
          <a:xfrm rot="-5400000">
            <a:off x="8056619" y="4197481"/>
            <a:ext cx="724921" cy="719168"/>
          </a:xfrm>
          <a:prstGeom prst="rect">
            <a:avLst/>
          </a:prstGeom>
          <a:noFill/>
          <a:ln>
            <a:noFill/>
          </a:ln>
        </p:spPr>
      </p:pic>
    </p:spTree>
    <p:extLst>
      <p:ext uri="{BB962C8B-B14F-4D97-AF65-F5344CB8AC3E}">
        <p14:creationId xmlns:p14="http://schemas.microsoft.com/office/powerpoint/2010/main" val="3936511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ottomBar-Pink">
  <p:cSld name="BottomBar-Pink">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454050" y="225375"/>
            <a:ext cx="8554725" cy="4612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600"/>
              <a:buFont typeface="Open Sans"/>
              <a:buNone/>
              <a:defRPr sz="270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500"/>
              <a:buFont typeface="Open Sans"/>
              <a:buNone/>
              <a:defRPr sz="1425"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500"/>
              <a:buFont typeface="Open Sans"/>
              <a:buNone/>
              <a:defRPr sz="1425"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500"/>
              <a:buFont typeface="Open Sans"/>
              <a:buNone/>
              <a:defRPr sz="1425"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500"/>
              <a:buFont typeface="Open Sans"/>
              <a:buNone/>
              <a:defRPr sz="1425"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500"/>
              <a:buFont typeface="Open Sans"/>
              <a:buNone/>
              <a:defRPr sz="1425"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500"/>
              <a:buFont typeface="Open Sans"/>
              <a:buNone/>
              <a:defRPr sz="1425"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500"/>
              <a:buFont typeface="Open Sans"/>
              <a:buNone/>
              <a:defRPr sz="1425"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500"/>
              <a:buFont typeface="Open Sans"/>
              <a:buNone/>
              <a:defRPr sz="1425" i="0" u="none" strike="noStrike" cap="none">
                <a:solidFill>
                  <a:srgbClr val="000000"/>
                </a:solidFill>
                <a:latin typeface="Open Sans"/>
                <a:ea typeface="Open Sans"/>
                <a:cs typeface="Open Sans"/>
                <a:sym typeface="Open Sans"/>
              </a:defRPr>
            </a:lvl9pPr>
          </a:lstStyle>
          <a:p>
            <a:endParaRPr/>
          </a:p>
        </p:txBody>
      </p:sp>
      <p:sp>
        <p:nvSpPr>
          <p:cNvPr id="58" name="Google Shape;58;p8"/>
          <p:cNvSpPr txBox="1">
            <a:spLocks noGrp="1"/>
          </p:cNvSpPr>
          <p:nvPr>
            <p:ph type="title" idx="2"/>
          </p:nvPr>
        </p:nvSpPr>
        <p:spPr>
          <a:xfrm>
            <a:off x="538050" y="743775"/>
            <a:ext cx="8554725" cy="4612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1600"/>
              <a:buFont typeface="Open Sans Light"/>
              <a:buNone/>
              <a:defRPr sz="1200" i="0" u="none" strike="noStrike" cap="none">
                <a:solidFill>
                  <a:schemeClr val="dk1"/>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600"/>
              <a:buFont typeface="Open Sans Light"/>
              <a:buNone/>
              <a:defRPr sz="1200" i="0" u="none" strike="noStrike" cap="none">
                <a:solidFill>
                  <a:srgbClr val="000000"/>
                </a:solidFill>
                <a:latin typeface="Open Sans Light"/>
                <a:ea typeface="Open Sans Light"/>
                <a:cs typeface="Open Sans Light"/>
                <a:sym typeface="Open Sans Light"/>
              </a:defRPr>
            </a:lvl2pPr>
            <a:lvl3pPr marR="0" lvl="2" algn="l" rtl="0">
              <a:lnSpc>
                <a:spcPct val="100000"/>
              </a:lnSpc>
              <a:spcBef>
                <a:spcPts val="0"/>
              </a:spcBef>
              <a:spcAft>
                <a:spcPts val="0"/>
              </a:spcAft>
              <a:buClr>
                <a:srgbClr val="000000"/>
              </a:buClr>
              <a:buSzPts val="1600"/>
              <a:buFont typeface="Open Sans Light"/>
              <a:buNone/>
              <a:defRPr sz="1200" i="0" u="none" strike="noStrike" cap="none">
                <a:solidFill>
                  <a:srgbClr val="000000"/>
                </a:solidFill>
                <a:latin typeface="Open Sans Light"/>
                <a:ea typeface="Open Sans Light"/>
                <a:cs typeface="Open Sans Light"/>
                <a:sym typeface="Open Sans Light"/>
              </a:defRPr>
            </a:lvl3pPr>
            <a:lvl4pPr marR="0" lvl="3" algn="l" rtl="0">
              <a:lnSpc>
                <a:spcPct val="100000"/>
              </a:lnSpc>
              <a:spcBef>
                <a:spcPts val="0"/>
              </a:spcBef>
              <a:spcAft>
                <a:spcPts val="0"/>
              </a:spcAft>
              <a:buClr>
                <a:srgbClr val="000000"/>
              </a:buClr>
              <a:buSzPts val="1600"/>
              <a:buFont typeface="Open Sans Light"/>
              <a:buNone/>
              <a:defRPr sz="1200" i="0" u="none" strike="noStrike" cap="none">
                <a:solidFill>
                  <a:srgbClr val="000000"/>
                </a:solidFill>
                <a:latin typeface="Open Sans Light"/>
                <a:ea typeface="Open Sans Light"/>
                <a:cs typeface="Open Sans Light"/>
                <a:sym typeface="Open Sans Light"/>
              </a:defRPr>
            </a:lvl4pPr>
            <a:lvl5pPr marR="0" lvl="4" algn="l" rtl="0">
              <a:lnSpc>
                <a:spcPct val="100000"/>
              </a:lnSpc>
              <a:spcBef>
                <a:spcPts val="0"/>
              </a:spcBef>
              <a:spcAft>
                <a:spcPts val="0"/>
              </a:spcAft>
              <a:buClr>
                <a:srgbClr val="000000"/>
              </a:buClr>
              <a:buSzPts val="1600"/>
              <a:buFont typeface="Open Sans Light"/>
              <a:buNone/>
              <a:defRPr sz="1200" i="0" u="none" strike="noStrike" cap="none">
                <a:solidFill>
                  <a:srgbClr val="000000"/>
                </a:solidFill>
                <a:latin typeface="Open Sans Light"/>
                <a:ea typeface="Open Sans Light"/>
                <a:cs typeface="Open Sans Light"/>
                <a:sym typeface="Open Sans Light"/>
              </a:defRPr>
            </a:lvl5pPr>
            <a:lvl6pPr marR="0" lvl="5" algn="l" rtl="0">
              <a:lnSpc>
                <a:spcPct val="100000"/>
              </a:lnSpc>
              <a:spcBef>
                <a:spcPts val="0"/>
              </a:spcBef>
              <a:spcAft>
                <a:spcPts val="0"/>
              </a:spcAft>
              <a:buClr>
                <a:srgbClr val="000000"/>
              </a:buClr>
              <a:buSzPts val="1600"/>
              <a:buFont typeface="Open Sans Light"/>
              <a:buNone/>
              <a:defRPr sz="1200" i="0" u="none" strike="noStrike" cap="none">
                <a:solidFill>
                  <a:srgbClr val="000000"/>
                </a:solidFill>
                <a:latin typeface="Open Sans Light"/>
                <a:ea typeface="Open Sans Light"/>
                <a:cs typeface="Open Sans Light"/>
                <a:sym typeface="Open Sans Light"/>
              </a:defRPr>
            </a:lvl6pPr>
            <a:lvl7pPr marR="0" lvl="6" algn="l" rtl="0">
              <a:lnSpc>
                <a:spcPct val="100000"/>
              </a:lnSpc>
              <a:spcBef>
                <a:spcPts val="0"/>
              </a:spcBef>
              <a:spcAft>
                <a:spcPts val="0"/>
              </a:spcAft>
              <a:buClr>
                <a:srgbClr val="000000"/>
              </a:buClr>
              <a:buSzPts val="1600"/>
              <a:buFont typeface="Open Sans Light"/>
              <a:buNone/>
              <a:defRPr sz="1200" i="0" u="none" strike="noStrike" cap="none">
                <a:solidFill>
                  <a:srgbClr val="000000"/>
                </a:solidFill>
                <a:latin typeface="Open Sans Light"/>
                <a:ea typeface="Open Sans Light"/>
                <a:cs typeface="Open Sans Light"/>
                <a:sym typeface="Open Sans Light"/>
              </a:defRPr>
            </a:lvl7pPr>
            <a:lvl8pPr marR="0" lvl="7" algn="l" rtl="0">
              <a:lnSpc>
                <a:spcPct val="100000"/>
              </a:lnSpc>
              <a:spcBef>
                <a:spcPts val="0"/>
              </a:spcBef>
              <a:spcAft>
                <a:spcPts val="0"/>
              </a:spcAft>
              <a:buClr>
                <a:srgbClr val="000000"/>
              </a:buClr>
              <a:buSzPts val="1600"/>
              <a:buFont typeface="Open Sans Light"/>
              <a:buNone/>
              <a:defRPr sz="1200" i="0" u="none" strike="noStrike" cap="none">
                <a:solidFill>
                  <a:srgbClr val="000000"/>
                </a:solidFill>
                <a:latin typeface="Open Sans Light"/>
                <a:ea typeface="Open Sans Light"/>
                <a:cs typeface="Open Sans Light"/>
                <a:sym typeface="Open Sans Light"/>
              </a:defRPr>
            </a:lvl8pPr>
            <a:lvl9pPr marR="0" lvl="8" algn="l" rtl="0">
              <a:lnSpc>
                <a:spcPct val="100000"/>
              </a:lnSpc>
              <a:spcBef>
                <a:spcPts val="0"/>
              </a:spcBef>
              <a:spcAft>
                <a:spcPts val="0"/>
              </a:spcAft>
              <a:buClr>
                <a:srgbClr val="000000"/>
              </a:buClr>
              <a:buSzPts val="1600"/>
              <a:buFont typeface="Open Sans Light"/>
              <a:buNone/>
              <a:defRPr sz="1200" i="0" u="none" strike="noStrike" cap="none">
                <a:solidFill>
                  <a:srgbClr val="000000"/>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263689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ight Blank With Logo">
  <p:cSld name="2_End Slide">
    <p:bg>
      <p:bgPr>
        <a:solidFill>
          <a:srgbClr val="EBF1F6"/>
        </a:solidFill>
        <a:effectLst/>
      </p:bgPr>
    </p:bg>
    <p:spTree>
      <p:nvGrpSpPr>
        <p:cNvPr id="1" name="Shape 194"/>
        <p:cNvGrpSpPr/>
        <p:nvPr/>
      </p:nvGrpSpPr>
      <p:grpSpPr>
        <a:xfrm>
          <a:off x="0" y="0"/>
          <a:ext cx="0" cy="0"/>
          <a:chOff x="0" y="0"/>
          <a:chExt cx="0" cy="0"/>
        </a:xfrm>
      </p:grpSpPr>
      <p:pic>
        <p:nvPicPr>
          <p:cNvPr id="195" name="Google Shape;195;p47"/>
          <p:cNvPicPr preferRelativeResize="0"/>
          <p:nvPr/>
        </p:nvPicPr>
        <p:blipFill rotWithShape="1">
          <a:blip r:embed="rId2">
            <a:alphaModFix amt="4000"/>
          </a:blip>
          <a:srcRect/>
          <a:stretch/>
        </p:blipFill>
        <p:spPr>
          <a:xfrm>
            <a:off x="0" y="0"/>
            <a:ext cx="5153113" cy="5250957"/>
          </a:xfrm>
          <a:prstGeom prst="rect">
            <a:avLst/>
          </a:prstGeom>
          <a:noFill/>
          <a:ln>
            <a:noFill/>
          </a:ln>
        </p:spPr>
      </p:pic>
      <p:pic>
        <p:nvPicPr>
          <p:cNvPr id="196" name="Google Shape;196;p47"/>
          <p:cNvPicPr preferRelativeResize="0"/>
          <p:nvPr/>
        </p:nvPicPr>
        <p:blipFill rotWithShape="1">
          <a:blip r:embed="rId3">
            <a:alphaModFix/>
          </a:blip>
          <a:srcRect/>
          <a:stretch/>
        </p:blipFill>
        <p:spPr>
          <a:xfrm>
            <a:off x="431998" y="4695974"/>
            <a:ext cx="1031999" cy="180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White End Logo">
  <p:cSld name="End Slide">
    <p:spTree>
      <p:nvGrpSpPr>
        <p:cNvPr id="1" name="Shape 200"/>
        <p:cNvGrpSpPr/>
        <p:nvPr/>
      </p:nvGrpSpPr>
      <p:grpSpPr>
        <a:xfrm>
          <a:off x="0" y="0"/>
          <a:ext cx="0" cy="0"/>
          <a:chOff x="0" y="0"/>
          <a:chExt cx="0" cy="0"/>
        </a:xfrm>
      </p:grpSpPr>
      <p:pic>
        <p:nvPicPr>
          <p:cNvPr id="201" name="Google Shape;201;p49"/>
          <p:cNvPicPr preferRelativeResize="0"/>
          <p:nvPr/>
        </p:nvPicPr>
        <p:blipFill rotWithShape="1">
          <a:blip r:embed="rId2">
            <a:alphaModFix/>
          </a:blip>
          <a:srcRect/>
          <a:stretch/>
        </p:blipFill>
        <p:spPr>
          <a:xfrm>
            <a:off x="2420766" y="2197988"/>
            <a:ext cx="4302469" cy="75179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ight Theme End Logo">
  <p:cSld name="1_End Slide">
    <p:bg>
      <p:bgPr>
        <a:solidFill>
          <a:srgbClr val="F2F8FC"/>
        </a:solidFill>
        <a:effectLst/>
      </p:bgPr>
    </p:bg>
    <p:spTree>
      <p:nvGrpSpPr>
        <p:cNvPr id="1" name="Shape 202"/>
        <p:cNvGrpSpPr/>
        <p:nvPr/>
      </p:nvGrpSpPr>
      <p:grpSpPr>
        <a:xfrm>
          <a:off x="0" y="0"/>
          <a:ext cx="0" cy="0"/>
          <a:chOff x="0" y="0"/>
          <a:chExt cx="0" cy="0"/>
        </a:xfrm>
      </p:grpSpPr>
      <p:pic>
        <p:nvPicPr>
          <p:cNvPr id="203" name="Google Shape;203;p50"/>
          <p:cNvPicPr preferRelativeResize="0"/>
          <p:nvPr/>
        </p:nvPicPr>
        <p:blipFill rotWithShape="1">
          <a:blip r:embed="rId2">
            <a:alphaModFix/>
          </a:blip>
          <a:srcRect/>
          <a:stretch/>
        </p:blipFill>
        <p:spPr>
          <a:xfrm>
            <a:off x="2420766" y="2197988"/>
            <a:ext cx="4302469" cy="75179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ight Theme Sidebar 1">
  <p:cSld name="2_Blue impact">
    <p:spTree>
      <p:nvGrpSpPr>
        <p:cNvPr id="1" name="Shape 206"/>
        <p:cNvGrpSpPr/>
        <p:nvPr/>
      </p:nvGrpSpPr>
      <p:grpSpPr>
        <a:xfrm>
          <a:off x="0" y="0"/>
          <a:ext cx="0" cy="0"/>
          <a:chOff x="0" y="0"/>
          <a:chExt cx="0" cy="0"/>
        </a:xfrm>
      </p:grpSpPr>
      <p:sp>
        <p:nvSpPr>
          <p:cNvPr id="207" name="Google Shape;207;p52"/>
          <p:cNvSpPr/>
          <p:nvPr/>
        </p:nvSpPr>
        <p:spPr>
          <a:xfrm>
            <a:off x="0" y="0"/>
            <a:ext cx="2169900" cy="5143500"/>
          </a:xfrm>
          <a:prstGeom prst="rect">
            <a:avLst/>
          </a:pr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52"/>
          <p:cNvPicPr preferRelativeResize="0"/>
          <p:nvPr/>
        </p:nvPicPr>
        <p:blipFill rotWithShape="1">
          <a:blip r:embed="rId2">
            <a:alphaModFix/>
          </a:blip>
          <a:srcRect/>
          <a:stretch/>
        </p:blipFill>
        <p:spPr>
          <a:xfrm>
            <a:off x="431998" y="4695974"/>
            <a:ext cx="1031999" cy="180325"/>
          </a:xfrm>
          <a:prstGeom prst="rect">
            <a:avLst/>
          </a:prstGeom>
          <a:noFill/>
          <a:ln>
            <a:noFill/>
          </a:ln>
        </p:spPr>
      </p:pic>
      <p:pic>
        <p:nvPicPr>
          <p:cNvPr id="209" name="Google Shape;209;p52"/>
          <p:cNvPicPr preferRelativeResize="0"/>
          <p:nvPr/>
        </p:nvPicPr>
        <p:blipFill rotWithShape="1">
          <a:blip r:embed="rId3">
            <a:alphaModFix/>
          </a:blip>
          <a:srcRect t="47523" r="17634"/>
          <a:stretch/>
        </p:blipFill>
        <p:spPr>
          <a:xfrm>
            <a:off x="610400" y="0"/>
            <a:ext cx="1559500" cy="1146624"/>
          </a:xfrm>
          <a:prstGeom prst="rect">
            <a:avLst/>
          </a:prstGeom>
          <a:noFill/>
          <a:ln>
            <a:noFill/>
          </a:ln>
        </p:spPr>
      </p:pic>
      <p:pic>
        <p:nvPicPr>
          <p:cNvPr id="210" name="Google Shape;210;p52"/>
          <p:cNvPicPr preferRelativeResize="0"/>
          <p:nvPr/>
        </p:nvPicPr>
        <p:blipFill>
          <a:blip r:embed="rId4">
            <a:alphaModFix/>
          </a:blip>
          <a:stretch>
            <a:fillRect/>
          </a:stretch>
        </p:blipFill>
        <p:spPr>
          <a:xfrm>
            <a:off x="214350" y="359175"/>
            <a:ext cx="870550" cy="8636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ight Theme Sidebar 2">
  <p:cSld name="2_Blue impact_1">
    <p:spTree>
      <p:nvGrpSpPr>
        <p:cNvPr id="1" name="Shape 211"/>
        <p:cNvGrpSpPr/>
        <p:nvPr/>
      </p:nvGrpSpPr>
      <p:grpSpPr>
        <a:xfrm>
          <a:off x="0" y="0"/>
          <a:ext cx="0" cy="0"/>
          <a:chOff x="0" y="0"/>
          <a:chExt cx="0" cy="0"/>
        </a:xfrm>
      </p:grpSpPr>
      <p:sp>
        <p:nvSpPr>
          <p:cNvPr id="212" name="Google Shape;212;p53"/>
          <p:cNvSpPr/>
          <p:nvPr/>
        </p:nvSpPr>
        <p:spPr>
          <a:xfrm>
            <a:off x="0" y="0"/>
            <a:ext cx="2169900" cy="5143500"/>
          </a:xfrm>
          <a:prstGeom prst="rect">
            <a:avLst/>
          </a:pr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 name="Google Shape;213;p53"/>
          <p:cNvPicPr preferRelativeResize="0"/>
          <p:nvPr/>
        </p:nvPicPr>
        <p:blipFill rotWithShape="1">
          <a:blip r:embed="rId2">
            <a:alphaModFix/>
          </a:blip>
          <a:srcRect/>
          <a:stretch/>
        </p:blipFill>
        <p:spPr>
          <a:xfrm>
            <a:off x="431998" y="4695974"/>
            <a:ext cx="1031999" cy="180325"/>
          </a:xfrm>
          <a:prstGeom prst="rect">
            <a:avLst/>
          </a:prstGeom>
          <a:noFill/>
          <a:ln>
            <a:noFill/>
          </a:ln>
        </p:spPr>
      </p:pic>
      <p:pic>
        <p:nvPicPr>
          <p:cNvPr id="214" name="Google Shape;214;p53"/>
          <p:cNvPicPr preferRelativeResize="0"/>
          <p:nvPr/>
        </p:nvPicPr>
        <p:blipFill rotWithShape="1">
          <a:blip r:embed="rId3">
            <a:alphaModFix/>
          </a:blip>
          <a:srcRect t="47569" r="17586"/>
          <a:stretch/>
        </p:blipFill>
        <p:spPr>
          <a:xfrm>
            <a:off x="610400" y="0"/>
            <a:ext cx="1559500" cy="1144500"/>
          </a:xfrm>
          <a:prstGeom prst="rect">
            <a:avLst/>
          </a:prstGeom>
          <a:noFill/>
          <a:ln>
            <a:noFill/>
          </a:ln>
        </p:spPr>
      </p:pic>
      <p:pic>
        <p:nvPicPr>
          <p:cNvPr id="215" name="Google Shape;215;p53"/>
          <p:cNvPicPr preferRelativeResize="0"/>
          <p:nvPr/>
        </p:nvPicPr>
        <p:blipFill>
          <a:blip r:embed="rId4">
            <a:alphaModFix/>
          </a:blip>
          <a:stretch>
            <a:fillRect/>
          </a:stretch>
        </p:blipFill>
        <p:spPr>
          <a:xfrm>
            <a:off x="214350" y="359175"/>
            <a:ext cx="870550" cy="8636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ight Theme Sidebar 3">
  <p:cSld name="2_Blue impact_1_1">
    <p:spTree>
      <p:nvGrpSpPr>
        <p:cNvPr id="1" name="Shape 216"/>
        <p:cNvGrpSpPr/>
        <p:nvPr/>
      </p:nvGrpSpPr>
      <p:grpSpPr>
        <a:xfrm>
          <a:off x="0" y="0"/>
          <a:ext cx="0" cy="0"/>
          <a:chOff x="0" y="0"/>
          <a:chExt cx="0" cy="0"/>
        </a:xfrm>
      </p:grpSpPr>
      <p:sp>
        <p:nvSpPr>
          <p:cNvPr id="217" name="Google Shape;217;p54"/>
          <p:cNvSpPr/>
          <p:nvPr/>
        </p:nvSpPr>
        <p:spPr>
          <a:xfrm>
            <a:off x="0" y="0"/>
            <a:ext cx="2169900" cy="5143500"/>
          </a:xfrm>
          <a:prstGeom prst="rect">
            <a:avLst/>
          </a:pr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8" name="Google Shape;218;p54"/>
          <p:cNvPicPr preferRelativeResize="0"/>
          <p:nvPr/>
        </p:nvPicPr>
        <p:blipFill rotWithShape="1">
          <a:blip r:embed="rId2">
            <a:alphaModFix/>
          </a:blip>
          <a:srcRect/>
          <a:stretch/>
        </p:blipFill>
        <p:spPr>
          <a:xfrm>
            <a:off x="431998" y="4695974"/>
            <a:ext cx="1031999" cy="180325"/>
          </a:xfrm>
          <a:prstGeom prst="rect">
            <a:avLst/>
          </a:prstGeom>
          <a:noFill/>
          <a:ln>
            <a:noFill/>
          </a:ln>
        </p:spPr>
      </p:pic>
      <p:pic>
        <p:nvPicPr>
          <p:cNvPr id="219" name="Google Shape;219;p54"/>
          <p:cNvPicPr preferRelativeResize="0"/>
          <p:nvPr/>
        </p:nvPicPr>
        <p:blipFill rotWithShape="1">
          <a:blip r:embed="rId3">
            <a:alphaModFix/>
          </a:blip>
          <a:srcRect t="47523" r="17586"/>
          <a:stretch/>
        </p:blipFill>
        <p:spPr>
          <a:xfrm>
            <a:off x="610400" y="0"/>
            <a:ext cx="1559500" cy="1146624"/>
          </a:xfrm>
          <a:prstGeom prst="rect">
            <a:avLst/>
          </a:prstGeom>
          <a:noFill/>
          <a:ln>
            <a:noFill/>
          </a:ln>
        </p:spPr>
      </p:pic>
      <p:pic>
        <p:nvPicPr>
          <p:cNvPr id="220" name="Google Shape;220;p54"/>
          <p:cNvPicPr preferRelativeResize="0"/>
          <p:nvPr/>
        </p:nvPicPr>
        <p:blipFill>
          <a:blip r:embed="rId4">
            <a:alphaModFix/>
          </a:blip>
          <a:stretch>
            <a:fillRect/>
          </a:stretch>
        </p:blipFill>
        <p:spPr>
          <a:xfrm>
            <a:off x="214350" y="359175"/>
            <a:ext cx="870550" cy="8636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3" r:id="rId5"/>
    <p:sldLayoutId id="2147483694" r:id="rId6"/>
    <p:sldLayoutId id="2147483696" r:id="rId7"/>
    <p:sldLayoutId id="2147483697" r:id="rId8"/>
    <p:sldLayoutId id="2147483698" r:id="rId9"/>
    <p:sldLayoutId id="2147483699" r:id="rId10"/>
    <p:sldLayoutId id="2147483700" r:id="rId11"/>
    <p:sldLayoutId id="2147483705" r:id="rId12"/>
    <p:sldLayoutId id="2147483706" r:id="rId13"/>
    <p:sldLayoutId id="2147483708" r:id="rId14"/>
    <p:sldLayoutId id="2147483709" r:id="rId15"/>
    <p:sldLayoutId id="2147483710" r:id="rId16"/>
    <p:sldLayoutId id="2147483712" r:id="rId17"/>
    <p:sldLayoutId id="2147483713" r:id="rId18"/>
    <p:sldLayoutId id="2147483717" r:id="rId19"/>
    <p:sldLayoutId id="2147483720" r:id="rId20"/>
    <p:sldLayoutId id="2147483721" r:id="rId21"/>
    <p:sldLayoutId id="2147483722" r:id="rId22"/>
    <p:sldLayoutId id="2147483723" r:id="rId23"/>
    <p:sldLayoutId id="2147483724" r:id="rId24"/>
    <p:sldLayoutId id="2147483725" r:id="rId25"/>
    <p:sldLayoutId id="2147483727" r:id="rId26"/>
    <p:sldLayoutId id="2147483728" r:id="rId27"/>
    <p:sldLayoutId id="2147483729" r:id="rId28"/>
    <p:sldLayoutId id="2147483730" r:id="rId29"/>
    <p:sldLayoutId id="2147483731" r:id="rId30"/>
    <p:sldLayoutId id="2147483732" r:id="rId31"/>
    <p:sldLayoutId id="2147483733"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hyperlink" Target="https://en.wikipedia.org/wiki/Data_center"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hyperlink" Target="https://krebsonsecurity.com/tag/capital-one-breach/" TargetMode="External"/><Relationship Id="rId7"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110.png"/><Relationship Id="rId5" Type="http://schemas.openxmlformats.org/officeDocument/2006/relationships/hyperlink" Target="https://www.twilio.com/blog/incident-report-taskrouter-js-sdk-july-2020" TargetMode="External"/><Relationship Id="rId4" Type="http://schemas.openxmlformats.org/officeDocument/2006/relationships/hyperlink" Target="https://www.tripwire.com/state-of-security/security-data-protection/la-times-website-cryptojacking-attack/" TargetMode="External"/></Relationships>
</file>

<file path=ppt/slides/_rels/slide3.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21" Type="http://schemas.openxmlformats.org/officeDocument/2006/relationships/image" Target="../media/image46.png"/><Relationship Id="rId34" Type="http://schemas.openxmlformats.org/officeDocument/2006/relationships/image" Target="../media/image59.png"/><Relationship Id="rId42" Type="http://schemas.openxmlformats.org/officeDocument/2006/relationships/image" Target="../media/image67.png"/><Relationship Id="rId47" Type="http://schemas.openxmlformats.org/officeDocument/2006/relationships/image" Target="../media/image72.png"/><Relationship Id="rId50" Type="http://schemas.openxmlformats.org/officeDocument/2006/relationships/image" Target="../media/image75.tiff"/><Relationship Id="rId7"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41.png"/><Relationship Id="rId29" Type="http://schemas.openxmlformats.org/officeDocument/2006/relationships/image" Target="../media/image54.png"/><Relationship Id="rId11" Type="http://schemas.openxmlformats.org/officeDocument/2006/relationships/image" Target="../media/image36.jp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png"/><Relationship Id="rId40" Type="http://schemas.openxmlformats.org/officeDocument/2006/relationships/image" Target="../media/image65.png"/><Relationship Id="rId45" Type="http://schemas.openxmlformats.org/officeDocument/2006/relationships/image" Target="../media/image70.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49" Type="http://schemas.openxmlformats.org/officeDocument/2006/relationships/image" Target="../media/image74.tiff"/><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4" Type="http://schemas.openxmlformats.org/officeDocument/2006/relationships/image" Target="../media/image69.png"/><Relationship Id="rId52" Type="http://schemas.openxmlformats.org/officeDocument/2006/relationships/image" Target="../media/image77.sv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43" Type="http://schemas.openxmlformats.org/officeDocument/2006/relationships/image" Target="../media/image68.png"/><Relationship Id="rId48" Type="http://schemas.openxmlformats.org/officeDocument/2006/relationships/image" Target="../media/image73.tiff"/><Relationship Id="rId8" Type="http://schemas.openxmlformats.org/officeDocument/2006/relationships/image" Target="../media/image33.png"/><Relationship Id="rId51" Type="http://schemas.openxmlformats.org/officeDocument/2006/relationships/image" Target="../media/image76.png"/><Relationship Id="rId3" Type="http://schemas.openxmlformats.org/officeDocument/2006/relationships/image" Target="../media/image28.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tiff"/><Relationship Id="rId46" Type="http://schemas.openxmlformats.org/officeDocument/2006/relationships/image" Target="../media/image71.png"/><Relationship Id="rId20" Type="http://schemas.openxmlformats.org/officeDocument/2006/relationships/image" Target="../media/image45.png"/><Relationship Id="rId41"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3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18" Type="http://schemas.openxmlformats.org/officeDocument/2006/relationships/image" Target="../media/image146.png"/><Relationship Id="rId3" Type="http://schemas.openxmlformats.org/officeDocument/2006/relationships/image" Target="../media/image131.png"/><Relationship Id="rId21" Type="http://schemas.openxmlformats.org/officeDocument/2006/relationships/image" Target="../media/image149.tiff"/><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png"/><Relationship Id="rId2" Type="http://schemas.openxmlformats.org/officeDocument/2006/relationships/notesSlide" Target="../notesSlides/notesSlide50.xml"/><Relationship Id="rId16" Type="http://schemas.openxmlformats.org/officeDocument/2006/relationships/image" Target="../media/image144.png"/><Relationship Id="rId20" Type="http://schemas.openxmlformats.org/officeDocument/2006/relationships/image" Target="../media/image148.tiff"/><Relationship Id="rId1" Type="http://schemas.openxmlformats.org/officeDocument/2006/relationships/slideLayout" Target="../slideLayouts/slideLayout3.xml"/><Relationship Id="rId6" Type="http://schemas.openxmlformats.org/officeDocument/2006/relationships/image" Target="../media/image134.png"/><Relationship Id="rId11" Type="http://schemas.openxmlformats.org/officeDocument/2006/relationships/image" Target="../media/image139.png"/><Relationship Id="rId24" Type="http://schemas.openxmlformats.org/officeDocument/2006/relationships/image" Target="../media/image152.tiff"/><Relationship Id="rId5" Type="http://schemas.openxmlformats.org/officeDocument/2006/relationships/image" Target="../media/image133.png"/><Relationship Id="rId15" Type="http://schemas.openxmlformats.org/officeDocument/2006/relationships/image" Target="../media/image143.png"/><Relationship Id="rId23" Type="http://schemas.openxmlformats.org/officeDocument/2006/relationships/image" Target="../media/image151.tiff"/><Relationship Id="rId10" Type="http://schemas.openxmlformats.org/officeDocument/2006/relationships/image" Target="../media/image138.png"/><Relationship Id="rId19" Type="http://schemas.openxmlformats.org/officeDocument/2006/relationships/image" Target="../media/image147.tiff"/><Relationship Id="rId4" Type="http://schemas.openxmlformats.org/officeDocument/2006/relationships/image" Target="../media/image132.png"/><Relationship Id="rId9" Type="http://schemas.openxmlformats.org/officeDocument/2006/relationships/image" Target="../media/image137.jpg"/><Relationship Id="rId14" Type="http://schemas.openxmlformats.org/officeDocument/2006/relationships/image" Target="../media/image142.png"/><Relationship Id="rId22" Type="http://schemas.openxmlformats.org/officeDocument/2006/relationships/image" Target="../media/image150.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70"/>
          <p:cNvSpPr txBox="1">
            <a:spLocks noGrp="1"/>
          </p:cNvSpPr>
          <p:nvPr>
            <p:ph type="body" idx="1"/>
          </p:nvPr>
        </p:nvSpPr>
        <p:spPr>
          <a:xfrm>
            <a:off x="628650" y="1369219"/>
            <a:ext cx="7886700" cy="1273397"/>
          </a:xfrm>
          <a:prstGeom prst="rect">
            <a:avLst/>
          </a:prstGeom>
          <a:noFill/>
          <a:ln>
            <a:noFill/>
          </a:ln>
        </p:spPr>
        <p:txBody>
          <a:bodyPr spcFirstLastPara="1" wrap="square" lIns="68575" tIns="34275" rIns="68575" bIns="34275" anchor="t" anchorCtr="0">
            <a:noAutofit/>
          </a:bodyPr>
          <a:lstStyle/>
          <a:p>
            <a:pPr marL="38100" marR="0" lvl="0" indent="0" algn="ctr" rtl="0">
              <a:lnSpc>
                <a:spcPct val="80000"/>
              </a:lnSpc>
              <a:spcBef>
                <a:spcPts val="800"/>
              </a:spcBef>
              <a:spcAft>
                <a:spcPts val="0"/>
              </a:spcAft>
              <a:buClr>
                <a:schemeClr val="dk1"/>
              </a:buClr>
              <a:buSzPts val="2100"/>
              <a:buFont typeface="Arial"/>
              <a:buNone/>
            </a:pPr>
            <a:r>
              <a:rPr lang="en" sz="4000" dirty="0"/>
              <a:t>2021 New Products</a:t>
            </a:r>
            <a:endParaRPr sz="4000" dirty="0"/>
          </a:p>
        </p:txBody>
      </p:sp>
      <p:sp>
        <p:nvSpPr>
          <p:cNvPr id="299" name="Google Shape;299;p70"/>
          <p:cNvSpPr txBox="1">
            <a:spLocks noGrp="1"/>
          </p:cNvSpPr>
          <p:nvPr>
            <p:ph type="body" idx="1"/>
          </p:nvPr>
        </p:nvSpPr>
        <p:spPr>
          <a:xfrm>
            <a:off x="628650" y="2042987"/>
            <a:ext cx="7886700" cy="821400"/>
          </a:xfrm>
          <a:prstGeom prst="rect">
            <a:avLst/>
          </a:prstGeom>
          <a:noFill/>
          <a:ln>
            <a:noFill/>
          </a:ln>
        </p:spPr>
        <p:txBody>
          <a:bodyPr spcFirstLastPara="1" wrap="square" lIns="68575" tIns="34275" rIns="68575" bIns="34275" anchor="t" anchorCtr="0">
            <a:noAutofit/>
          </a:bodyPr>
          <a:lstStyle/>
          <a:p>
            <a:pPr marL="38100" marR="0" lvl="0" indent="0" algn="ctr" rtl="0">
              <a:lnSpc>
                <a:spcPct val="90000"/>
              </a:lnSpc>
              <a:spcBef>
                <a:spcPts val="800"/>
              </a:spcBef>
              <a:spcAft>
                <a:spcPts val="0"/>
              </a:spcAft>
              <a:buClr>
                <a:schemeClr val="dk1"/>
              </a:buClr>
              <a:buSzPts val="2100"/>
              <a:buFont typeface="Arial"/>
              <a:buNone/>
            </a:pPr>
            <a:r>
              <a:rPr lang="en" sz="3000" dirty="0">
                <a:latin typeface="Proxima Nova"/>
                <a:ea typeface="Proxima Nova"/>
                <a:cs typeface="Proxima Nova"/>
                <a:sym typeface="Proxima Nova"/>
              </a:rPr>
              <a:t>Overview</a:t>
            </a:r>
            <a:endParaRPr sz="3000" dirty="0">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p:nvPr/>
        </p:nvSpPr>
        <p:spPr>
          <a:xfrm>
            <a:off x="0" y="363775"/>
            <a:ext cx="9144000" cy="659700"/>
          </a:xfrm>
          <a:prstGeom prst="rect">
            <a:avLst/>
          </a:prstGeom>
          <a:noFill/>
          <a:ln>
            <a:noFill/>
          </a:ln>
        </p:spPr>
        <p:txBody>
          <a:bodyPr spcFirstLastPara="1" wrap="square" lIns="68575" tIns="68575" rIns="68575" bIns="68575" anchor="t" anchorCtr="0">
            <a:noAutofit/>
          </a:bodyPr>
          <a:lstStyle/>
          <a:p>
            <a:pPr algn="ctr">
              <a:buClr>
                <a:schemeClr val="dk1"/>
              </a:buClr>
              <a:buSzPts val="1100"/>
            </a:pPr>
            <a:r>
              <a:rPr lang="en" sz="2500" b="1">
                <a:solidFill>
                  <a:schemeClr val="dk1"/>
                </a:solidFill>
                <a:latin typeface="Proxima Nova"/>
                <a:ea typeface="Proxima Nova"/>
                <a:cs typeface="Proxima Nova"/>
                <a:sym typeface="Proxima Nova"/>
              </a:rPr>
              <a:t>Breaking Changes Intelligence</a:t>
            </a:r>
            <a:endParaRPr sz="2500" b="1">
              <a:solidFill>
                <a:schemeClr val="dk1"/>
              </a:solidFill>
              <a:latin typeface="Proxima Nova"/>
              <a:ea typeface="Proxima Nova"/>
              <a:cs typeface="Proxima Nova"/>
              <a:sym typeface="Proxima Nova"/>
            </a:endParaRPr>
          </a:p>
          <a:p>
            <a:endParaRPr sz="2500" b="1">
              <a:latin typeface="Proxima Nova"/>
              <a:ea typeface="Proxima Nova"/>
              <a:cs typeface="Proxima Nova"/>
              <a:sym typeface="Proxima Nova"/>
            </a:endParaRPr>
          </a:p>
        </p:txBody>
      </p:sp>
      <p:sp>
        <p:nvSpPr>
          <p:cNvPr id="199" name="Google Shape;199;p29"/>
          <p:cNvSpPr/>
          <p:nvPr/>
        </p:nvSpPr>
        <p:spPr>
          <a:xfrm>
            <a:off x="440875" y="3312575"/>
            <a:ext cx="2790600" cy="7128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200" name="Google Shape;200;p29"/>
          <p:cNvSpPr/>
          <p:nvPr/>
        </p:nvSpPr>
        <p:spPr>
          <a:xfrm>
            <a:off x="440875" y="2507875"/>
            <a:ext cx="2790600" cy="7128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201" name="Google Shape;201;p29"/>
          <p:cNvSpPr/>
          <p:nvPr/>
        </p:nvSpPr>
        <p:spPr>
          <a:xfrm>
            <a:off x="440875" y="1703175"/>
            <a:ext cx="2790600" cy="7128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202" name="Google Shape;202;p29"/>
          <p:cNvSpPr txBox="1"/>
          <p:nvPr/>
        </p:nvSpPr>
        <p:spPr>
          <a:xfrm>
            <a:off x="517075" y="1779375"/>
            <a:ext cx="2263800" cy="7128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Prioritize component upgrades by development effort.</a:t>
            </a:r>
            <a:endParaRPr sz="1300" b="1">
              <a:solidFill>
                <a:srgbClr val="FFFFFF"/>
              </a:solidFill>
            </a:endParaRPr>
          </a:p>
        </p:txBody>
      </p:sp>
      <p:sp>
        <p:nvSpPr>
          <p:cNvPr id="203" name="Google Shape;203;p29"/>
          <p:cNvSpPr txBox="1"/>
          <p:nvPr/>
        </p:nvSpPr>
        <p:spPr>
          <a:xfrm>
            <a:off x="517075" y="3388775"/>
            <a:ext cx="2195400" cy="7128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 sz="1100" b="1">
                <a:solidFill>
                  <a:srgbClr val="FFFFFF"/>
                </a:solidFill>
                <a:latin typeface="Proxima Nova"/>
                <a:ea typeface="Proxima Nova"/>
                <a:cs typeface="Proxima Nova"/>
                <a:sym typeface="Proxima Nova"/>
              </a:rPr>
              <a:t>Pinpoint simple upgrades and assess upgrade challenges.</a:t>
            </a:r>
            <a:endParaRPr sz="1300" b="1">
              <a:solidFill>
                <a:srgbClr val="FFFFFF"/>
              </a:solidFill>
            </a:endParaRPr>
          </a:p>
        </p:txBody>
      </p:sp>
      <p:sp>
        <p:nvSpPr>
          <p:cNvPr id="204" name="Google Shape;204;p29"/>
          <p:cNvSpPr txBox="1"/>
          <p:nvPr/>
        </p:nvSpPr>
        <p:spPr>
          <a:xfrm>
            <a:off x="517075" y="2584075"/>
            <a:ext cx="3000000" cy="7128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Quickly find the best version upgrade without “breaking” the project.</a:t>
            </a:r>
            <a:endParaRPr sz="1300" b="1">
              <a:solidFill>
                <a:srgbClr val="FFFFFF"/>
              </a:solidFill>
            </a:endParaRPr>
          </a:p>
        </p:txBody>
      </p:sp>
      <p:pic>
        <p:nvPicPr>
          <p:cNvPr id="205" name="Google Shape;205;p29"/>
          <p:cNvPicPr preferRelativeResize="0"/>
          <p:nvPr/>
        </p:nvPicPr>
        <p:blipFill>
          <a:blip r:embed="rId3">
            <a:alphaModFix/>
          </a:blip>
          <a:stretch>
            <a:fillRect/>
          </a:stretch>
        </p:blipFill>
        <p:spPr>
          <a:xfrm>
            <a:off x="3517076" y="1486839"/>
            <a:ext cx="5389375" cy="2907275"/>
          </a:xfrm>
          <a:prstGeom prst="rect">
            <a:avLst/>
          </a:prstGeom>
          <a:noFill/>
          <a:ln>
            <a:noFill/>
          </a:ln>
        </p:spPr>
      </p:pic>
    </p:spTree>
    <p:extLst>
      <p:ext uri="{BB962C8B-B14F-4D97-AF65-F5344CB8AC3E}">
        <p14:creationId xmlns:p14="http://schemas.microsoft.com/office/powerpoint/2010/main" val="2959115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p:nvPr/>
        </p:nvSpPr>
        <p:spPr>
          <a:xfrm>
            <a:off x="440875" y="956424"/>
            <a:ext cx="2543400" cy="8187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211" name="Google Shape;211;p30"/>
          <p:cNvSpPr/>
          <p:nvPr/>
        </p:nvSpPr>
        <p:spPr>
          <a:xfrm>
            <a:off x="440875" y="1880770"/>
            <a:ext cx="2543400" cy="8187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212" name="Google Shape;212;p30"/>
          <p:cNvSpPr/>
          <p:nvPr/>
        </p:nvSpPr>
        <p:spPr>
          <a:xfrm>
            <a:off x="440875" y="2791450"/>
            <a:ext cx="2543400" cy="7128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pic>
        <p:nvPicPr>
          <p:cNvPr id="213" name="Google Shape;213;p30"/>
          <p:cNvPicPr preferRelativeResize="0"/>
          <p:nvPr/>
        </p:nvPicPr>
        <p:blipFill>
          <a:blip r:embed="rId3">
            <a:alphaModFix/>
          </a:blip>
          <a:stretch>
            <a:fillRect/>
          </a:stretch>
        </p:blipFill>
        <p:spPr>
          <a:xfrm>
            <a:off x="3371376" y="1093101"/>
            <a:ext cx="5639674" cy="3757550"/>
          </a:xfrm>
          <a:prstGeom prst="rect">
            <a:avLst/>
          </a:prstGeom>
          <a:noFill/>
          <a:ln>
            <a:noFill/>
          </a:ln>
        </p:spPr>
      </p:pic>
      <p:sp>
        <p:nvSpPr>
          <p:cNvPr id="214" name="Google Shape;214;p30"/>
          <p:cNvSpPr txBox="1"/>
          <p:nvPr/>
        </p:nvSpPr>
        <p:spPr>
          <a:xfrm>
            <a:off x="537025" y="992438"/>
            <a:ext cx="2590500" cy="7128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Early warning and identification of next-gen software supply chain attacks (</a:t>
            </a:r>
            <a:r>
              <a:rPr lang="en" sz="1100" b="1" i="1">
                <a:solidFill>
                  <a:srgbClr val="FFFFFF"/>
                </a:solidFill>
                <a:latin typeface="Proxima Nova"/>
                <a:ea typeface="Proxima Nova"/>
                <a:cs typeface="Proxima Nova"/>
                <a:sym typeface="Proxima Nova"/>
              </a:rPr>
              <a:t>currently npm only)</a:t>
            </a:r>
            <a:r>
              <a:rPr lang="en" sz="1100" b="1">
                <a:solidFill>
                  <a:srgbClr val="FFFFFF"/>
                </a:solidFill>
                <a:latin typeface="Proxima Nova"/>
                <a:ea typeface="Proxima Nova"/>
                <a:cs typeface="Proxima Nova"/>
                <a:sym typeface="Proxima Nova"/>
              </a:rPr>
              <a:t>.</a:t>
            </a:r>
            <a:endParaRPr sz="1300" b="1">
              <a:solidFill>
                <a:srgbClr val="FFFFFF"/>
              </a:solidFill>
            </a:endParaRPr>
          </a:p>
        </p:txBody>
      </p:sp>
      <p:sp>
        <p:nvSpPr>
          <p:cNvPr id="215" name="Google Shape;215;p30"/>
          <p:cNvSpPr txBox="1"/>
          <p:nvPr/>
        </p:nvSpPr>
        <p:spPr>
          <a:xfrm>
            <a:off x="517075" y="2867650"/>
            <a:ext cx="2303700" cy="7128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Avoid threats like typosquatting and malicious code injection.</a:t>
            </a:r>
            <a:endParaRPr sz="1300" b="1">
              <a:solidFill>
                <a:srgbClr val="FFFFFF"/>
              </a:solidFill>
            </a:endParaRPr>
          </a:p>
        </p:txBody>
      </p:sp>
      <p:sp>
        <p:nvSpPr>
          <p:cNvPr id="216" name="Google Shape;216;p30"/>
          <p:cNvSpPr txBox="1"/>
          <p:nvPr/>
        </p:nvSpPr>
        <p:spPr>
          <a:xfrm>
            <a:off x="517075" y="1910550"/>
            <a:ext cx="2467200" cy="7128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Component risk score to assess level of risk you could take on by choosing that component.</a:t>
            </a:r>
            <a:endParaRPr sz="1300" b="1">
              <a:solidFill>
                <a:srgbClr val="FFFFFF"/>
              </a:solidFill>
            </a:endParaRPr>
          </a:p>
        </p:txBody>
      </p:sp>
      <p:sp>
        <p:nvSpPr>
          <p:cNvPr id="217" name="Google Shape;217;p30"/>
          <p:cNvSpPr/>
          <p:nvPr/>
        </p:nvSpPr>
        <p:spPr>
          <a:xfrm>
            <a:off x="4486900" y="4154000"/>
            <a:ext cx="1433700" cy="139500"/>
          </a:xfrm>
          <a:prstGeom prst="rightArrow">
            <a:avLst>
              <a:gd name="adj1" fmla="val 50000"/>
              <a:gd name="adj2" fmla="val 50000"/>
            </a:avLst>
          </a:prstGeom>
          <a:solidFill>
            <a:srgbClr val="3A399E"/>
          </a:solidFill>
          <a:ln>
            <a:noFill/>
          </a:ln>
        </p:spPr>
        <p:txBody>
          <a:bodyPr spcFirstLastPara="1" wrap="square" lIns="91425" tIns="91425" rIns="91425" bIns="91425" anchor="ctr" anchorCtr="0">
            <a:noAutofit/>
          </a:bodyPr>
          <a:lstStyle/>
          <a:p>
            <a:endParaRPr sz="1800"/>
          </a:p>
        </p:txBody>
      </p:sp>
      <p:sp>
        <p:nvSpPr>
          <p:cNvPr id="218" name="Google Shape;218;p30"/>
          <p:cNvSpPr/>
          <p:nvPr/>
        </p:nvSpPr>
        <p:spPr>
          <a:xfrm>
            <a:off x="2642625" y="4077800"/>
            <a:ext cx="2387400" cy="4299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219" name="Google Shape;219;p30"/>
          <p:cNvSpPr txBox="1"/>
          <p:nvPr/>
        </p:nvSpPr>
        <p:spPr>
          <a:xfrm>
            <a:off x="2765775" y="4106750"/>
            <a:ext cx="2141100" cy="3720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Release Integrity with Firewall.</a:t>
            </a:r>
            <a:endParaRPr sz="1300" b="1">
              <a:solidFill>
                <a:srgbClr val="FFFFFF"/>
              </a:solidFill>
            </a:endParaRPr>
          </a:p>
        </p:txBody>
      </p:sp>
      <p:sp>
        <p:nvSpPr>
          <p:cNvPr id="220" name="Google Shape;220;p30"/>
          <p:cNvSpPr txBox="1"/>
          <p:nvPr/>
        </p:nvSpPr>
        <p:spPr>
          <a:xfrm>
            <a:off x="0" y="363775"/>
            <a:ext cx="9144000" cy="659700"/>
          </a:xfrm>
          <a:prstGeom prst="rect">
            <a:avLst/>
          </a:prstGeom>
          <a:noFill/>
          <a:ln>
            <a:noFill/>
          </a:ln>
        </p:spPr>
        <p:txBody>
          <a:bodyPr spcFirstLastPara="1" wrap="square" lIns="68575" tIns="68575" rIns="68575" bIns="68575" anchor="t" anchorCtr="0">
            <a:noAutofit/>
          </a:bodyPr>
          <a:lstStyle/>
          <a:p>
            <a:pPr algn="ctr"/>
            <a:r>
              <a:rPr lang="en" sz="2500" b="1">
                <a:solidFill>
                  <a:schemeClr val="dk1"/>
                </a:solidFill>
                <a:latin typeface="Proxima Nova"/>
                <a:ea typeface="Proxima Nova"/>
                <a:cs typeface="Proxima Nova"/>
                <a:sym typeface="Proxima Nova"/>
              </a:rPr>
              <a:t>Release Integrity</a:t>
            </a:r>
            <a:endParaRPr sz="2500" b="1">
              <a:solidFill>
                <a:schemeClr val="dk1"/>
              </a:solidFill>
              <a:latin typeface="Proxima Nova"/>
              <a:ea typeface="Proxima Nova"/>
              <a:cs typeface="Proxima Nova"/>
              <a:sym typeface="Proxima Nova"/>
            </a:endParaRPr>
          </a:p>
          <a:p>
            <a:endParaRPr sz="2500" b="1">
              <a:solidFill>
                <a:schemeClr val="dk1"/>
              </a:solidFill>
              <a:latin typeface="Proxima Nova"/>
              <a:ea typeface="Proxima Nova"/>
              <a:cs typeface="Proxima Nova"/>
              <a:sym typeface="Proxima Nova"/>
            </a:endParaRPr>
          </a:p>
          <a:p>
            <a:endParaRPr sz="2500" b="1">
              <a:latin typeface="Proxima Nova"/>
              <a:ea typeface="Proxima Nova"/>
              <a:cs typeface="Proxima Nova"/>
              <a:sym typeface="Proxima Nova"/>
            </a:endParaRPr>
          </a:p>
        </p:txBody>
      </p:sp>
    </p:spTree>
    <p:extLst>
      <p:ext uri="{BB962C8B-B14F-4D97-AF65-F5344CB8AC3E}">
        <p14:creationId xmlns:p14="http://schemas.microsoft.com/office/powerpoint/2010/main" val="5181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1"/>
          <p:cNvPicPr preferRelativeResize="0"/>
          <p:nvPr/>
        </p:nvPicPr>
        <p:blipFill>
          <a:blip r:embed="rId3">
            <a:alphaModFix/>
          </a:blip>
          <a:stretch>
            <a:fillRect/>
          </a:stretch>
        </p:blipFill>
        <p:spPr>
          <a:xfrm>
            <a:off x="2278726" y="1489575"/>
            <a:ext cx="4891349" cy="2982330"/>
          </a:xfrm>
          <a:prstGeom prst="rect">
            <a:avLst/>
          </a:prstGeom>
          <a:noFill/>
          <a:ln w="9525" cap="flat" cmpd="sng">
            <a:solidFill>
              <a:schemeClr val="lt2"/>
            </a:solidFill>
            <a:prstDash val="solid"/>
            <a:round/>
            <a:headEnd type="none" w="sm" len="sm"/>
            <a:tailEnd type="none" w="sm" len="sm"/>
          </a:ln>
          <a:effectLst>
            <a:outerShdw blurRad="114300" algn="bl" rotWithShape="0">
              <a:srgbClr val="000000">
                <a:alpha val="29000"/>
              </a:srgbClr>
            </a:outerShdw>
          </a:effectLst>
        </p:spPr>
      </p:pic>
      <p:sp>
        <p:nvSpPr>
          <p:cNvPr id="226" name="Google Shape;226;p31"/>
          <p:cNvSpPr/>
          <p:nvPr/>
        </p:nvSpPr>
        <p:spPr>
          <a:xfrm>
            <a:off x="448625" y="1372050"/>
            <a:ext cx="2062200" cy="8157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227" name="Google Shape;227;p31"/>
          <p:cNvSpPr/>
          <p:nvPr/>
        </p:nvSpPr>
        <p:spPr>
          <a:xfrm>
            <a:off x="1033375" y="3387250"/>
            <a:ext cx="2510700" cy="8157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228" name="Google Shape;228;p31"/>
          <p:cNvSpPr/>
          <p:nvPr/>
        </p:nvSpPr>
        <p:spPr>
          <a:xfrm>
            <a:off x="6423175" y="3034375"/>
            <a:ext cx="1496700" cy="9645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229" name="Google Shape;229;p31"/>
          <p:cNvSpPr txBox="1"/>
          <p:nvPr/>
        </p:nvSpPr>
        <p:spPr>
          <a:xfrm>
            <a:off x="6499375" y="3034375"/>
            <a:ext cx="2199000" cy="8949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Ratings include:</a:t>
            </a:r>
            <a:endParaRPr sz="1100" b="1">
              <a:solidFill>
                <a:srgbClr val="FFFFFF"/>
              </a:solidFill>
              <a:latin typeface="Proxima Nova"/>
              <a:ea typeface="Proxima Nova"/>
              <a:cs typeface="Proxima Nova"/>
              <a:sym typeface="Proxima Nova"/>
            </a:endParaRPr>
          </a:p>
          <a:p>
            <a:pPr marL="457189" indent="-298442">
              <a:lnSpc>
                <a:spcPct val="115000"/>
              </a:lnSpc>
              <a:buClr>
                <a:srgbClr val="FFFFFF"/>
              </a:buClr>
              <a:buSzPts val="1100"/>
              <a:buFont typeface="Proxima Nova"/>
              <a:buChar char="●"/>
            </a:pPr>
            <a:r>
              <a:rPr lang="en" sz="1100" b="1">
                <a:solidFill>
                  <a:srgbClr val="FFFFFF"/>
                </a:solidFill>
                <a:latin typeface="Proxima Nova"/>
                <a:ea typeface="Proxima Nova"/>
                <a:cs typeface="Proxima Nova"/>
                <a:sym typeface="Proxima Nova"/>
              </a:rPr>
              <a:t>Exemplar</a:t>
            </a:r>
            <a:endParaRPr sz="1100" b="1">
              <a:solidFill>
                <a:srgbClr val="FFFFFF"/>
              </a:solidFill>
              <a:latin typeface="Proxima Nova"/>
              <a:ea typeface="Proxima Nova"/>
              <a:cs typeface="Proxima Nova"/>
              <a:sym typeface="Proxima Nova"/>
            </a:endParaRPr>
          </a:p>
          <a:p>
            <a:pPr marL="457189" indent="-298442">
              <a:lnSpc>
                <a:spcPct val="115000"/>
              </a:lnSpc>
              <a:buClr>
                <a:srgbClr val="FFFFFF"/>
              </a:buClr>
              <a:buSzPts val="1100"/>
              <a:buFont typeface="Proxima Nova"/>
              <a:buChar char="●"/>
            </a:pPr>
            <a:r>
              <a:rPr lang="en" sz="1100" b="1">
                <a:solidFill>
                  <a:srgbClr val="FFFFFF"/>
                </a:solidFill>
                <a:latin typeface="Proxima Nova"/>
                <a:ea typeface="Proxima Nova"/>
                <a:cs typeface="Proxima Nova"/>
                <a:sym typeface="Proxima Nova"/>
              </a:rPr>
              <a:t>Neutral</a:t>
            </a:r>
            <a:endParaRPr sz="1100" b="1">
              <a:solidFill>
                <a:srgbClr val="FFFFFF"/>
              </a:solidFill>
              <a:latin typeface="Proxima Nova"/>
              <a:ea typeface="Proxima Nova"/>
              <a:cs typeface="Proxima Nova"/>
              <a:sym typeface="Proxima Nova"/>
            </a:endParaRPr>
          </a:p>
          <a:p>
            <a:pPr marL="457189" indent="-298442">
              <a:lnSpc>
                <a:spcPct val="115000"/>
              </a:lnSpc>
              <a:buClr>
                <a:srgbClr val="FFFFFF"/>
              </a:buClr>
              <a:buSzPts val="1100"/>
              <a:buFont typeface="Proxima Nova"/>
              <a:buChar char="●"/>
            </a:pPr>
            <a:r>
              <a:rPr lang="en" sz="1100" b="1">
                <a:solidFill>
                  <a:srgbClr val="FFFFFF"/>
                </a:solidFill>
                <a:latin typeface="Proxima Nova"/>
                <a:ea typeface="Proxima Nova"/>
                <a:cs typeface="Proxima Nova"/>
                <a:sym typeface="Proxima Nova"/>
              </a:rPr>
              <a:t>Laggard</a:t>
            </a:r>
            <a:endParaRPr sz="1100" b="1">
              <a:solidFill>
                <a:srgbClr val="FFFFFF"/>
              </a:solidFill>
              <a:latin typeface="Proxima Nova"/>
              <a:ea typeface="Proxima Nova"/>
              <a:cs typeface="Proxima Nova"/>
              <a:sym typeface="Proxima Nova"/>
            </a:endParaRPr>
          </a:p>
        </p:txBody>
      </p:sp>
      <p:sp>
        <p:nvSpPr>
          <p:cNvPr id="230" name="Google Shape;230;p31"/>
          <p:cNvSpPr txBox="1"/>
          <p:nvPr/>
        </p:nvSpPr>
        <p:spPr>
          <a:xfrm>
            <a:off x="1065175" y="3387250"/>
            <a:ext cx="2447100" cy="8157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Select the best quality components </a:t>
            </a:r>
            <a:br>
              <a:rPr lang="en" sz="1100" b="1">
                <a:solidFill>
                  <a:srgbClr val="FFFFFF"/>
                </a:solidFill>
                <a:latin typeface="Proxima Nova"/>
                <a:ea typeface="Proxima Nova"/>
                <a:cs typeface="Proxima Nova"/>
                <a:sym typeface="Proxima Nova"/>
              </a:rPr>
            </a:br>
            <a:r>
              <a:rPr lang="en" sz="1100" b="1">
                <a:solidFill>
                  <a:srgbClr val="FFFFFF"/>
                </a:solidFill>
                <a:latin typeface="Proxima Nova"/>
                <a:ea typeface="Proxima Nova"/>
                <a:cs typeface="Proxima Nova"/>
                <a:sym typeface="Proxima Nova"/>
              </a:rPr>
              <a:t>based on component cleanliness, committer behavior, etc.</a:t>
            </a:r>
            <a:endParaRPr sz="1100" b="1">
              <a:solidFill>
                <a:srgbClr val="FFFFFF"/>
              </a:solidFill>
              <a:latin typeface="Proxima Nova"/>
              <a:ea typeface="Proxima Nova"/>
              <a:cs typeface="Proxima Nova"/>
              <a:sym typeface="Proxima Nova"/>
            </a:endParaRPr>
          </a:p>
        </p:txBody>
      </p:sp>
      <p:sp>
        <p:nvSpPr>
          <p:cNvPr id="231" name="Google Shape;231;p31"/>
          <p:cNvSpPr txBox="1"/>
          <p:nvPr/>
        </p:nvSpPr>
        <p:spPr>
          <a:xfrm>
            <a:off x="512175" y="1372050"/>
            <a:ext cx="1905600" cy="8157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Easily compare the viability of different components based on their rating.</a:t>
            </a:r>
            <a:endParaRPr sz="1100" b="1">
              <a:solidFill>
                <a:srgbClr val="FFFFFF"/>
              </a:solidFill>
              <a:latin typeface="Proxima Nova"/>
              <a:ea typeface="Proxima Nova"/>
              <a:cs typeface="Proxima Nova"/>
              <a:sym typeface="Proxima Nova"/>
            </a:endParaRPr>
          </a:p>
        </p:txBody>
      </p:sp>
      <p:sp>
        <p:nvSpPr>
          <p:cNvPr id="232" name="Google Shape;232;p31"/>
          <p:cNvSpPr txBox="1"/>
          <p:nvPr/>
        </p:nvSpPr>
        <p:spPr>
          <a:xfrm>
            <a:off x="512175" y="353000"/>
            <a:ext cx="9144000" cy="659700"/>
          </a:xfrm>
          <a:prstGeom prst="rect">
            <a:avLst/>
          </a:prstGeom>
          <a:noFill/>
          <a:ln>
            <a:noFill/>
          </a:ln>
        </p:spPr>
        <p:txBody>
          <a:bodyPr spcFirstLastPara="1" wrap="square" lIns="68575" tIns="68575" rIns="68575" bIns="68575" anchor="t" anchorCtr="0">
            <a:noAutofit/>
          </a:bodyPr>
          <a:lstStyle/>
          <a:p>
            <a:pPr algn="ctr"/>
            <a:r>
              <a:rPr lang="en" sz="2500" b="1">
                <a:solidFill>
                  <a:schemeClr val="dk1"/>
                </a:solidFill>
                <a:latin typeface="Proxima Nova"/>
                <a:ea typeface="Proxima Nova"/>
                <a:cs typeface="Proxima Nova"/>
                <a:sym typeface="Proxima Nova"/>
              </a:rPr>
              <a:t>Showing You Only the Best OSS Components</a:t>
            </a:r>
            <a:endParaRPr sz="2500" b="1">
              <a:solidFill>
                <a:schemeClr val="dk1"/>
              </a:solidFill>
              <a:latin typeface="Proxima Nova"/>
              <a:ea typeface="Proxima Nova"/>
              <a:cs typeface="Proxima Nova"/>
              <a:sym typeface="Proxima Nova"/>
            </a:endParaRPr>
          </a:p>
          <a:p>
            <a:pPr algn="ctr"/>
            <a:r>
              <a:rPr lang="en" sz="2500" b="1">
                <a:solidFill>
                  <a:schemeClr val="dk1"/>
                </a:solidFill>
                <a:latin typeface="Proxima Nova"/>
                <a:ea typeface="Proxima Nova"/>
                <a:cs typeface="Proxima Nova"/>
                <a:sym typeface="Proxima Nova"/>
              </a:rPr>
              <a:t>Health &amp; Hygiene Data</a:t>
            </a:r>
            <a:endParaRPr sz="2500" b="1">
              <a:solidFill>
                <a:schemeClr val="dk1"/>
              </a:solidFill>
              <a:latin typeface="Proxima Nova"/>
              <a:ea typeface="Proxima Nova"/>
              <a:cs typeface="Proxima Nova"/>
              <a:sym typeface="Proxima Nova"/>
            </a:endParaRPr>
          </a:p>
          <a:p>
            <a:endParaRPr sz="2500" b="1">
              <a:latin typeface="Proxima Nova"/>
              <a:ea typeface="Proxima Nova"/>
              <a:cs typeface="Proxima Nova"/>
              <a:sym typeface="Proxima Nova"/>
            </a:endParaRPr>
          </a:p>
        </p:txBody>
      </p:sp>
    </p:spTree>
    <p:extLst>
      <p:ext uri="{BB962C8B-B14F-4D97-AF65-F5344CB8AC3E}">
        <p14:creationId xmlns:p14="http://schemas.microsoft.com/office/powerpoint/2010/main" val="81931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2"/>
          <p:cNvSpPr txBox="1"/>
          <p:nvPr/>
        </p:nvSpPr>
        <p:spPr>
          <a:xfrm>
            <a:off x="1266323" y="4064645"/>
            <a:ext cx="1761600" cy="484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pic>
        <p:nvPicPr>
          <p:cNvPr id="83" name="Google Shape;83;p22"/>
          <p:cNvPicPr preferRelativeResize="0"/>
          <p:nvPr/>
        </p:nvPicPr>
        <p:blipFill>
          <a:blip r:embed="rId3">
            <a:alphaModFix/>
          </a:blip>
          <a:stretch>
            <a:fillRect/>
          </a:stretch>
        </p:blipFill>
        <p:spPr>
          <a:xfrm>
            <a:off x="892125" y="1432973"/>
            <a:ext cx="1761598" cy="372027"/>
          </a:xfrm>
          <a:prstGeom prst="rect">
            <a:avLst/>
          </a:prstGeom>
          <a:noFill/>
          <a:ln>
            <a:noFill/>
          </a:ln>
        </p:spPr>
      </p:pic>
      <p:sp>
        <p:nvSpPr>
          <p:cNvPr id="84" name="Google Shape;84;p22"/>
          <p:cNvSpPr txBox="1"/>
          <p:nvPr/>
        </p:nvSpPr>
        <p:spPr>
          <a:xfrm>
            <a:off x="892125" y="2038877"/>
            <a:ext cx="7886700" cy="568800"/>
          </a:xfrm>
          <a:prstGeom prst="rect">
            <a:avLst/>
          </a:prstGeom>
          <a:noFill/>
          <a:ln>
            <a:noFill/>
          </a:ln>
        </p:spPr>
        <p:txBody>
          <a:bodyPr spcFirstLastPara="1" wrap="square" lIns="68575" tIns="34275" rIns="68575" bIns="34275" anchor="t" anchorCtr="0">
            <a:noAutofit/>
          </a:bodyPr>
          <a:lstStyle/>
          <a:p>
            <a:pPr marL="0" marR="0" lvl="0" indent="0" algn="l" rtl="0">
              <a:lnSpc>
                <a:spcPct val="93750"/>
              </a:lnSpc>
              <a:spcBef>
                <a:spcPts val="0"/>
              </a:spcBef>
              <a:spcAft>
                <a:spcPts val="0"/>
              </a:spcAft>
              <a:buClr>
                <a:srgbClr val="1B1C30"/>
              </a:buClr>
              <a:buSzPts val="3600"/>
              <a:buFont typeface="Proxima Nova"/>
              <a:buNone/>
            </a:pPr>
            <a:r>
              <a:rPr lang="en" sz="3600" b="1" dirty="0">
                <a:solidFill>
                  <a:srgbClr val="FFFFFF"/>
                </a:solidFill>
                <a:latin typeface="Proxima Nova"/>
                <a:ea typeface="Proxima Nova"/>
                <a:cs typeface="Proxima Nova"/>
                <a:sym typeface="Proxima Nova"/>
              </a:rPr>
              <a:t>Advanced Legal Pack</a:t>
            </a:r>
            <a:endParaRPr sz="1100" dirty="0">
              <a:solidFill>
                <a:srgbClr val="FFFFFF"/>
              </a:solidFill>
            </a:endParaRPr>
          </a:p>
        </p:txBody>
      </p:sp>
      <p:sp>
        <p:nvSpPr>
          <p:cNvPr id="85" name="Google Shape;85;p22"/>
          <p:cNvSpPr txBox="1"/>
          <p:nvPr/>
        </p:nvSpPr>
        <p:spPr>
          <a:xfrm>
            <a:off x="944800" y="2858925"/>
            <a:ext cx="508800" cy="484500"/>
          </a:xfrm>
          <a:prstGeom prst="rect">
            <a:avLst/>
          </a:prstGeom>
          <a:noFill/>
          <a:ln>
            <a:noFill/>
          </a:ln>
        </p:spPr>
        <p:txBody>
          <a:bodyPr spcFirstLastPara="1" wrap="square" lIns="68575" tIns="34275" rIns="68575" bIns="34275" anchor="t" anchorCtr="0">
            <a:noAutofit/>
          </a:bodyPr>
          <a:lstStyle/>
          <a:p>
            <a:pPr marL="0" lvl="0" indent="0" algn="l" rtl="0">
              <a:lnSpc>
                <a:spcPct val="93750"/>
              </a:lnSpc>
              <a:spcBef>
                <a:spcPts val="0"/>
              </a:spcBef>
              <a:spcAft>
                <a:spcPts val="0"/>
              </a:spcAft>
              <a:buClr>
                <a:srgbClr val="1B1C30"/>
              </a:buClr>
              <a:buSzPts val="3600"/>
              <a:buFont typeface="Proxima Nova"/>
              <a:buNone/>
            </a:pPr>
            <a:r>
              <a:rPr lang="en" sz="1800" i="1">
                <a:solidFill>
                  <a:srgbClr val="FFFFFF"/>
                </a:solidFill>
                <a:latin typeface="Proxima Nova"/>
                <a:ea typeface="Proxima Nova"/>
                <a:cs typeface="Proxima Nova"/>
                <a:sym typeface="Proxima Nova"/>
              </a:rPr>
              <a:t>for</a:t>
            </a:r>
            <a:endParaRPr sz="1800" i="1">
              <a:solidFill>
                <a:srgbClr val="FFFFFF"/>
              </a:solidFill>
              <a:latin typeface="Proxima Nova"/>
              <a:ea typeface="Proxima Nova"/>
              <a:cs typeface="Proxima Nova"/>
              <a:sym typeface="Proxima Nova"/>
            </a:endParaRPr>
          </a:p>
        </p:txBody>
      </p:sp>
      <p:pic>
        <p:nvPicPr>
          <p:cNvPr id="86" name="Google Shape;86;p22"/>
          <p:cNvPicPr preferRelativeResize="0"/>
          <p:nvPr/>
        </p:nvPicPr>
        <p:blipFill>
          <a:blip r:embed="rId4">
            <a:alphaModFix/>
          </a:blip>
          <a:stretch>
            <a:fillRect/>
          </a:stretch>
        </p:blipFill>
        <p:spPr>
          <a:xfrm>
            <a:off x="1389350" y="2735650"/>
            <a:ext cx="2395655" cy="568800"/>
          </a:xfrm>
          <a:prstGeom prst="rect">
            <a:avLst/>
          </a:prstGeom>
          <a:noFill/>
          <a:ln>
            <a:noFill/>
          </a:ln>
        </p:spPr>
      </p:pic>
    </p:spTree>
    <p:extLst>
      <p:ext uri="{BB962C8B-B14F-4D97-AF65-F5344CB8AC3E}">
        <p14:creationId xmlns:p14="http://schemas.microsoft.com/office/powerpoint/2010/main" val="187674266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Meet the Advanced Legal Pack</a:t>
            </a:r>
            <a:endParaRPr/>
          </a:p>
        </p:txBody>
      </p:sp>
      <p:sp>
        <p:nvSpPr>
          <p:cNvPr id="509" name="Google Shape;509;p77"/>
          <p:cNvSpPr txBox="1"/>
          <p:nvPr/>
        </p:nvSpPr>
        <p:spPr>
          <a:xfrm>
            <a:off x="628650" y="1039600"/>
            <a:ext cx="7107300" cy="121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latin typeface="Proxima Nova"/>
                <a:ea typeface="Proxima Nova"/>
                <a:cs typeface="Proxima Nova"/>
                <a:sym typeface="Proxima Nova"/>
              </a:rPr>
              <a:t>The fastest and most reliable way to automate legal compliance, identify and understand OSS license obligations, and eliminate overall regulatory risk.</a:t>
            </a:r>
            <a:endParaRPr sz="1600">
              <a:solidFill>
                <a:schemeClr val="dk1"/>
              </a:solidFill>
              <a:latin typeface="Proxima Nova"/>
              <a:ea typeface="Proxima Nova"/>
              <a:cs typeface="Proxima Nova"/>
              <a:sym typeface="Proxima Nova"/>
            </a:endParaRPr>
          </a:p>
        </p:txBody>
      </p:sp>
      <p:pic>
        <p:nvPicPr>
          <p:cNvPr id="510" name="Google Shape;510;p77"/>
          <p:cNvPicPr preferRelativeResize="0"/>
          <p:nvPr/>
        </p:nvPicPr>
        <p:blipFill>
          <a:blip r:embed="rId3">
            <a:alphaModFix/>
          </a:blip>
          <a:stretch>
            <a:fillRect/>
          </a:stretch>
        </p:blipFill>
        <p:spPr>
          <a:xfrm>
            <a:off x="709900" y="1456799"/>
            <a:ext cx="7560125" cy="2846150"/>
          </a:xfrm>
          <a:prstGeom prst="rect">
            <a:avLst/>
          </a:prstGeom>
          <a:noFill/>
          <a:ln>
            <a:noFill/>
          </a:ln>
        </p:spPr>
      </p:pic>
    </p:spTree>
    <p:extLst>
      <p:ext uri="{BB962C8B-B14F-4D97-AF65-F5344CB8AC3E}">
        <p14:creationId xmlns:p14="http://schemas.microsoft.com/office/powerpoint/2010/main" val="2062060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8"/>
          <p:cNvSpPr txBox="1"/>
          <p:nvPr/>
        </p:nvSpPr>
        <p:spPr>
          <a:xfrm>
            <a:off x="0" y="354475"/>
            <a:ext cx="9144000" cy="61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Proxima Nova"/>
                <a:ea typeface="Proxima Nova"/>
                <a:cs typeface="Proxima Nova"/>
                <a:sym typeface="Proxima Nova"/>
              </a:rPr>
              <a:t>Per Component OSS Legal Compliance in 30 Seconds or less</a:t>
            </a:r>
            <a:endParaRPr sz="2400" b="1">
              <a:latin typeface="Proxima Nova"/>
              <a:ea typeface="Proxima Nova"/>
              <a:cs typeface="Proxima Nova"/>
              <a:sym typeface="Proxima Nova"/>
            </a:endParaRPr>
          </a:p>
        </p:txBody>
      </p:sp>
      <p:sp>
        <p:nvSpPr>
          <p:cNvPr id="516" name="Google Shape;516;p78"/>
          <p:cNvSpPr txBox="1"/>
          <p:nvPr/>
        </p:nvSpPr>
        <p:spPr>
          <a:xfrm>
            <a:off x="5891800" y="2823900"/>
            <a:ext cx="2411700" cy="1269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chemeClr val="dk1"/>
                </a:solidFill>
                <a:latin typeface="Proxima Nova"/>
                <a:ea typeface="Proxima Nova"/>
                <a:cs typeface="Proxima Nova"/>
                <a:sym typeface="Proxima Nova"/>
              </a:rPr>
              <a:t>Expedite release frequency</a:t>
            </a:r>
            <a:endParaRPr sz="1300" b="1">
              <a:solidFill>
                <a:schemeClr val="dk1"/>
              </a:solidFill>
              <a:latin typeface="Proxima Nova"/>
              <a:ea typeface="Proxima Nova"/>
              <a:cs typeface="Proxima Nova"/>
              <a:sym typeface="Proxima Nova"/>
            </a:endParaRPr>
          </a:p>
          <a:p>
            <a:pPr marL="0" lvl="0" indent="0" algn="l" rtl="0">
              <a:spcBef>
                <a:spcPts val="300"/>
              </a:spcBef>
              <a:spcAft>
                <a:spcPts val="0"/>
              </a:spcAft>
              <a:buClr>
                <a:schemeClr val="dk1"/>
              </a:buClr>
              <a:buSzPts val="1100"/>
              <a:buFont typeface="Arial"/>
              <a:buNone/>
            </a:pPr>
            <a:r>
              <a:rPr lang="en" sz="1100">
                <a:solidFill>
                  <a:schemeClr val="dk1"/>
                </a:solidFill>
                <a:latin typeface="Proxima Nova"/>
                <a:ea typeface="Proxima Nova"/>
                <a:cs typeface="Proxima Nova"/>
                <a:sym typeface="Proxima Nova"/>
              </a:rPr>
              <a:t>Start reviewing legal data as far left into the SDLC as possible. With our automation, you no longer need to wait for someone to manually collect that data.</a:t>
            </a:r>
            <a:endParaRPr sz="1100">
              <a:solidFill>
                <a:schemeClr val="dk1"/>
              </a:solidFill>
              <a:latin typeface="Proxima Nova"/>
              <a:ea typeface="Proxima Nova"/>
              <a:cs typeface="Proxima Nova"/>
              <a:sym typeface="Proxima Nova"/>
            </a:endParaRPr>
          </a:p>
        </p:txBody>
      </p:sp>
      <p:sp>
        <p:nvSpPr>
          <p:cNvPr id="517" name="Google Shape;517;p78"/>
          <p:cNvSpPr txBox="1"/>
          <p:nvPr/>
        </p:nvSpPr>
        <p:spPr>
          <a:xfrm>
            <a:off x="1586850" y="2823900"/>
            <a:ext cx="2411700" cy="1485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chemeClr val="dk1"/>
                </a:solidFill>
                <a:latin typeface="Proxima Nova"/>
                <a:ea typeface="Proxima Nova"/>
                <a:cs typeface="Proxima Nova"/>
                <a:sym typeface="Proxima Nova"/>
              </a:rPr>
              <a:t>Access the industry’s most comprehensive legal data</a:t>
            </a:r>
            <a:endParaRPr sz="1300" b="1">
              <a:solidFill>
                <a:schemeClr val="dk1"/>
              </a:solidFill>
              <a:latin typeface="Proxima Nova"/>
              <a:ea typeface="Proxima Nova"/>
              <a:cs typeface="Proxima Nova"/>
              <a:sym typeface="Proxima Nova"/>
            </a:endParaRPr>
          </a:p>
          <a:p>
            <a:pPr marL="0" lvl="0" indent="0" algn="l" rtl="0">
              <a:spcBef>
                <a:spcPts val="300"/>
              </a:spcBef>
              <a:spcAft>
                <a:spcPts val="0"/>
              </a:spcAft>
              <a:buClr>
                <a:schemeClr val="dk1"/>
              </a:buClr>
              <a:buSzPts val="1100"/>
              <a:buFont typeface="Arial"/>
              <a:buNone/>
            </a:pPr>
            <a:r>
              <a:rPr lang="en" sz="1100">
                <a:solidFill>
                  <a:schemeClr val="dk1"/>
                </a:solidFill>
                <a:latin typeface="Proxima Nova"/>
                <a:ea typeface="Proxima Nova"/>
                <a:cs typeface="Proxima Nova"/>
                <a:sym typeface="Proxima Nova"/>
              </a:rPr>
              <a:t>Not all data is sufficient for full legal compliance. Our extended data includes copyright notes, texts, </a:t>
            </a:r>
            <a:br>
              <a:rPr lang="en" sz="1100">
                <a:solidFill>
                  <a:schemeClr val="dk1"/>
                </a:solidFill>
                <a:latin typeface="Proxima Nova"/>
                <a:ea typeface="Proxima Nova"/>
                <a:cs typeface="Proxima Nova"/>
                <a:sym typeface="Proxima Nova"/>
              </a:rPr>
            </a:br>
            <a:r>
              <a:rPr lang="en" sz="1100">
                <a:solidFill>
                  <a:schemeClr val="dk1"/>
                </a:solidFill>
                <a:latin typeface="Proxima Nova"/>
                <a:ea typeface="Proxima Nova"/>
                <a:cs typeface="Proxima Nova"/>
                <a:sym typeface="Proxima Nova"/>
              </a:rPr>
              <a:t>and more.</a:t>
            </a:r>
            <a:endParaRPr sz="1300" b="1">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endParaRPr sz="1200"/>
          </a:p>
        </p:txBody>
      </p:sp>
      <p:sp>
        <p:nvSpPr>
          <p:cNvPr id="518" name="Google Shape;518;p78"/>
          <p:cNvSpPr txBox="1"/>
          <p:nvPr/>
        </p:nvSpPr>
        <p:spPr>
          <a:xfrm>
            <a:off x="5891800" y="1262500"/>
            <a:ext cx="2411700" cy="1485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chemeClr val="dk1"/>
                </a:solidFill>
                <a:latin typeface="Proxima Nova"/>
                <a:ea typeface="Proxima Nova"/>
                <a:cs typeface="Proxima Nova"/>
                <a:sym typeface="Proxima Nova"/>
              </a:rPr>
              <a:t>Comply with standards &amp; regulations</a:t>
            </a:r>
            <a:endParaRPr sz="1300" b="1">
              <a:solidFill>
                <a:schemeClr val="dk1"/>
              </a:solidFill>
              <a:latin typeface="Proxima Nova"/>
              <a:ea typeface="Proxima Nova"/>
              <a:cs typeface="Proxima Nova"/>
              <a:sym typeface="Proxima Nova"/>
            </a:endParaRPr>
          </a:p>
          <a:p>
            <a:pPr marL="0" lvl="0" indent="0" algn="l" rtl="0">
              <a:spcBef>
                <a:spcPts val="300"/>
              </a:spcBef>
              <a:spcAft>
                <a:spcPts val="0"/>
              </a:spcAft>
              <a:buClr>
                <a:schemeClr val="dk1"/>
              </a:buClr>
              <a:buSzPts val="1100"/>
              <a:buFont typeface="Arial"/>
              <a:buNone/>
            </a:pPr>
            <a:r>
              <a:rPr lang="en" sz="1100">
                <a:solidFill>
                  <a:schemeClr val="dk1"/>
                </a:solidFill>
                <a:latin typeface="Proxima Nova"/>
                <a:ea typeface="Proxima Nova"/>
                <a:cs typeface="Proxima Nova"/>
                <a:sym typeface="Proxima Nova"/>
              </a:rPr>
              <a:t>Certain industry standards, like </a:t>
            </a:r>
            <a:r>
              <a:rPr lang="en" sz="1100" b="1">
                <a:solidFill>
                  <a:schemeClr val="dk1"/>
                </a:solidFill>
                <a:latin typeface="Proxima Nova"/>
                <a:ea typeface="Proxima Nova"/>
                <a:cs typeface="Proxima Nova"/>
                <a:sym typeface="Proxima Nova"/>
              </a:rPr>
              <a:t>OpenChain</a:t>
            </a:r>
            <a:r>
              <a:rPr lang="en" sz="1100">
                <a:solidFill>
                  <a:schemeClr val="dk1"/>
                </a:solidFill>
                <a:latin typeface="Proxima Nova"/>
                <a:ea typeface="Proxima Nova"/>
                <a:cs typeface="Proxima Nova"/>
                <a:sym typeface="Proxima Nova"/>
              </a:rPr>
              <a:t>, require obligation management or cloud marketplaces requirements. </a:t>
            </a:r>
            <a:endParaRPr sz="1300" b="1">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endParaRPr sz="1200"/>
          </a:p>
        </p:txBody>
      </p:sp>
      <p:sp>
        <p:nvSpPr>
          <p:cNvPr id="519" name="Google Shape;519;p78"/>
          <p:cNvSpPr txBox="1"/>
          <p:nvPr/>
        </p:nvSpPr>
        <p:spPr>
          <a:xfrm>
            <a:off x="1586850" y="1262500"/>
            <a:ext cx="2411700" cy="11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chemeClr val="dk1"/>
                </a:solidFill>
                <a:latin typeface="Proxima Nova"/>
                <a:ea typeface="Proxima Nova"/>
                <a:cs typeface="Proxima Nova"/>
                <a:sym typeface="Proxima Nova"/>
              </a:rPr>
              <a:t>Eliminate manual work with automation</a:t>
            </a:r>
            <a:endParaRPr sz="1300">
              <a:solidFill>
                <a:schemeClr val="dk1"/>
              </a:solidFill>
              <a:latin typeface="Proxima Nova"/>
              <a:ea typeface="Proxima Nova"/>
              <a:cs typeface="Proxima Nova"/>
              <a:sym typeface="Proxima Nova"/>
            </a:endParaRPr>
          </a:p>
          <a:p>
            <a:pPr marL="0" lvl="0" indent="0" algn="l" rtl="0">
              <a:spcBef>
                <a:spcPts val="300"/>
              </a:spcBef>
              <a:spcAft>
                <a:spcPts val="0"/>
              </a:spcAft>
              <a:buNone/>
            </a:pPr>
            <a:r>
              <a:rPr lang="en" sz="1100">
                <a:solidFill>
                  <a:schemeClr val="dk1"/>
                </a:solidFill>
                <a:latin typeface="Proxima Nova"/>
                <a:ea typeface="Proxima Nova"/>
                <a:cs typeface="Proxima Nova"/>
                <a:sym typeface="Proxima Nova"/>
              </a:rPr>
              <a:t>Automate the collection </a:t>
            </a:r>
            <a:br>
              <a:rPr lang="en" sz="1100">
                <a:solidFill>
                  <a:schemeClr val="dk1"/>
                </a:solidFill>
                <a:latin typeface="Proxima Nova"/>
                <a:ea typeface="Proxima Nova"/>
                <a:cs typeface="Proxima Nova"/>
                <a:sym typeface="Proxima Nova"/>
              </a:rPr>
            </a:br>
            <a:r>
              <a:rPr lang="en" sz="1100">
                <a:solidFill>
                  <a:schemeClr val="dk1"/>
                </a:solidFill>
                <a:latin typeface="Proxima Nova"/>
                <a:ea typeface="Proxima Nova"/>
                <a:cs typeface="Proxima Nova"/>
                <a:sym typeface="Proxima Nova"/>
              </a:rPr>
              <a:t>of legal data, compliance workflows, and attribution reports.</a:t>
            </a:r>
            <a:endParaRPr sz="1100">
              <a:solidFill>
                <a:schemeClr val="dk1"/>
              </a:solidFill>
              <a:latin typeface="Proxima Nova"/>
              <a:ea typeface="Proxima Nova"/>
              <a:cs typeface="Proxima Nova"/>
              <a:sym typeface="Proxima Nova"/>
            </a:endParaRPr>
          </a:p>
        </p:txBody>
      </p:sp>
      <p:pic>
        <p:nvPicPr>
          <p:cNvPr id="520" name="Google Shape;520;p78"/>
          <p:cNvPicPr preferRelativeResize="0"/>
          <p:nvPr/>
        </p:nvPicPr>
        <p:blipFill>
          <a:blip r:embed="rId3">
            <a:alphaModFix/>
          </a:blip>
          <a:stretch>
            <a:fillRect/>
          </a:stretch>
        </p:blipFill>
        <p:spPr>
          <a:xfrm>
            <a:off x="622413" y="2747700"/>
            <a:ext cx="1040625" cy="1040625"/>
          </a:xfrm>
          <a:prstGeom prst="rect">
            <a:avLst/>
          </a:prstGeom>
          <a:noFill/>
          <a:ln>
            <a:noFill/>
          </a:ln>
        </p:spPr>
      </p:pic>
      <p:pic>
        <p:nvPicPr>
          <p:cNvPr id="521" name="Google Shape;521;p78"/>
          <p:cNvPicPr preferRelativeResize="0"/>
          <p:nvPr/>
        </p:nvPicPr>
        <p:blipFill>
          <a:blip r:embed="rId4">
            <a:alphaModFix/>
          </a:blip>
          <a:stretch>
            <a:fillRect/>
          </a:stretch>
        </p:blipFill>
        <p:spPr>
          <a:xfrm>
            <a:off x="4853187" y="2595300"/>
            <a:ext cx="1120325" cy="1120325"/>
          </a:xfrm>
          <a:prstGeom prst="rect">
            <a:avLst/>
          </a:prstGeom>
          <a:noFill/>
          <a:ln>
            <a:noFill/>
          </a:ln>
        </p:spPr>
      </p:pic>
      <p:pic>
        <p:nvPicPr>
          <p:cNvPr id="522" name="Google Shape;522;p78"/>
          <p:cNvPicPr preferRelativeResize="0"/>
          <p:nvPr/>
        </p:nvPicPr>
        <p:blipFill>
          <a:blip r:embed="rId5">
            <a:alphaModFix/>
          </a:blip>
          <a:stretch>
            <a:fillRect/>
          </a:stretch>
        </p:blipFill>
        <p:spPr>
          <a:xfrm>
            <a:off x="673062" y="1262512"/>
            <a:ext cx="931513" cy="931513"/>
          </a:xfrm>
          <a:prstGeom prst="rect">
            <a:avLst/>
          </a:prstGeom>
          <a:noFill/>
          <a:ln>
            <a:noFill/>
          </a:ln>
        </p:spPr>
      </p:pic>
      <p:pic>
        <p:nvPicPr>
          <p:cNvPr id="523" name="Google Shape;523;p78"/>
          <p:cNvPicPr preferRelativeResize="0"/>
          <p:nvPr/>
        </p:nvPicPr>
        <p:blipFill>
          <a:blip r:embed="rId6">
            <a:alphaModFix/>
          </a:blip>
          <a:stretch>
            <a:fillRect/>
          </a:stretch>
        </p:blipFill>
        <p:spPr>
          <a:xfrm>
            <a:off x="4929397" y="1262512"/>
            <a:ext cx="1040625" cy="1040638"/>
          </a:xfrm>
          <a:prstGeom prst="rect">
            <a:avLst/>
          </a:prstGeom>
          <a:noFill/>
          <a:ln>
            <a:noFill/>
          </a:ln>
        </p:spPr>
      </p:pic>
    </p:spTree>
    <p:extLst>
      <p:ext uri="{BB962C8B-B14F-4D97-AF65-F5344CB8AC3E}">
        <p14:creationId xmlns:p14="http://schemas.microsoft.com/office/powerpoint/2010/main" val="3824316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9"/>
          <p:cNvSpPr txBox="1"/>
          <p:nvPr/>
        </p:nvSpPr>
        <p:spPr>
          <a:xfrm>
            <a:off x="0" y="354475"/>
            <a:ext cx="9144000" cy="61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Proxima Nova"/>
                <a:ea typeface="Proxima Nova"/>
                <a:cs typeface="Proxima Nova"/>
                <a:sym typeface="Proxima Nova"/>
              </a:rPr>
              <a:t>Capability Overview</a:t>
            </a:r>
            <a:endParaRPr sz="2400" b="1">
              <a:latin typeface="Proxima Nova"/>
              <a:ea typeface="Proxima Nova"/>
              <a:cs typeface="Proxima Nova"/>
              <a:sym typeface="Proxima Nova"/>
            </a:endParaRPr>
          </a:p>
        </p:txBody>
      </p:sp>
      <p:pic>
        <p:nvPicPr>
          <p:cNvPr id="529" name="Google Shape;529;p79"/>
          <p:cNvPicPr preferRelativeResize="0"/>
          <p:nvPr/>
        </p:nvPicPr>
        <p:blipFill>
          <a:blip r:embed="rId3">
            <a:alphaModFix/>
          </a:blip>
          <a:stretch>
            <a:fillRect/>
          </a:stretch>
        </p:blipFill>
        <p:spPr>
          <a:xfrm>
            <a:off x="822826" y="866474"/>
            <a:ext cx="1339050" cy="1339050"/>
          </a:xfrm>
          <a:prstGeom prst="rect">
            <a:avLst/>
          </a:prstGeom>
          <a:noFill/>
          <a:ln>
            <a:noFill/>
          </a:ln>
        </p:spPr>
      </p:pic>
      <p:sp>
        <p:nvSpPr>
          <p:cNvPr id="530" name="Google Shape;530;p79"/>
          <p:cNvSpPr txBox="1"/>
          <p:nvPr/>
        </p:nvSpPr>
        <p:spPr>
          <a:xfrm>
            <a:off x="2161875" y="1096825"/>
            <a:ext cx="6666900" cy="115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1"/>
                </a:solidFill>
                <a:latin typeface="Proxima Nova"/>
                <a:ea typeface="Proxima Nova"/>
                <a:cs typeface="Proxima Nova"/>
                <a:sym typeface="Proxima Nova"/>
              </a:rPr>
              <a:t>Legal Compliance Workflow</a:t>
            </a:r>
            <a:endParaRPr sz="1300">
              <a:solidFill>
                <a:schemeClr val="dk1"/>
              </a:solidFill>
              <a:latin typeface="Proxima Nova"/>
              <a:ea typeface="Proxima Nova"/>
              <a:cs typeface="Proxima Nova"/>
              <a:sym typeface="Proxima Nova"/>
            </a:endParaRPr>
          </a:p>
          <a:p>
            <a:pPr marL="0" lvl="0" indent="0" algn="l" rtl="0">
              <a:spcBef>
                <a:spcPts val="300"/>
              </a:spcBef>
              <a:spcAft>
                <a:spcPts val="0"/>
              </a:spcAft>
              <a:buNone/>
            </a:pPr>
            <a:r>
              <a:rPr lang="en" sz="1100">
                <a:solidFill>
                  <a:schemeClr val="dk1"/>
                </a:solidFill>
                <a:latin typeface="Proxima Nova"/>
                <a:ea typeface="Proxima Nova"/>
                <a:cs typeface="Proxima Nova"/>
                <a:sym typeface="Proxima Nova"/>
              </a:rPr>
              <a:t>Examine auto-collected extended legal data and address legal obligations with our check-list of actionable tasks - all from your Nexus Lifecycle dashboard. Fulfilled obligations can be saved at the global, organization, or application level so that future uses of that component can benefit from that review.</a:t>
            </a:r>
            <a:endParaRPr sz="11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800"/>
          </a:p>
        </p:txBody>
      </p:sp>
      <p:pic>
        <p:nvPicPr>
          <p:cNvPr id="531" name="Google Shape;531;p79"/>
          <p:cNvPicPr preferRelativeResize="0"/>
          <p:nvPr/>
        </p:nvPicPr>
        <p:blipFill>
          <a:blip r:embed="rId4">
            <a:alphaModFix/>
          </a:blip>
          <a:stretch>
            <a:fillRect/>
          </a:stretch>
        </p:blipFill>
        <p:spPr>
          <a:xfrm>
            <a:off x="7020608" y="2205523"/>
            <a:ext cx="1221268" cy="1221270"/>
          </a:xfrm>
          <a:prstGeom prst="rect">
            <a:avLst/>
          </a:prstGeom>
          <a:noFill/>
          <a:ln>
            <a:noFill/>
          </a:ln>
        </p:spPr>
      </p:pic>
      <p:pic>
        <p:nvPicPr>
          <p:cNvPr id="532" name="Google Shape;532;p79"/>
          <p:cNvPicPr preferRelativeResize="0"/>
          <p:nvPr/>
        </p:nvPicPr>
        <p:blipFill>
          <a:blip r:embed="rId5">
            <a:alphaModFix/>
          </a:blip>
          <a:stretch>
            <a:fillRect/>
          </a:stretch>
        </p:blipFill>
        <p:spPr>
          <a:xfrm>
            <a:off x="4051546" y="2205523"/>
            <a:ext cx="1221268" cy="1221270"/>
          </a:xfrm>
          <a:prstGeom prst="rect">
            <a:avLst/>
          </a:prstGeom>
          <a:noFill/>
          <a:ln>
            <a:noFill/>
          </a:ln>
        </p:spPr>
      </p:pic>
      <p:pic>
        <p:nvPicPr>
          <p:cNvPr id="533" name="Google Shape;533;p79"/>
          <p:cNvPicPr preferRelativeResize="0"/>
          <p:nvPr/>
        </p:nvPicPr>
        <p:blipFill>
          <a:blip r:embed="rId6">
            <a:alphaModFix/>
          </a:blip>
          <a:stretch>
            <a:fillRect/>
          </a:stretch>
        </p:blipFill>
        <p:spPr>
          <a:xfrm>
            <a:off x="902120" y="2224775"/>
            <a:ext cx="1259745" cy="1259766"/>
          </a:xfrm>
          <a:prstGeom prst="rect">
            <a:avLst/>
          </a:prstGeom>
          <a:noFill/>
          <a:ln>
            <a:noFill/>
          </a:ln>
        </p:spPr>
      </p:pic>
      <p:sp>
        <p:nvSpPr>
          <p:cNvPr id="534" name="Google Shape;534;p79"/>
          <p:cNvSpPr txBox="1"/>
          <p:nvPr/>
        </p:nvSpPr>
        <p:spPr>
          <a:xfrm>
            <a:off x="3376387" y="3252550"/>
            <a:ext cx="2571600" cy="115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Extended Legal Data</a:t>
            </a:r>
            <a:endParaRPr sz="1300" b="1">
              <a:latin typeface="Proxima Nova"/>
              <a:ea typeface="Proxima Nova"/>
              <a:cs typeface="Proxima Nova"/>
              <a:sym typeface="Proxima Nova"/>
            </a:endParaRPr>
          </a:p>
          <a:p>
            <a:pPr marL="0" lvl="0" indent="0" algn="ctr" rtl="0">
              <a:spcBef>
                <a:spcPts val="300"/>
              </a:spcBef>
              <a:spcAft>
                <a:spcPts val="0"/>
              </a:spcAft>
              <a:buNone/>
            </a:pPr>
            <a:r>
              <a:rPr lang="en" sz="1100">
                <a:solidFill>
                  <a:schemeClr val="dk1"/>
                </a:solidFill>
                <a:latin typeface="Proxima Nova"/>
                <a:ea typeface="Proxima Nova"/>
                <a:cs typeface="Proxima Nova"/>
                <a:sym typeface="Proxima Nova"/>
              </a:rPr>
              <a:t>In-depth data including notice texts, license texts, and copyright statements are required to be preserved or attributed in many liberal licenses.</a:t>
            </a:r>
            <a:endParaRPr sz="1100">
              <a:solidFill>
                <a:schemeClr val="dk1"/>
              </a:solidFill>
              <a:latin typeface="Proxima Nova"/>
              <a:ea typeface="Proxima Nova"/>
              <a:cs typeface="Proxima Nova"/>
              <a:sym typeface="Proxima Nova"/>
            </a:endParaRPr>
          </a:p>
          <a:p>
            <a:pPr marL="0" lvl="0" indent="0" algn="ctr" rtl="0">
              <a:spcBef>
                <a:spcPts val="0"/>
              </a:spcBef>
              <a:spcAft>
                <a:spcPts val="0"/>
              </a:spcAft>
              <a:buNone/>
            </a:pPr>
            <a:endParaRPr sz="1100">
              <a:latin typeface="Proxima Nova"/>
              <a:ea typeface="Proxima Nova"/>
              <a:cs typeface="Proxima Nova"/>
              <a:sym typeface="Proxima Nova"/>
            </a:endParaRPr>
          </a:p>
        </p:txBody>
      </p:sp>
      <p:sp>
        <p:nvSpPr>
          <p:cNvPr id="535" name="Google Shape;535;p79"/>
          <p:cNvSpPr txBox="1"/>
          <p:nvPr/>
        </p:nvSpPr>
        <p:spPr>
          <a:xfrm>
            <a:off x="435800" y="3320625"/>
            <a:ext cx="2192400" cy="85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b="1">
                <a:solidFill>
                  <a:schemeClr val="dk1"/>
                </a:solidFill>
                <a:latin typeface="Proxima Nova"/>
                <a:ea typeface="Proxima Nova"/>
                <a:cs typeface="Proxima Nova"/>
                <a:sym typeface="Proxima Nova"/>
              </a:rPr>
              <a:t>Attribution Reports</a:t>
            </a:r>
            <a:endParaRPr sz="1300" b="1">
              <a:latin typeface="Proxima Nova"/>
              <a:ea typeface="Proxima Nova"/>
              <a:cs typeface="Proxima Nova"/>
              <a:sym typeface="Proxima Nova"/>
            </a:endParaRPr>
          </a:p>
          <a:p>
            <a:pPr marL="0" lvl="0" indent="0" algn="ctr" rtl="0">
              <a:spcBef>
                <a:spcPts val="300"/>
              </a:spcBef>
              <a:spcAft>
                <a:spcPts val="0"/>
              </a:spcAft>
              <a:buNone/>
            </a:pPr>
            <a:r>
              <a:rPr lang="en" sz="1100">
                <a:solidFill>
                  <a:schemeClr val="dk1"/>
                </a:solidFill>
                <a:latin typeface="Proxima Nova"/>
                <a:ea typeface="Proxima Nova"/>
                <a:cs typeface="Proxima Nova"/>
                <a:sym typeface="Proxima Nova"/>
              </a:rPr>
              <a:t>Auto-generate third party notice texts or attribution reports and save for later use.</a:t>
            </a:r>
            <a:endParaRPr sz="1100">
              <a:solidFill>
                <a:schemeClr val="dk1"/>
              </a:solidFill>
              <a:latin typeface="Proxima Nova"/>
              <a:ea typeface="Proxima Nova"/>
              <a:cs typeface="Proxima Nova"/>
              <a:sym typeface="Proxima Nova"/>
            </a:endParaRPr>
          </a:p>
        </p:txBody>
      </p:sp>
      <p:sp>
        <p:nvSpPr>
          <p:cNvPr id="536" name="Google Shape;536;p79"/>
          <p:cNvSpPr txBox="1"/>
          <p:nvPr/>
        </p:nvSpPr>
        <p:spPr>
          <a:xfrm>
            <a:off x="6345438" y="3320625"/>
            <a:ext cx="2571600" cy="74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dk1"/>
                </a:solidFill>
                <a:latin typeface="Proxima Nova"/>
                <a:ea typeface="Proxima Nova"/>
                <a:cs typeface="Proxima Nova"/>
                <a:sym typeface="Proxima Nova"/>
              </a:rPr>
              <a:t>License Obligation Review Tool</a:t>
            </a:r>
            <a:endParaRPr sz="1300" b="1">
              <a:solidFill>
                <a:schemeClr val="dk1"/>
              </a:solidFill>
              <a:latin typeface="Proxima Nova"/>
              <a:ea typeface="Proxima Nova"/>
              <a:cs typeface="Proxima Nova"/>
              <a:sym typeface="Proxima Nova"/>
            </a:endParaRPr>
          </a:p>
          <a:p>
            <a:pPr marL="0" lvl="0" indent="0" algn="ctr" rtl="0">
              <a:spcBef>
                <a:spcPts val="300"/>
              </a:spcBef>
              <a:spcAft>
                <a:spcPts val="0"/>
              </a:spcAft>
              <a:buNone/>
            </a:pPr>
            <a:r>
              <a:rPr lang="en" sz="1100">
                <a:solidFill>
                  <a:schemeClr val="dk1"/>
                </a:solidFill>
                <a:latin typeface="Proxima Nova"/>
                <a:ea typeface="Proxima Nova"/>
                <a:cs typeface="Proxima Nova"/>
                <a:sym typeface="Proxima Nova"/>
              </a:rPr>
              <a:t>A succinct list of license obligations and where it can be found in the license text.</a:t>
            </a:r>
            <a:endParaRPr sz="1100">
              <a:solidFill>
                <a:schemeClr val="dk1"/>
              </a:solidFill>
              <a:latin typeface="Proxima Nova"/>
              <a:ea typeface="Proxima Nova"/>
              <a:cs typeface="Proxima Nova"/>
              <a:sym typeface="Proxima Nova"/>
            </a:endParaRPr>
          </a:p>
          <a:p>
            <a:pPr marL="0" lvl="0" indent="0" algn="ctr" rtl="0">
              <a:spcBef>
                <a:spcPts val="0"/>
              </a:spcBef>
              <a:spcAft>
                <a:spcPts val="0"/>
              </a:spcAft>
              <a:buNone/>
            </a:pPr>
            <a:endParaRPr sz="800"/>
          </a:p>
        </p:txBody>
      </p:sp>
    </p:spTree>
    <p:extLst>
      <p:ext uri="{BB962C8B-B14F-4D97-AF65-F5344CB8AC3E}">
        <p14:creationId xmlns:p14="http://schemas.microsoft.com/office/powerpoint/2010/main" val="1664760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0"/>
          <p:cNvSpPr txBox="1"/>
          <p:nvPr/>
        </p:nvSpPr>
        <p:spPr>
          <a:xfrm>
            <a:off x="0" y="354475"/>
            <a:ext cx="9144000" cy="61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Proxima Nova"/>
                <a:ea typeface="Proxima Nova"/>
                <a:cs typeface="Proxima Nova"/>
                <a:sym typeface="Proxima Nova"/>
              </a:rPr>
              <a:t>ALP at a Glance - Dashboard View</a:t>
            </a:r>
            <a:endParaRPr sz="2400" b="1">
              <a:latin typeface="Proxima Nova"/>
              <a:ea typeface="Proxima Nova"/>
              <a:cs typeface="Proxima Nova"/>
              <a:sym typeface="Proxima Nova"/>
            </a:endParaRPr>
          </a:p>
        </p:txBody>
      </p:sp>
      <p:pic>
        <p:nvPicPr>
          <p:cNvPr id="542" name="Google Shape;542;p80"/>
          <p:cNvPicPr preferRelativeResize="0"/>
          <p:nvPr/>
        </p:nvPicPr>
        <p:blipFill>
          <a:blip r:embed="rId3">
            <a:alphaModFix/>
          </a:blip>
          <a:stretch>
            <a:fillRect/>
          </a:stretch>
        </p:blipFill>
        <p:spPr>
          <a:xfrm>
            <a:off x="4296100" y="1085118"/>
            <a:ext cx="4167999" cy="3344756"/>
          </a:xfrm>
          <a:prstGeom prst="rect">
            <a:avLst/>
          </a:prstGeom>
          <a:noFill/>
          <a:ln>
            <a:noFill/>
          </a:ln>
        </p:spPr>
      </p:pic>
      <p:sp>
        <p:nvSpPr>
          <p:cNvPr id="543" name="Google Shape;543;p80"/>
          <p:cNvSpPr txBox="1">
            <a:spLocks noGrp="1"/>
          </p:cNvSpPr>
          <p:nvPr>
            <p:ph type="body" idx="1"/>
          </p:nvPr>
        </p:nvSpPr>
        <p:spPr>
          <a:xfrm>
            <a:off x="1012925" y="1320350"/>
            <a:ext cx="3046800" cy="2874300"/>
          </a:xfrm>
          <a:prstGeom prst="rect">
            <a:avLst/>
          </a:prstGeom>
        </p:spPr>
        <p:txBody>
          <a:bodyPr spcFirstLastPara="1" wrap="square" lIns="68575" tIns="34275" rIns="68575" bIns="34275" anchor="t" anchorCtr="0">
            <a:normAutofit/>
          </a:bodyPr>
          <a:lstStyle/>
          <a:p>
            <a:pPr marL="0" lvl="0" indent="-173990" algn="l" rtl="0">
              <a:lnSpc>
                <a:spcPct val="100000"/>
              </a:lnSpc>
              <a:spcBef>
                <a:spcPts val="0"/>
              </a:spcBef>
              <a:spcAft>
                <a:spcPts val="0"/>
              </a:spcAft>
              <a:buSzPts val="1300"/>
              <a:buFont typeface="Proxima Nova"/>
              <a:buChar char="●"/>
            </a:pPr>
            <a:r>
              <a:rPr lang="en" sz="1300"/>
              <a:t>All legal data viewed here is automatically identified and compiled by our internal systems</a:t>
            </a:r>
            <a:endParaRPr sz="1300"/>
          </a:p>
          <a:p>
            <a:pPr marL="457200" lvl="0" indent="0" algn="l" rtl="0">
              <a:lnSpc>
                <a:spcPct val="100000"/>
              </a:lnSpc>
              <a:spcBef>
                <a:spcPts val="0"/>
              </a:spcBef>
              <a:spcAft>
                <a:spcPts val="0"/>
              </a:spcAft>
              <a:buNone/>
            </a:pPr>
            <a:endParaRPr sz="1300"/>
          </a:p>
          <a:p>
            <a:pPr marL="0" lvl="0" indent="-173990" algn="l" rtl="0">
              <a:lnSpc>
                <a:spcPct val="100000"/>
              </a:lnSpc>
              <a:spcBef>
                <a:spcPts val="0"/>
              </a:spcBef>
              <a:spcAft>
                <a:spcPts val="0"/>
              </a:spcAft>
              <a:buSzPts val="1300"/>
              <a:buFont typeface="Proxima Nova"/>
              <a:buChar char="●"/>
            </a:pPr>
            <a:r>
              <a:rPr lang="en" sz="1300"/>
              <a:t>High-level view of license issues to determine which obligations have been met and fulfilled</a:t>
            </a:r>
            <a:endParaRPr sz="1300"/>
          </a:p>
          <a:p>
            <a:pPr marL="457200" lvl="0" indent="0" algn="l" rtl="0">
              <a:lnSpc>
                <a:spcPct val="100000"/>
              </a:lnSpc>
              <a:spcBef>
                <a:spcPts val="0"/>
              </a:spcBef>
              <a:spcAft>
                <a:spcPts val="0"/>
              </a:spcAft>
              <a:buNone/>
            </a:pPr>
            <a:endParaRPr sz="1300"/>
          </a:p>
          <a:p>
            <a:pPr marL="0" lvl="0" indent="-173990" algn="l" rtl="0">
              <a:lnSpc>
                <a:spcPct val="100000"/>
              </a:lnSpc>
              <a:spcBef>
                <a:spcPts val="0"/>
              </a:spcBef>
              <a:spcAft>
                <a:spcPts val="0"/>
              </a:spcAft>
              <a:buSzPts val="1300"/>
              <a:buChar char="●"/>
            </a:pPr>
            <a:r>
              <a:rPr lang="en" sz="1300"/>
              <a:t>Access workflows that guide legal teams through obligations, copyright, and other requirements</a:t>
            </a:r>
            <a:endParaRPr sz="1300"/>
          </a:p>
          <a:p>
            <a:pPr marL="0" lvl="0" indent="0" algn="l" rtl="0">
              <a:lnSpc>
                <a:spcPct val="100000"/>
              </a:lnSpc>
              <a:spcBef>
                <a:spcPts val="0"/>
              </a:spcBef>
              <a:spcAft>
                <a:spcPts val="0"/>
              </a:spcAft>
              <a:buNone/>
            </a:pPr>
            <a:endParaRPr sz="1300"/>
          </a:p>
          <a:p>
            <a:pPr marL="0" lvl="0" indent="0" algn="l" rtl="0">
              <a:lnSpc>
                <a:spcPct val="100000"/>
              </a:lnSpc>
              <a:spcBef>
                <a:spcPts val="0"/>
              </a:spcBef>
              <a:spcAft>
                <a:spcPts val="0"/>
              </a:spcAft>
              <a:buNone/>
            </a:pPr>
            <a:endParaRPr sz="1300"/>
          </a:p>
        </p:txBody>
      </p:sp>
    </p:spTree>
    <p:extLst>
      <p:ext uri="{BB962C8B-B14F-4D97-AF65-F5344CB8AC3E}">
        <p14:creationId xmlns:p14="http://schemas.microsoft.com/office/powerpoint/2010/main" val="68412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5"/>
          <p:cNvSpPr txBox="1">
            <a:spLocks noGrp="1"/>
          </p:cNvSpPr>
          <p:nvPr>
            <p:ph type="body" idx="1"/>
          </p:nvPr>
        </p:nvSpPr>
        <p:spPr>
          <a:xfrm>
            <a:off x="628650" y="1400619"/>
            <a:ext cx="7886700" cy="3499500"/>
          </a:xfrm>
          <a:prstGeom prst="rect">
            <a:avLst/>
          </a:prstGeom>
          <a:noFill/>
          <a:ln>
            <a:noFill/>
          </a:ln>
        </p:spPr>
        <p:txBody>
          <a:bodyPr spcFirstLastPara="1" wrap="square" lIns="68575" tIns="34275" rIns="68575" bIns="34275" anchor="t" anchorCtr="0">
            <a:noAutofit/>
          </a:bodyPr>
          <a:lstStyle/>
          <a:p>
            <a:pPr marL="38100" marR="0" lvl="0" indent="0" algn="ctr" rtl="0">
              <a:lnSpc>
                <a:spcPct val="80000"/>
              </a:lnSpc>
              <a:spcBef>
                <a:spcPts val="800"/>
              </a:spcBef>
              <a:spcAft>
                <a:spcPts val="0"/>
              </a:spcAft>
              <a:buClr>
                <a:schemeClr val="dk1"/>
              </a:buClr>
              <a:buSzPts val="2100"/>
              <a:buFont typeface="Arial"/>
              <a:buNone/>
            </a:pPr>
            <a:r>
              <a:rPr lang="en"/>
              <a:t>Demo</a:t>
            </a:r>
            <a:endParaRPr/>
          </a:p>
        </p:txBody>
      </p:sp>
    </p:spTree>
    <p:extLst>
      <p:ext uri="{BB962C8B-B14F-4D97-AF65-F5344CB8AC3E}">
        <p14:creationId xmlns:p14="http://schemas.microsoft.com/office/powerpoint/2010/main" val="3249268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81"/>
          <p:cNvPicPr preferRelativeResize="0"/>
          <p:nvPr/>
        </p:nvPicPr>
        <p:blipFill>
          <a:blip r:embed="rId3">
            <a:alphaModFix/>
          </a:blip>
          <a:stretch>
            <a:fillRect/>
          </a:stretch>
        </p:blipFill>
        <p:spPr>
          <a:xfrm>
            <a:off x="4125675" y="934500"/>
            <a:ext cx="4032326" cy="3032199"/>
          </a:xfrm>
          <a:prstGeom prst="rect">
            <a:avLst/>
          </a:prstGeom>
          <a:noFill/>
          <a:ln>
            <a:noFill/>
          </a:ln>
          <a:effectLst>
            <a:outerShdw blurRad="57150" algn="bl" rotWithShape="0">
              <a:srgbClr val="000000">
                <a:alpha val="20000"/>
              </a:srgbClr>
            </a:outerShdw>
          </a:effectLst>
        </p:spPr>
      </p:pic>
      <p:sp>
        <p:nvSpPr>
          <p:cNvPr id="549" name="Google Shape;549;p81"/>
          <p:cNvSpPr txBox="1">
            <a:spLocks noGrp="1"/>
          </p:cNvSpPr>
          <p:nvPr>
            <p:ph type="title"/>
          </p:nvPr>
        </p:nvSpPr>
        <p:spPr>
          <a:xfrm>
            <a:off x="628650" y="273850"/>
            <a:ext cx="3042600" cy="994200"/>
          </a:xfrm>
          <a:prstGeom prst="rect">
            <a:avLst/>
          </a:prstGeom>
        </p:spPr>
        <p:txBody>
          <a:bodyPr spcFirstLastPara="1" wrap="square" lIns="68575" tIns="34275" rIns="68575" bIns="34275" anchor="t" anchorCtr="0">
            <a:normAutofit/>
          </a:bodyPr>
          <a:lstStyle/>
          <a:p>
            <a:pPr marL="0" lvl="0" indent="0" algn="l" rtl="0">
              <a:lnSpc>
                <a:spcPct val="100000"/>
              </a:lnSpc>
              <a:spcBef>
                <a:spcPts val="0"/>
              </a:spcBef>
              <a:spcAft>
                <a:spcPts val="0"/>
              </a:spcAft>
              <a:buNone/>
            </a:pPr>
            <a:r>
              <a:rPr lang="en" sz="2200"/>
              <a:t>Legal Compliance </a:t>
            </a:r>
            <a:endParaRPr sz="2200"/>
          </a:p>
          <a:p>
            <a:pPr marL="0" lvl="0" indent="0" algn="l" rtl="0">
              <a:lnSpc>
                <a:spcPct val="100000"/>
              </a:lnSpc>
              <a:spcBef>
                <a:spcPts val="0"/>
              </a:spcBef>
              <a:spcAft>
                <a:spcPts val="0"/>
              </a:spcAft>
              <a:buNone/>
            </a:pPr>
            <a:r>
              <a:rPr lang="en" sz="2200"/>
              <a:t>Workflow</a:t>
            </a:r>
            <a:endParaRPr sz="2200"/>
          </a:p>
          <a:p>
            <a:pPr marL="0" lvl="0" indent="0" algn="l" rtl="0">
              <a:spcBef>
                <a:spcPts val="0"/>
              </a:spcBef>
              <a:spcAft>
                <a:spcPts val="0"/>
              </a:spcAft>
              <a:buNone/>
            </a:pPr>
            <a:endParaRPr/>
          </a:p>
        </p:txBody>
      </p:sp>
      <p:sp>
        <p:nvSpPr>
          <p:cNvPr id="550" name="Google Shape;550;p81"/>
          <p:cNvSpPr txBox="1">
            <a:spLocks noGrp="1"/>
          </p:cNvSpPr>
          <p:nvPr>
            <p:ph type="body" idx="1"/>
          </p:nvPr>
        </p:nvSpPr>
        <p:spPr>
          <a:xfrm>
            <a:off x="628650" y="1369225"/>
            <a:ext cx="2952300" cy="2825400"/>
          </a:xfrm>
          <a:prstGeom prst="rect">
            <a:avLst/>
          </a:prstGeom>
        </p:spPr>
        <p:txBody>
          <a:bodyPr spcFirstLastPara="1" wrap="square" lIns="68575" tIns="34275" rIns="68575" bIns="34275" anchor="t" anchorCtr="0">
            <a:normAutofit lnSpcReduction="10000"/>
          </a:bodyPr>
          <a:lstStyle/>
          <a:p>
            <a:pPr marL="91440" lvl="0" indent="-173990" algn="l" rtl="0">
              <a:lnSpc>
                <a:spcPct val="100000"/>
              </a:lnSpc>
              <a:spcBef>
                <a:spcPts val="0"/>
              </a:spcBef>
              <a:spcAft>
                <a:spcPts val="0"/>
              </a:spcAft>
              <a:buSzPts val="1300"/>
              <a:buFont typeface="Proxima Nova"/>
              <a:buChar char="●"/>
            </a:pPr>
            <a:r>
              <a:rPr lang="en" sz="1300"/>
              <a:t>Each component and license gets an obligation workflow with a checklist of actionable tasks to resolve an issue</a:t>
            </a:r>
            <a:endParaRPr sz="1300"/>
          </a:p>
          <a:p>
            <a:pPr marL="91440" lvl="0" indent="-91440" algn="l" rtl="0">
              <a:lnSpc>
                <a:spcPct val="100000"/>
              </a:lnSpc>
              <a:spcBef>
                <a:spcPts val="0"/>
              </a:spcBef>
              <a:spcAft>
                <a:spcPts val="0"/>
              </a:spcAft>
              <a:buClr>
                <a:schemeClr val="dk1"/>
              </a:buClr>
              <a:buSzPts val="1100"/>
              <a:buFont typeface="Arial"/>
              <a:buNone/>
            </a:pPr>
            <a:endParaRPr sz="1300"/>
          </a:p>
          <a:p>
            <a:pPr marL="91440" lvl="0" indent="-173990" algn="l" rtl="0">
              <a:lnSpc>
                <a:spcPct val="100000"/>
              </a:lnSpc>
              <a:spcBef>
                <a:spcPts val="0"/>
              </a:spcBef>
              <a:spcAft>
                <a:spcPts val="0"/>
              </a:spcAft>
              <a:buSzPts val="1300"/>
              <a:buFont typeface="Proxima Nova"/>
              <a:buChar char="●"/>
            </a:pPr>
            <a:r>
              <a:rPr lang="en" sz="1300"/>
              <a:t>Quickly determine which obligations have been met and fulfilled</a:t>
            </a:r>
            <a:endParaRPr sz="1300"/>
          </a:p>
          <a:p>
            <a:pPr marL="91440" lvl="0" indent="-91440" algn="l" rtl="0">
              <a:lnSpc>
                <a:spcPct val="100000"/>
              </a:lnSpc>
              <a:spcBef>
                <a:spcPts val="0"/>
              </a:spcBef>
              <a:spcAft>
                <a:spcPts val="0"/>
              </a:spcAft>
              <a:buClr>
                <a:schemeClr val="dk1"/>
              </a:buClr>
              <a:buSzPts val="1100"/>
              <a:buFont typeface="Arial"/>
              <a:buNone/>
            </a:pPr>
            <a:endParaRPr sz="1300"/>
          </a:p>
          <a:p>
            <a:pPr marL="91440" lvl="0" indent="-173990" algn="l" rtl="0">
              <a:lnSpc>
                <a:spcPct val="100000"/>
              </a:lnSpc>
              <a:spcBef>
                <a:spcPts val="0"/>
              </a:spcBef>
              <a:spcAft>
                <a:spcPts val="0"/>
              </a:spcAft>
              <a:buSzPts val="1300"/>
              <a:buFont typeface="Proxima Nova"/>
              <a:buChar char="●"/>
            </a:pPr>
            <a:r>
              <a:rPr lang="en" sz="1300"/>
              <a:t>Reduced back-and-forth interactions between legal and developers</a:t>
            </a:r>
            <a:endParaRPr sz="1300"/>
          </a:p>
          <a:p>
            <a:pPr marL="91440" lvl="0" indent="-91440" algn="l" rtl="0">
              <a:lnSpc>
                <a:spcPct val="100000"/>
              </a:lnSpc>
              <a:spcBef>
                <a:spcPts val="0"/>
              </a:spcBef>
              <a:spcAft>
                <a:spcPts val="0"/>
              </a:spcAft>
              <a:buClr>
                <a:schemeClr val="dk1"/>
              </a:buClr>
              <a:buSzPts val="1100"/>
              <a:buFont typeface="Arial"/>
              <a:buNone/>
            </a:pPr>
            <a:endParaRPr sz="1300"/>
          </a:p>
          <a:p>
            <a:pPr marL="91440" lvl="0" indent="-173990" algn="l" rtl="0">
              <a:lnSpc>
                <a:spcPct val="100000"/>
              </a:lnSpc>
              <a:spcBef>
                <a:spcPts val="0"/>
              </a:spcBef>
              <a:spcAft>
                <a:spcPts val="0"/>
              </a:spcAft>
              <a:buSzPts val="1300"/>
              <a:buFont typeface="Proxima Nova"/>
              <a:buChar char="●"/>
            </a:pPr>
            <a:r>
              <a:rPr lang="en" sz="1300"/>
              <a:t>Extended legal data is seamlessly integrated into these workflows</a:t>
            </a:r>
            <a:endParaRPr sz="1300"/>
          </a:p>
          <a:p>
            <a:pPr marL="91440" lvl="0" indent="-91440" algn="l" rtl="0">
              <a:spcBef>
                <a:spcPts val="800"/>
              </a:spcBef>
              <a:spcAft>
                <a:spcPts val="0"/>
              </a:spcAft>
              <a:buNone/>
            </a:pPr>
            <a:endParaRPr/>
          </a:p>
        </p:txBody>
      </p:sp>
    </p:spTree>
    <p:extLst>
      <p:ext uri="{BB962C8B-B14F-4D97-AF65-F5344CB8AC3E}">
        <p14:creationId xmlns:p14="http://schemas.microsoft.com/office/powerpoint/2010/main" val="2938420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35"/>
          <p:cNvPicPr preferRelativeResize="0"/>
          <p:nvPr/>
        </p:nvPicPr>
        <p:blipFill rotWithShape="1">
          <a:blip r:embed="rId3">
            <a:alphaModFix/>
          </a:blip>
          <a:srcRect/>
          <a:stretch/>
        </p:blipFill>
        <p:spPr>
          <a:xfrm>
            <a:off x="2" y="1"/>
            <a:ext cx="9143998" cy="3077225"/>
          </a:xfrm>
          <a:prstGeom prst="rect">
            <a:avLst/>
          </a:prstGeom>
          <a:noFill/>
          <a:ln>
            <a:noFill/>
          </a:ln>
        </p:spPr>
      </p:pic>
      <p:sp>
        <p:nvSpPr>
          <p:cNvPr id="154" name="Google Shape;154;p35"/>
          <p:cNvSpPr/>
          <p:nvPr/>
        </p:nvSpPr>
        <p:spPr>
          <a:xfrm>
            <a:off x="579863" y="3183622"/>
            <a:ext cx="8452625" cy="1823275"/>
          </a:xfrm>
          <a:prstGeom prst="rect">
            <a:avLst/>
          </a:prstGeom>
          <a:noFill/>
          <a:ln>
            <a:noFill/>
          </a:ln>
        </p:spPr>
        <p:txBody>
          <a:bodyPr spcFirstLastPara="1" wrap="square" lIns="68575" tIns="34275" rIns="68575" bIns="34275" anchor="t" anchorCtr="0">
            <a:noAutofit/>
          </a:bodyPr>
          <a:lstStyle/>
          <a:p>
            <a:r>
              <a:rPr lang="en" sz="1200" dirty="0">
                <a:solidFill>
                  <a:schemeClr val="dk1"/>
                </a:solidFill>
                <a:latin typeface="Proxima Nova Rg"/>
                <a:ea typeface="Proxima Nova Rg"/>
                <a:cs typeface="Proxima Nova Rg"/>
                <a:sym typeface="Proxima Nova"/>
              </a:rPr>
              <a:t>Sonatype now offers customers </a:t>
            </a:r>
            <a:r>
              <a:rPr lang="en" sz="1200" b="1" dirty="0">
                <a:solidFill>
                  <a:schemeClr val="dk1"/>
                </a:solidFill>
                <a:latin typeface="Proxima Nova Rg"/>
                <a:ea typeface="Proxima Nova Rg"/>
                <a:cs typeface="Proxima Nova Rg"/>
                <a:sym typeface="Proxima Nova"/>
              </a:rPr>
              <a:t>developer-friendly and full-spectrum </a:t>
            </a:r>
            <a:r>
              <a:rPr lang="en" sz="1200" dirty="0">
                <a:solidFill>
                  <a:schemeClr val="dk1"/>
                </a:solidFill>
                <a:latin typeface="Proxima Nova Rg"/>
                <a:ea typeface="Proxima Nova Rg"/>
                <a:cs typeface="Proxima Nova Rg"/>
                <a:sym typeface="Proxima Nova"/>
              </a:rPr>
              <a:t>control of the cloud-native software development lifecycle including:</a:t>
            </a:r>
            <a:endParaRPr sz="1100" dirty="0"/>
          </a:p>
          <a:p>
            <a:pPr marL="558786" indent="-215894">
              <a:spcBef>
                <a:spcPts val="500"/>
              </a:spcBef>
              <a:buClr>
                <a:schemeClr val="dk1"/>
              </a:buClr>
              <a:buSzPts val="1200"/>
              <a:buFont typeface="Calibri"/>
              <a:buAutoNum type="arabicPeriod"/>
            </a:pPr>
            <a:r>
              <a:rPr lang="en-GB" sz="1200" dirty="0">
                <a:solidFill>
                  <a:schemeClr val="dk1"/>
                </a:solidFill>
                <a:latin typeface="Proxima Nova Rg"/>
                <a:ea typeface="Proxima Nova Rg"/>
                <a:cs typeface="Proxima Nova Rg"/>
                <a:sym typeface="Proxima Nova"/>
              </a:rPr>
              <a:t>third-party open source code (code you borrow) – Nexus Repository &amp; Nexus IQ (Firewall and Lifecycle, ADP, ALP)</a:t>
            </a:r>
            <a:endParaRPr lang="en-GB" sz="1100" dirty="0"/>
          </a:p>
          <a:p>
            <a:pPr marL="558786" indent="-215894">
              <a:spcBef>
                <a:spcPts val="500"/>
              </a:spcBef>
              <a:buClr>
                <a:schemeClr val="dk1"/>
              </a:buClr>
              <a:buSzPts val="1200"/>
              <a:buFont typeface="Calibri"/>
              <a:buAutoNum type="arabicPeriod"/>
            </a:pPr>
            <a:r>
              <a:rPr lang="en" sz="1200" dirty="0">
                <a:solidFill>
                  <a:schemeClr val="dk1"/>
                </a:solidFill>
                <a:latin typeface="Proxima Nova Rg"/>
                <a:ea typeface="Proxima Nova Rg"/>
                <a:cs typeface="Proxima Nova Rg"/>
                <a:sym typeface="Proxima Nova"/>
              </a:rPr>
              <a:t>first-party source code (code you write) – Nexus Lift (Muse)</a:t>
            </a:r>
            <a:endParaRPr sz="1100" dirty="0"/>
          </a:p>
          <a:p>
            <a:pPr marL="558786" indent="-215894">
              <a:spcBef>
                <a:spcPts val="500"/>
              </a:spcBef>
              <a:buClr>
                <a:schemeClr val="dk1"/>
              </a:buClr>
              <a:buSzPts val="1200"/>
              <a:buFont typeface="Calibri"/>
              <a:buAutoNum type="arabicPeriod"/>
            </a:pPr>
            <a:r>
              <a:rPr lang="en" sz="1200" dirty="0">
                <a:solidFill>
                  <a:schemeClr val="dk1"/>
                </a:solidFill>
                <a:latin typeface="Proxima Nova Rg"/>
                <a:ea typeface="Proxima Nova Rg"/>
                <a:cs typeface="Proxima Nova Rg"/>
                <a:sym typeface="Proxima Nova"/>
              </a:rPr>
              <a:t>infrastructure as code (code you write to provision the cloud) - </a:t>
            </a:r>
            <a:r>
              <a:rPr lang="en" sz="1200" dirty="0" err="1">
                <a:solidFill>
                  <a:schemeClr val="dk1"/>
                </a:solidFill>
                <a:latin typeface="Proxima Nova Rg"/>
                <a:ea typeface="Proxima Nova Rg"/>
                <a:cs typeface="Proxima Nova Rg"/>
                <a:sym typeface="Proxima Nova"/>
              </a:rPr>
              <a:t>IaC</a:t>
            </a:r>
            <a:r>
              <a:rPr lang="en" sz="1200" dirty="0">
                <a:solidFill>
                  <a:schemeClr val="dk1"/>
                </a:solidFill>
                <a:latin typeface="Proxima Nova Rg"/>
                <a:ea typeface="Proxima Nova Rg"/>
                <a:cs typeface="Proxima Nova Rg"/>
                <a:sym typeface="Proxima Nova"/>
              </a:rPr>
              <a:t> Pack (</a:t>
            </a:r>
            <a:r>
              <a:rPr lang="en" sz="1200" dirty="0" err="1">
                <a:solidFill>
                  <a:schemeClr val="dk1"/>
                </a:solidFill>
                <a:latin typeface="Proxima Nova Rg"/>
                <a:ea typeface="Proxima Nova Rg"/>
                <a:cs typeface="Proxima Nova Rg"/>
                <a:sym typeface="Proxima Nova"/>
              </a:rPr>
              <a:t>Fuque</a:t>
            </a:r>
            <a:r>
              <a:rPr lang="en" sz="1200" dirty="0">
                <a:solidFill>
                  <a:schemeClr val="dk1"/>
                </a:solidFill>
                <a:latin typeface="Proxima Nova Rg"/>
                <a:ea typeface="Proxima Nova Rg"/>
                <a:cs typeface="Proxima Nova Rg"/>
                <a:sym typeface="Proxima Nova"/>
              </a:rPr>
              <a:t>)</a:t>
            </a:r>
            <a:endParaRPr sz="1100" dirty="0"/>
          </a:p>
          <a:p>
            <a:pPr marL="558786" indent="-215894">
              <a:spcBef>
                <a:spcPts val="500"/>
              </a:spcBef>
              <a:buClr>
                <a:schemeClr val="dk1"/>
              </a:buClr>
              <a:buSzPts val="1200"/>
              <a:buFont typeface="Calibri"/>
              <a:buAutoNum type="arabicPeriod"/>
            </a:pPr>
            <a:r>
              <a:rPr lang="en" sz="1200" dirty="0">
                <a:solidFill>
                  <a:schemeClr val="dk1"/>
                </a:solidFill>
                <a:latin typeface="Proxima Nova Rg"/>
                <a:ea typeface="Proxima Nova Rg"/>
                <a:cs typeface="Proxima Nova Rg"/>
                <a:sym typeface="Proxima Nova"/>
              </a:rPr>
              <a:t>containerized code (code you package to run in the cloud) - Nexus Container (</a:t>
            </a:r>
            <a:r>
              <a:rPr lang="en" sz="1200" dirty="0" err="1">
                <a:solidFill>
                  <a:schemeClr val="dk1"/>
                </a:solidFill>
                <a:latin typeface="Proxima Nova Rg"/>
                <a:ea typeface="Proxima Nova Rg"/>
                <a:cs typeface="Proxima Nova Rg"/>
                <a:sym typeface="Proxima Nova"/>
              </a:rPr>
              <a:t>NeuVector</a:t>
            </a:r>
            <a:r>
              <a:rPr lang="en" sz="1200" dirty="0">
                <a:solidFill>
                  <a:schemeClr val="dk1"/>
                </a:solidFill>
                <a:latin typeface="Proxima Nova Rg"/>
                <a:ea typeface="Proxima Nova Rg"/>
                <a:cs typeface="Proxima Nova Rg"/>
                <a:sym typeface="Proxima Nova"/>
              </a:rPr>
              <a:t>)</a:t>
            </a:r>
            <a:endParaRPr sz="1100" dirty="0"/>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82"/>
          <p:cNvPicPr preferRelativeResize="0"/>
          <p:nvPr/>
        </p:nvPicPr>
        <p:blipFill>
          <a:blip r:embed="rId3">
            <a:alphaModFix/>
          </a:blip>
          <a:stretch>
            <a:fillRect/>
          </a:stretch>
        </p:blipFill>
        <p:spPr>
          <a:xfrm>
            <a:off x="3920800" y="213888"/>
            <a:ext cx="2075550" cy="4176725"/>
          </a:xfrm>
          <a:prstGeom prst="rect">
            <a:avLst/>
          </a:prstGeom>
          <a:noFill/>
          <a:ln>
            <a:noFill/>
          </a:ln>
          <a:effectLst>
            <a:outerShdw blurRad="57150" algn="bl" rotWithShape="0">
              <a:srgbClr val="000000">
                <a:alpha val="20000"/>
              </a:srgbClr>
            </a:outerShdw>
          </a:effectLst>
        </p:spPr>
      </p:pic>
      <p:pic>
        <p:nvPicPr>
          <p:cNvPr id="556" name="Google Shape;556;p82"/>
          <p:cNvPicPr preferRelativeResize="0"/>
          <p:nvPr/>
        </p:nvPicPr>
        <p:blipFill>
          <a:blip r:embed="rId4">
            <a:alphaModFix/>
          </a:blip>
          <a:stretch>
            <a:fillRect/>
          </a:stretch>
        </p:blipFill>
        <p:spPr>
          <a:xfrm>
            <a:off x="5640899" y="1375197"/>
            <a:ext cx="2951050" cy="2375950"/>
          </a:xfrm>
          <a:prstGeom prst="rect">
            <a:avLst/>
          </a:prstGeom>
          <a:noFill/>
          <a:ln>
            <a:noFill/>
          </a:ln>
          <a:effectLst>
            <a:outerShdw blurRad="57150" algn="bl" rotWithShape="0">
              <a:srgbClr val="000000">
                <a:alpha val="20000"/>
              </a:srgbClr>
            </a:outerShdw>
          </a:effectLst>
        </p:spPr>
      </p:pic>
      <p:sp>
        <p:nvSpPr>
          <p:cNvPr id="557" name="Google Shape;557;p82"/>
          <p:cNvSpPr txBox="1">
            <a:spLocks noGrp="1"/>
          </p:cNvSpPr>
          <p:nvPr>
            <p:ph type="title"/>
          </p:nvPr>
        </p:nvSpPr>
        <p:spPr>
          <a:xfrm>
            <a:off x="628650" y="273850"/>
            <a:ext cx="2892000" cy="994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2000"/>
              <a:t>Automated Attribution Reports</a:t>
            </a:r>
            <a:endParaRPr sz="2000"/>
          </a:p>
          <a:p>
            <a:pPr marL="0" lvl="0" indent="0" algn="l" rtl="0">
              <a:spcBef>
                <a:spcPts val="0"/>
              </a:spcBef>
              <a:spcAft>
                <a:spcPts val="0"/>
              </a:spcAft>
              <a:buNone/>
            </a:pPr>
            <a:endParaRPr/>
          </a:p>
        </p:txBody>
      </p:sp>
      <p:sp>
        <p:nvSpPr>
          <p:cNvPr id="558" name="Google Shape;558;p82"/>
          <p:cNvSpPr txBox="1">
            <a:spLocks noGrp="1"/>
          </p:cNvSpPr>
          <p:nvPr>
            <p:ph type="body" idx="1"/>
          </p:nvPr>
        </p:nvSpPr>
        <p:spPr>
          <a:xfrm>
            <a:off x="628650" y="1320350"/>
            <a:ext cx="2761500" cy="2874300"/>
          </a:xfrm>
          <a:prstGeom prst="rect">
            <a:avLst/>
          </a:prstGeom>
        </p:spPr>
        <p:txBody>
          <a:bodyPr spcFirstLastPara="1" wrap="square" lIns="68575" tIns="34275" rIns="68575" bIns="34275" anchor="t" anchorCtr="0">
            <a:normAutofit/>
          </a:bodyPr>
          <a:lstStyle/>
          <a:p>
            <a:pPr marL="0" lvl="0" indent="-173990" algn="l" rtl="0">
              <a:lnSpc>
                <a:spcPct val="100000"/>
              </a:lnSpc>
              <a:spcBef>
                <a:spcPts val="0"/>
              </a:spcBef>
              <a:spcAft>
                <a:spcPts val="0"/>
              </a:spcAft>
              <a:buSzPts val="1300"/>
              <a:buFont typeface="Proxima Nova"/>
              <a:buChar char="●"/>
            </a:pPr>
            <a:r>
              <a:rPr lang="en" sz="1300"/>
              <a:t>Save attributions per component and auto-generate reports to comply with OSS obligations</a:t>
            </a:r>
            <a:endParaRPr sz="1300"/>
          </a:p>
          <a:p>
            <a:pPr marL="0" lvl="0" indent="-91440" algn="l" rtl="0">
              <a:lnSpc>
                <a:spcPct val="100000"/>
              </a:lnSpc>
              <a:spcBef>
                <a:spcPts val="0"/>
              </a:spcBef>
              <a:spcAft>
                <a:spcPts val="0"/>
              </a:spcAft>
              <a:buClr>
                <a:schemeClr val="dk1"/>
              </a:buClr>
              <a:buSzPts val="1100"/>
              <a:buFont typeface="Arial"/>
              <a:buNone/>
            </a:pPr>
            <a:endParaRPr sz="1300"/>
          </a:p>
          <a:p>
            <a:pPr marL="0" lvl="0" indent="-173990" algn="l" rtl="0">
              <a:lnSpc>
                <a:spcPct val="100000"/>
              </a:lnSpc>
              <a:spcBef>
                <a:spcPts val="0"/>
              </a:spcBef>
              <a:spcAft>
                <a:spcPts val="0"/>
              </a:spcAft>
              <a:buSzPts val="1300"/>
              <a:buFont typeface="Proxima Nova"/>
              <a:buChar char="●"/>
            </a:pPr>
            <a:r>
              <a:rPr lang="en" sz="1300"/>
              <a:t>Save reviewed and approved obligation resolutions so that any re-use of that component within the organization will reflect that resolution</a:t>
            </a:r>
            <a:endParaRPr sz="1300"/>
          </a:p>
          <a:p>
            <a:pPr marL="0" lvl="0" indent="-91440" algn="l" rtl="0">
              <a:lnSpc>
                <a:spcPct val="100000"/>
              </a:lnSpc>
              <a:spcBef>
                <a:spcPts val="0"/>
              </a:spcBef>
              <a:spcAft>
                <a:spcPts val="0"/>
              </a:spcAft>
              <a:buClr>
                <a:schemeClr val="dk1"/>
              </a:buClr>
              <a:buSzPts val="1100"/>
              <a:buFont typeface="Arial"/>
              <a:buNone/>
            </a:pPr>
            <a:endParaRPr sz="1300"/>
          </a:p>
          <a:p>
            <a:pPr marL="0" lvl="0" indent="-173990" algn="l" rtl="0">
              <a:lnSpc>
                <a:spcPct val="100000"/>
              </a:lnSpc>
              <a:spcBef>
                <a:spcPts val="0"/>
              </a:spcBef>
              <a:spcAft>
                <a:spcPts val="0"/>
              </a:spcAft>
              <a:buSzPts val="1300"/>
              <a:buFont typeface="Proxima Nova"/>
              <a:buChar char="●"/>
            </a:pPr>
            <a:r>
              <a:rPr lang="en" sz="1300"/>
              <a:t>Customize and edit reports as needed</a:t>
            </a:r>
            <a:endParaRPr/>
          </a:p>
        </p:txBody>
      </p:sp>
    </p:spTree>
    <p:extLst>
      <p:ext uri="{BB962C8B-B14F-4D97-AF65-F5344CB8AC3E}">
        <p14:creationId xmlns:p14="http://schemas.microsoft.com/office/powerpoint/2010/main" val="623082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83"/>
          <p:cNvPicPr preferRelativeResize="0"/>
          <p:nvPr/>
        </p:nvPicPr>
        <p:blipFill>
          <a:blip r:embed="rId3">
            <a:alphaModFix/>
          </a:blip>
          <a:stretch>
            <a:fillRect/>
          </a:stretch>
        </p:blipFill>
        <p:spPr>
          <a:xfrm>
            <a:off x="3882325" y="584674"/>
            <a:ext cx="4972475" cy="3850050"/>
          </a:xfrm>
          <a:prstGeom prst="rect">
            <a:avLst/>
          </a:prstGeom>
          <a:noFill/>
          <a:ln>
            <a:noFill/>
          </a:ln>
        </p:spPr>
      </p:pic>
      <p:sp>
        <p:nvSpPr>
          <p:cNvPr id="564" name="Google Shape;564;p83"/>
          <p:cNvSpPr txBox="1">
            <a:spLocks noGrp="1"/>
          </p:cNvSpPr>
          <p:nvPr>
            <p:ph type="title"/>
          </p:nvPr>
        </p:nvSpPr>
        <p:spPr>
          <a:xfrm>
            <a:off x="655350" y="410675"/>
            <a:ext cx="3063600" cy="994200"/>
          </a:xfrm>
          <a:prstGeom prst="rect">
            <a:avLst/>
          </a:prstGeom>
        </p:spPr>
        <p:txBody>
          <a:bodyPr spcFirstLastPara="1" wrap="square" lIns="68575" tIns="34275" rIns="68575" bIns="34275" anchor="t" anchorCtr="0">
            <a:normAutofit/>
          </a:bodyPr>
          <a:lstStyle/>
          <a:p>
            <a:pPr marL="0" lvl="0" indent="0" algn="l" rtl="0">
              <a:lnSpc>
                <a:spcPct val="100000"/>
              </a:lnSpc>
              <a:spcBef>
                <a:spcPts val="0"/>
              </a:spcBef>
              <a:spcAft>
                <a:spcPts val="0"/>
              </a:spcAft>
              <a:buNone/>
            </a:pPr>
            <a:r>
              <a:rPr lang="en" sz="2000"/>
              <a:t>Deep Legal Data You Care About</a:t>
            </a:r>
            <a:endParaRPr sz="2000"/>
          </a:p>
        </p:txBody>
      </p:sp>
      <p:sp>
        <p:nvSpPr>
          <p:cNvPr id="565" name="Google Shape;565;p83"/>
          <p:cNvSpPr txBox="1">
            <a:spLocks noGrp="1"/>
          </p:cNvSpPr>
          <p:nvPr>
            <p:ph type="body" idx="1"/>
          </p:nvPr>
        </p:nvSpPr>
        <p:spPr>
          <a:xfrm>
            <a:off x="628650" y="1369225"/>
            <a:ext cx="3117000" cy="2825400"/>
          </a:xfrm>
          <a:prstGeom prst="rect">
            <a:avLst/>
          </a:prstGeom>
        </p:spPr>
        <p:txBody>
          <a:bodyPr spcFirstLastPara="1" wrap="square" lIns="68575" tIns="34275" rIns="68575" bIns="34275" anchor="t" anchorCtr="0">
            <a:normAutofit/>
          </a:bodyPr>
          <a:lstStyle/>
          <a:p>
            <a:pPr marL="91440" lvl="0" indent="-173990" algn="l" rtl="0">
              <a:lnSpc>
                <a:spcPct val="100000"/>
              </a:lnSpc>
              <a:spcBef>
                <a:spcPts val="0"/>
              </a:spcBef>
              <a:spcAft>
                <a:spcPts val="0"/>
              </a:spcAft>
              <a:buSzPts val="1300"/>
              <a:buFont typeface="Proxima Nova"/>
              <a:buChar char="●"/>
            </a:pPr>
            <a:r>
              <a:rPr lang="en" sz="1300"/>
              <a:t>Easily search for a component in our backlog and export that data and additional instructions on how to best comply with an obligation</a:t>
            </a:r>
            <a:endParaRPr sz="1300"/>
          </a:p>
          <a:p>
            <a:pPr marL="91440" lvl="0" indent="-91440" algn="l" rtl="0">
              <a:lnSpc>
                <a:spcPct val="100000"/>
              </a:lnSpc>
              <a:spcBef>
                <a:spcPts val="0"/>
              </a:spcBef>
              <a:spcAft>
                <a:spcPts val="0"/>
              </a:spcAft>
              <a:buClr>
                <a:schemeClr val="dk1"/>
              </a:buClr>
              <a:buSzPts val="1100"/>
              <a:buFont typeface="Arial"/>
              <a:buNone/>
            </a:pPr>
            <a:endParaRPr sz="1300"/>
          </a:p>
          <a:p>
            <a:pPr marL="91440" lvl="0" indent="-173990" algn="l" rtl="0">
              <a:lnSpc>
                <a:spcPct val="100000"/>
              </a:lnSpc>
              <a:spcBef>
                <a:spcPts val="0"/>
              </a:spcBef>
              <a:spcAft>
                <a:spcPts val="0"/>
              </a:spcAft>
              <a:buSzPts val="1300"/>
              <a:buFont typeface="Proxima Nova"/>
              <a:buChar char="●"/>
            </a:pPr>
            <a:r>
              <a:rPr lang="en" sz="1300"/>
              <a:t>Detailed information that is necessary to fulfill obligations like copyrights, notices, and full license text</a:t>
            </a:r>
            <a:endParaRPr sz="1300"/>
          </a:p>
          <a:p>
            <a:pPr marL="91440" lvl="0" indent="-91440" algn="l" rtl="0">
              <a:lnSpc>
                <a:spcPct val="100000"/>
              </a:lnSpc>
              <a:spcBef>
                <a:spcPts val="0"/>
              </a:spcBef>
              <a:spcAft>
                <a:spcPts val="0"/>
              </a:spcAft>
              <a:buClr>
                <a:schemeClr val="dk1"/>
              </a:buClr>
              <a:buSzPts val="1100"/>
              <a:buFont typeface="Arial"/>
              <a:buNone/>
            </a:pPr>
            <a:endParaRPr sz="1300"/>
          </a:p>
          <a:p>
            <a:pPr marL="91440" lvl="0" indent="-173990" algn="l" rtl="0">
              <a:lnSpc>
                <a:spcPct val="100000"/>
              </a:lnSpc>
              <a:spcBef>
                <a:spcPts val="0"/>
              </a:spcBef>
              <a:spcAft>
                <a:spcPts val="0"/>
              </a:spcAft>
              <a:buSzPts val="1300"/>
              <a:buFont typeface="Proxima Nova"/>
              <a:buChar char="●"/>
            </a:pPr>
            <a:r>
              <a:rPr lang="en" sz="1300"/>
              <a:t>Backed by Sonatype machine-learning algorithms and natural language processing</a:t>
            </a:r>
            <a:endParaRPr sz="1300"/>
          </a:p>
          <a:p>
            <a:pPr marL="914400" lvl="0" indent="-914400" algn="l" rtl="0">
              <a:spcBef>
                <a:spcPts val="800"/>
              </a:spcBef>
              <a:spcAft>
                <a:spcPts val="0"/>
              </a:spcAft>
              <a:buNone/>
            </a:pPr>
            <a:endParaRPr sz="1300"/>
          </a:p>
        </p:txBody>
      </p:sp>
    </p:spTree>
    <p:extLst>
      <p:ext uri="{BB962C8B-B14F-4D97-AF65-F5344CB8AC3E}">
        <p14:creationId xmlns:p14="http://schemas.microsoft.com/office/powerpoint/2010/main" val="1195023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4"/>
          <p:cNvSpPr txBox="1">
            <a:spLocks noGrp="1"/>
          </p:cNvSpPr>
          <p:nvPr>
            <p:ph type="title"/>
          </p:nvPr>
        </p:nvSpPr>
        <p:spPr>
          <a:xfrm>
            <a:off x="628650" y="273850"/>
            <a:ext cx="3725100" cy="994200"/>
          </a:xfrm>
          <a:prstGeom prst="rect">
            <a:avLst/>
          </a:prstGeom>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000"/>
              <a:t>License Obligation Review Tool (LORT)</a:t>
            </a:r>
            <a:endParaRPr sz="2000"/>
          </a:p>
          <a:p>
            <a:pPr marL="0" lvl="0" indent="0" algn="l" rtl="0">
              <a:spcBef>
                <a:spcPts val="0"/>
              </a:spcBef>
              <a:spcAft>
                <a:spcPts val="0"/>
              </a:spcAft>
              <a:buNone/>
            </a:pPr>
            <a:endParaRPr sz="2000"/>
          </a:p>
        </p:txBody>
      </p:sp>
      <p:sp>
        <p:nvSpPr>
          <p:cNvPr id="571" name="Google Shape;571;p84"/>
          <p:cNvSpPr txBox="1">
            <a:spLocks noGrp="1"/>
          </p:cNvSpPr>
          <p:nvPr>
            <p:ph type="body" idx="1"/>
          </p:nvPr>
        </p:nvSpPr>
        <p:spPr>
          <a:xfrm>
            <a:off x="628650" y="1369225"/>
            <a:ext cx="3594600" cy="2825400"/>
          </a:xfrm>
          <a:prstGeom prst="rect">
            <a:avLst/>
          </a:prstGeom>
        </p:spPr>
        <p:txBody>
          <a:bodyPr spcFirstLastPara="1" wrap="square" lIns="68575" tIns="34275" rIns="68575" bIns="34275" anchor="t" anchorCtr="0">
            <a:normAutofit/>
          </a:bodyPr>
          <a:lstStyle/>
          <a:p>
            <a:pPr marL="91440" lvl="0" indent="-173990" algn="l" rtl="0">
              <a:lnSpc>
                <a:spcPct val="100000"/>
              </a:lnSpc>
              <a:spcBef>
                <a:spcPts val="0"/>
              </a:spcBef>
              <a:spcAft>
                <a:spcPts val="0"/>
              </a:spcAft>
              <a:buSzPts val="1300"/>
              <a:buFont typeface="Proxima Nova"/>
              <a:buChar char="●"/>
            </a:pPr>
            <a:r>
              <a:rPr lang="en" sz="1300"/>
              <a:t>Look up licenses and view the annotated license text, highlighting the license obligations</a:t>
            </a:r>
            <a:endParaRPr sz="1300"/>
          </a:p>
          <a:p>
            <a:pPr marL="91440" lvl="0" indent="-91440" algn="l" rtl="0">
              <a:lnSpc>
                <a:spcPct val="100000"/>
              </a:lnSpc>
              <a:spcBef>
                <a:spcPts val="0"/>
              </a:spcBef>
              <a:spcAft>
                <a:spcPts val="0"/>
              </a:spcAft>
              <a:buClr>
                <a:schemeClr val="dk1"/>
              </a:buClr>
              <a:buSzPts val="1100"/>
              <a:buFont typeface="Arial"/>
              <a:buNone/>
            </a:pPr>
            <a:endParaRPr sz="1300"/>
          </a:p>
          <a:p>
            <a:pPr marL="91440" lvl="0" indent="-173990" algn="l" rtl="0">
              <a:lnSpc>
                <a:spcPct val="100000"/>
              </a:lnSpc>
              <a:spcBef>
                <a:spcPts val="0"/>
              </a:spcBef>
              <a:spcAft>
                <a:spcPts val="0"/>
              </a:spcAft>
              <a:buSzPts val="1300"/>
              <a:buFont typeface="Proxima Nova"/>
              <a:buChar char="●"/>
            </a:pPr>
            <a:r>
              <a:rPr lang="en" sz="1300"/>
              <a:t>Comprehend the thousands of licenses and their obligations so you can set policies that will drive automation</a:t>
            </a:r>
            <a:endParaRPr sz="1300"/>
          </a:p>
          <a:p>
            <a:pPr marL="91440" lvl="0" indent="-91440" algn="l" rtl="0">
              <a:lnSpc>
                <a:spcPct val="100000"/>
              </a:lnSpc>
              <a:spcBef>
                <a:spcPts val="0"/>
              </a:spcBef>
              <a:spcAft>
                <a:spcPts val="0"/>
              </a:spcAft>
              <a:buClr>
                <a:schemeClr val="dk1"/>
              </a:buClr>
              <a:buSzPts val="1100"/>
              <a:buFont typeface="Arial"/>
              <a:buNone/>
            </a:pPr>
            <a:endParaRPr sz="1300"/>
          </a:p>
          <a:p>
            <a:pPr marL="91440" lvl="0" indent="-173990" algn="l" rtl="0">
              <a:lnSpc>
                <a:spcPct val="100000"/>
              </a:lnSpc>
              <a:spcBef>
                <a:spcPts val="0"/>
              </a:spcBef>
              <a:spcAft>
                <a:spcPts val="0"/>
              </a:spcAft>
              <a:buSzPts val="1300"/>
              <a:buFont typeface="Proxima Nova"/>
              <a:buChar char="●"/>
            </a:pPr>
            <a:r>
              <a:rPr lang="en" sz="1300"/>
              <a:t>Succinct list of licenses to understand what is being used by your components</a:t>
            </a:r>
            <a:endParaRPr sz="1300"/>
          </a:p>
          <a:p>
            <a:pPr marL="91440" lvl="0" indent="-91440" algn="l" rtl="0">
              <a:spcBef>
                <a:spcPts val="800"/>
              </a:spcBef>
              <a:spcAft>
                <a:spcPts val="0"/>
              </a:spcAft>
              <a:buNone/>
            </a:pPr>
            <a:endParaRPr/>
          </a:p>
        </p:txBody>
      </p:sp>
      <p:pic>
        <p:nvPicPr>
          <p:cNvPr id="572" name="Google Shape;572;p84"/>
          <p:cNvPicPr preferRelativeResize="0"/>
          <p:nvPr/>
        </p:nvPicPr>
        <p:blipFill>
          <a:blip r:embed="rId3">
            <a:alphaModFix/>
          </a:blip>
          <a:stretch>
            <a:fillRect/>
          </a:stretch>
        </p:blipFill>
        <p:spPr>
          <a:xfrm>
            <a:off x="4223250" y="967850"/>
            <a:ext cx="4615951" cy="2980257"/>
          </a:xfrm>
          <a:prstGeom prst="rect">
            <a:avLst/>
          </a:prstGeom>
          <a:noFill/>
          <a:ln>
            <a:noFill/>
          </a:ln>
        </p:spPr>
      </p:pic>
    </p:spTree>
    <p:extLst>
      <p:ext uri="{BB962C8B-B14F-4D97-AF65-F5344CB8AC3E}">
        <p14:creationId xmlns:p14="http://schemas.microsoft.com/office/powerpoint/2010/main" val="2207394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2"/>
          <p:cNvSpPr txBox="1"/>
          <p:nvPr/>
        </p:nvSpPr>
        <p:spPr>
          <a:xfrm>
            <a:off x="1266323" y="4064645"/>
            <a:ext cx="1761600" cy="484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pic>
        <p:nvPicPr>
          <p:cNvPr id="83" name="Google Shape;83;p22"/>
          <p:cNvPicPr preferRelativeResize="0"/>
          <p:nvPr/>
        </p:nvPicPr>
        <p:blipFill>
          <a:blip r:embed="rId3">
            <a:alphaModFix/>
          </a:blip>
          <a:stretch>
            <a:fillRect/>
          </a:stretch>
        </p:blipFill>
        <p:spPr>
          <a:xfrm>
            <a:off x="892125" y="1432973"/>
            <a:ext cx="1761598" cy="372027"/>
          </a:xfrm>
          <a:prstGeom prst="rect">
            <a:avLst/>
          </a:prstGeom>
          <a:noFill/>
          <a:ln>
            <a:noFill/>
          </a:ln>
        </p:spPr>
      </p:pic>
      <p:sp>
        <p:nvSpPr>
          <p:cNvPr id="84" name="Google Shape;84;p22"/>
          <p:cNvSpPr txBox="1"/>
          <p:nvPr/>
        </p:nvSpPr>
        <p:spPr>
          <a:xfrm>
            <a:off x="892125" y="2038877"/>
            <a:ext cx="7886700" cy="568800"/>
          </a:xfrm>
          <a:prstGeom prst="rect">
            <a:avLst/>
          </a:prstGeom>
          <a:noFill/>
          <a:ln>
            <a:noFill/>
          </a:ln>
        </p:spPr>
        <p:txBody>
          <a:bodyPr spcFirstLastPara="1" wrap="square" lIns="68575" tIns="34275" rIns="68575" bIns="34275" anchor="t" anchorCtr="0">
            <a:noAutofit/>
          </a:bodyPr>
          <a:lstStyle/>
          <a:p>
            <a:pPr lvl="0">
              <a:lnSpc>
                <a:spcPct val="93750"/>
              </a:lnSpc>
              <a:buClr>
                <a:srgbClr val="1B1C30"/>
              </a:buClr>
              <a:buSzPts val="3600"/>
            </a:pPr>
            <a:r>
              <a:rPr lang="en-GB" sz="3600" b="1" dirty="0">
                <a:solidFill>
                  <a:srgbClr val="FFFFFF"/>
                </a:solidFill>
                <a:latin typeface="Proxima Nova"/>
                <a:ea typeface="Proxima Nova"/>
                <a:cs typeface="Proxima Nova"/>
                <a:sym typeface="Proxima Nova"/>
              </a:rPr>
              <a:t>Infrastructure-as-Code Pack</a:t>
            </a:r>
          </a:p>
        </p:txBody>
      </p:sp>
      <p:sp>
        <p:nvSpPr>
          <p:cNvPr id="85" name="Google Shape;85;p22"/>
          <p:cNvSpPr txBox="1"/>
          <p:nvPr/>
        </p:nvSpPr>
        <p:spPr>
          <a:xfrm>
            <a:off x="944800" y="2858925"/>
            <a:ext cx="508800" cy="484500"/>
          </a:xfrm>
          <a:prstGeom prst="rect">
            <a:avLst/>
          </a:prstGeom>
          <a:noFill/>
          <a:ln>
            <a:noFill/>
          </a:ln>
        </p:spPr>
        <p:txBody>
          <a:bodyPr spcFirstLastPara="1" wrap="square" lIns="68575" tIns="34275" rIns="68575" bIns="34275" anchor="t" anchorCtr="0">
            <a:noAutofit/>
          </a:bodyPr>
          <a:lstStyle/>
          <a:p>
            <a:pPr marL="0" lvl="0" indent="0" algn="l" rtl="0">
              <a:lnSpc>
                <a:spcPct val="93750"/>
              </a:lnSpc>
              <a:spcBef>
                <a:spcPts val="0"/>
              </a:spcBef>
              <a:spcAft>
                <a:spcPts val="0"/>
              </a:spcAft>
              <a:buClr>
                <a:srgbClr val="1B1C30"/>
              </a:buClr>
              <a:buSzPts val="3600"/>
              <a:buFont typeface="Proxima Nova"/>
              <a:buNone/>
            </a:pPr>
            <a:r>
              <a:rPr lang="en" sz="1800" i="1">
                <a:solidFill>
                  <a:srgbClr val="FFFFFF"/>
                </a:solidFill>
                <a:latin typeface="Proxima Nova"/>
                <a:ea typeface="Proxima Nova"/>
                <a:cs typeface="Proxima Nova"/>
                <a:sym typeface="Proxima Nova"/>
              </a:rPr>
              <a:t>for</a:t>
            </a:r>
            <a:endParaRPr sz="1800" i="1">
              <a:solidFill>
                <a:srgbClr val="FFFFFF"/>
              </a:solidFill>
              <a:latin typeface="Proxima Nova"/>
              <a:ea typeface="Proxima Nova"/>
              <a:cs typeface="Proxima Nova"/>
              <a:sym typeface="Proxima Nova"/>
            </a:endParaRPr>
          </a:p>
        </p:txBody>
      </p:sp>
      <p:pic>
        <p:nvPicPr>
          <p:cNvPr id="86" name="Google Shape;86;p22"/>
          <p:cNvPicPr preferRelativeResize="0"/>
          <p:nvPr/>
        </p:nvPicPr>
        <p:blipFill>
          <a:blip r:embed="rId4">
            <a:alphaModFix/>
          </a:blip>
          <a:stretch>
            <a:fillRect/>
          </a:stretch>
        </p:blipFill>
        <p:spPr>
          <a:xfrm>
            <a:off x="1389350" y="2735650"/>
            <a:ext cx="2395655" cy="568800"/>
          </a:xfrm>
          <a:prstGeom prst="rect">
            <a:avLst/>
          </a:prstGeom>
          <a:noFill/>
          <a:ln>
            <a:noFill/>
          </a:ln>
        </p:spPr>
      </p:pic>
    </p:spTree>
    <p:extLst>
      <p:ext uri="{BB962C8B-B14F-4D97-AF65-F5344CB8AC3E}">
        <p14:creationId xmlns:p14="http://schemas.microsoft.com/office/powerpoint/2010/main" val="383559176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sp>
        <p:nvSpPr>
          <p:cNvPr id="248" name="Google Shape;248;p61"/>
          <p:cNvSpPr txBox="1"/>
          <p:nvPr/>
        </p:nvSpPr>
        <p:spPr>
          <a:xfrm>
            <a:off x="2498867" y="278100"/>
            <a:ext cx="6450600" cy="4865400"/>
          </a:xfrm>
          <a:prstGeom prst="rect">
            <a:avLst/>
          </a:prstGeom>
          <a:noFill/>
          <a:ln>
            <a:noFill/>
          </a:ln>
        </p:spPr>
        <p:txBody>
          <a:bodyPr spcFirstLastPara="1" wrap="square" lIns="68575" tIns="68575" rIns="68575" bIns="68575" anchor="t" anchorCtr="0">
            <a:noAutofit/>
          </a:bodyPr>
          <a:lstStyle/>
          <a:p>
            <a:pPr marL="457200" lvl="0" indent="-342900" algn="l" rtl="0">
              <a:spcBef>
                <a:spcPts val="400"/>
              </a:spcBef>
              <a:spcAft>
                <a:spcPts val="0"/>
              </a:spcAft>
              <a:buSzPts val="1800"/>
              <a:buFont typeface="Proxima Nova"/>
              <a:buChar char="●"/>
            </a:pPr>
            <a:r>
              <a:rPr lang="en" sz="1600" dirty="0">
                <a:latin typeface="Proxima Nova"/>
                <a:ea typeface="Proxima Nova"/>
                <a:cs typeface="Proxima Nova"/>
                <a:sym typeface="Proxima Nova"/>
              </a:rPr>
              <a:t>Where is your organization today in its cloud journey?  </a:t>
            </a:r>
            <a:endParaRPr sz="1600" dirty="0">
              <a:latin typeface="Proxima Nova"/>
              <a:ea typeface="Proxima Nova"/>
              <a:cs typeface="Proxima Nova"/>
              <a:sym typeface="Proxima Nova"/>
            </a:endParaRPr>
          </a:p>
          <a:p>
            <a:pPr marL="457200" lvl="0" indent="0" algn="l" rtl="0">
              <a:spcBef>
                <a:spcPts val="400"/>
              </a:spcBef>
              <a:spcAft>
                <a:spcPts val="0"/>
              </a:spcAft>
              <a:buNone/>
            </a:pPr>
            <a:endParaRPr sz="1600" dirty="0">
              <a:latin typeface="Proxima Nova"/>
              <a:ea typeface="Proxima Nova"/>
              <a:cs typeface="Proxima Nova"/>
              <a:sym typeface="Proxima Nova"/>
            </a:endParaRPr>
          </a:p>
          <a:p>
            <a:pPr marL="457200" lvl="0" indent="-342900" algn="l" rtl="0">
              <a:spcBef>
                <a:spcPts val="400"/>
              </a:spcBef>
              <a:spcAft>
                <a:spcPts val="0"/>
              </a:spcAft>
              <a:buSzPts val="1800"/>
              <a:buFont typeface="Proxima Nova"/>
              <a:buChar char="●"/>
            </a:pPr>
            <a:r>
              <a:rPr lang="en" sz="1600" dirty="0">
                <a:latin typeface="Proxima Nova"/>
                <a:ea typeface="Proxima Nova"/>
                <a:cs typeface="Proxima Nova"/>
                <a:sym typeface="Proxima Nova"/>
              </a:rPr>
              <a:t>How strategic is public cloud for your organization?</a:t>
            </a:r>
            <a:endParaRPr sz="1600" dirty="0">
              <a:latin typeface="Proxima Nova"/>
              <a:ea typeface="Proxima Nova"/>
              <a:cs typeface="Proxima Nova"/>
              <a:sym typeface="Proxima Nova"/>
            </a:endParaRPr>
          </a:p>
          <a:p>
            <a:pPr marL="914400" lvl="1" indent="-342900" algn="l" rtl="0">
              <a:spcBef>
                <a:spcPts val="400"/>
              </a:spcBef>
              <a:spcAft>
                <a:spcPts val="0"/>
              </a:spcAft>
              <a:buSzPts val="1800"/>
              <a:buFont typeface="Proxima Nova"/>
              <a:buChar char="○"/>
            </a:pPr>
            <a:r>
              <a:rPr lang="en" sz="1600" i="1" dirty="0">
                <a:latin typeface="Proxima Nova"/>
                <a:ea typeface="Proxima Nova"/>
                <a:cs typeface="Proxima Nova"/>
                <a:sym typeface="Proxima Nova"/>
              </a:rPr>
              <a:t>Which Cloud Providers are you using? AWS, others?</a:t>
            </a:r>
            <a:endParaRPr sz="1600" i="1" dirty="0">
              <a:latin typeface="Proxima Nova"/>
              <a:ea typeface="Proxima Nova"/>
              <a:cs typeface="Proxima Nova"/>
              <a:sym typeface="Proxima Nova"/>
            </a:endParaRPr>
          </a:p>
          <a:p>
            <a:pPr marL="457200" lvl="0" indent="0" algn="l" rtl="0">
              <a:spcBef>
                <a:spcPts val="400"/>
              </a:spcBef>
              <a:spcAft>
                <a:spcPts val="0"/>
              </a:spcAft>
              <a:buNone/>
            </a:pPr>
            <a:endParaRPr sz="1600" dirty="0">
              <a:latin typeface="Proxima Nova"/>
              <a:ea typeface="Proxima Nova"/>
              <a:cs typeface="Proxima Nova"/>
              <a:sym typeface="Proxima Nova"/>
            </a:endParaRPr>
          </a:p>
          <a:p>
            <a:pPr marL="457200" lvl="0" indent="-342900" algn="l" rtl="0">
              <a:spcBef>
                <a:spcPts val="400"/>
              </a:spcBef>
              <a:spcAft>
                <a:spcPts val="0"/>
              </a:spcAft>
              <a:buSzPts val="1800"/>
              <a:buFont typeface="Proxima Nova"/>
              <a:buChar char="●"/>
            </a:pPr>
            <a:r>
              <a:rPr lang="en" sz="1600" dirty="0">
                <a:latin typeface="Proxima Nova"/>
                <a:ea typeface="Proxima Nova"/>
                <a:cs typeface="Proxima Nova"/>
                <a:sym typeface="Proxima Nova"/>
              </a:rPr>
              <a:t>How are you deploying cloud infrastructure?  </a:t>
            </a:r>
            <a:endParaRPr sz="1600" dirty="0">
              <a:latin typeface="Proxima Nova"/>
              <a:ea typeface="Proxima Nova"/>
              <a:cs typeface="Proxima Nova"/>
              <a:sym typeface="Proxima Nova"/>
            </a:endParaRPr>
          </a:p>
          <a:p>
            <a:pPr marL="914400" lvl="1" indent="-342900" algn="l" rtl="0">
              <a:spcBef>
                <a:spcPts val="400"/>
              </a:spcBef>
              <a:spcAft>
                <a:spcPts val="0"/>
              </a:spcAft>
              <a:buSzPts val="1800"/>
              <a:buFont typeface="Proxima Nova"/>
              <a:buChar char="○"/>
            </a:pPr>
            <a:r>
              <a:rPr lang="en" sz="1600" i="1" dirty="0">
                <a:latin typeface="Proxima Nova"/>
                <a:ea typeface="Proxima Nova"/>
                <a:cs typeface="Proxima Nova"/>
                <a:sym typeface="Proxima Nova"/>
              </a:rPr>
              <a:t>Using Terraform?</a:t>
            </a:r>
            <a:endParaRPr sz="1600" i="1" dirty="0">
              <a:latin typeface="Proxima Nova"/>
              <a:ea typeface="Proxima Nova"/>
              <a:cs typeface="Proxima Nova"/>
              <a:sym typeface="Proxima Nova"/>
            </a:endParaRPr>
          </a:p>
          <a:p>
            <a:pPr marL="457200" lvl="0" indent="0" algn="l" rtl="0">
              <a:spcBef>
                <a:spcPts val="400"/>
              </a:spcBef>
              <a:spcAft>
                <a:spcPts val="0"/>
              </a:spcAft>
              <a:buNone/>
            </a:pPr>
            <a:endParaRPr sz="1600" dirty="0">
              <a:latin typeface="Proxima Nova"/>
              <a:ea typeface="Proxima Nova"/>
              <a:cs typeface="Proxima Nova"/>
              <a:sym typeface="Proxima Nova"/>
            </a:endParaRPr>
          </a:p>
          <a:p>
            <a:pPr marL="457200" lvl="0" indent="-342900" algn="l" rtl="0">
              <a:spcBef>
                <a:spcPts val="400"/>
              </a:spcBef>
              <a:spcAft>
                <a:spcPts val="0"/>
              </a:spcAft>
              <a:buSzPts val="1800"/>
              <a:buFont typeface="Proxima Nova"/>
              <a:buChar char="●"/>
            </a:pPr>
            <a:r>
              <a:rPr lang="en" sz="1600" dirty="0">
                <a:latin typeface="Proxima Nova"/>
                <a:ea typeface="Proxima Nova"/>
                <a:cs typeface="Proxima Nova"/>
                <a:sym typeface="Proxima Nova"/>
              </a:rPr>
              <a:t>Which compliance standards apply to your organization?</a:t>
            </a:r>
            <a:endParaRPr sz="1600" dirty="0">
              <a:latin typeface="Proxima Nova"/>
              <a:ea typeface="Proxima Nova"/>
              <a:cs typeface="Proxima Nova"/>
              <a:sym typeface="Proxima Nova"/>
            </a:endParaRPr>
          </a:p>
          <a:p>
            <a:pPr marL="914400" lvl="1" indent="-342900">
              <a:spcBef>
                <a:spcPts val="400"/>
              </a:spcBef>
              <a:buSzPts val="1800"/>
              <a:buFont typeface="Proxima Nova"/>
              <a:buChar char="○"/>
            </a:pPr>
            <a:r>
              <a:rPr lang="en-GB" sz="1600" i="1" dirty="0">
                <a:latin typeface="Proxima Nova"/>
                <a:ea typeface="Proxima Nova"/>
                <a:cs typeface="Proxima Nova"/>
                <a:sym typeface="Proxima Nova"/>
              </a:rPr>
              <a:t>CIS Benchmarks, CIS Controls, GDPR, ISO 27001, NIST 800-53, PCI, SOC 2 etc</a:t>
            </a:r>
          </a:p>
          <a:p>
            <a:pPr marL="457200" lvl="0" indent="0" algn="l" rtl="0">
              <a:spcBef>
                <a:spcPts val="400"/>
              </a:spcBef>
              <a:spcAft>
                <a:spcPts val="0"/>
              </a:spcAft>
              <a:buNone/>
            </a:pPr>
            <a:endParaRPr sz="1600" i="1" dirty="0">
              <a:solidFill>
                <a:schemeClr val="dk1"/>
              </a:solidFill>
              <a:latin typeface="Proxima Nova"/>
              <a:ea typeface="Proxima Nova"/>
              <a:cs typeface="Proxima Nova"/>
              <a:sym typeface="Proxima Nova"/>
            </a:endParaRPr>
          </a:p>
          <a:p>
            <a:pPr marL="457200" lvl="0" indent="-342900" algn="l" rtl="0">
              <a:spcBef>
                <a:spcPts val="400"/>
              </a:spcBef>
              <a:spcAft>
                <a:spcPts val="0"/>
              </a:spcAft>
              <a:buClr>
                <a:schemeClr val="dk1"/>
              </a:buClr>
              <a:buSzPts val="1800"/>
              <a:buFont typeface="Proxima Nova"/>
              <a:buChar char="●"/>
            </a:pPr>
            <a:r>
              <a:rPr lang="en" sz="1600" i="1" dirty="0">
                <a:solidFill>
                  <a:schemeClr val="dk1"/>
                </a:solidFill>
                <a:latin typeface="Proxima Nova"/>
                <a:ea typeface="Proxima Nova"/>
                <a:cs typeface="Proxima Nova"/>
                <a:sym typeface="Proxima Nova"/>
              </a:rPr>
              <a:t>How are you addressing run-time cloud infrastructure security today?</a:t>
            </a:r>
            <a:endParaRPr sz="1600" i="1" dirty="0">
              <a:solidFill>
                <a:schemeClr val="dk1"/>
              </a:solidFill>
              <a:latin typeface="Proxima Nova"/>
              <a:ea typeface="Proxima Nova"/>
              <a:cs typeface="Proxima Nova"/>
              <a:sym typeface="Proxima Nova"/>
            </a:endParaRPr>
          </a:p>
          <a:p>
            <a:pPr marL="914400" lvl="1" indent="-342900" algn="l" rtl="0">
              <a:spcBef>
                <a:spcPts val="400"/>
              </a:spcBef>
              <a:spcAft>
                <a:spcPts val="0"/>
              </a:spcAft>
              <a:buClr>
                <a:schemeClr val="dk1"/>
              </a:buClr>
              <a:buSzPts val="1800"/>
              <a:buFont typeface="Proxima Nova"/>
              <a:buChar char="○"/>
            </a:pPr>
            <a:r>
              <a:rPr lang="en" sz="1600" i="1" dirty="0">
                <a:solidFill>
                  <a:schemeClr val="dk1"/>
                </a:solidFill>
                <a:latin typeface="Proxima Nova"/>
                <a:ea typeface="Proxima Nova"/>
                <a:cs typeface="Proxima Nova"/>
                <a:sym typeface="Proxima Nova"/>
              </a:rPr>
              <a:t>Native tools, 3rd Party?</a:t>
            </a:r>
            <a:endParaRPr sz="1600" dirty="0">
              <a:latin typeface="Proxima Nova"/>
              <a:ea typeface="Proxima Nova"/>
              <a:cs typeface="Proxima Nova"/>
              <a:sym typeface="Proxima Nova"/>
            </a:endParaRPr>
          </a:p>
        </p:txBody>
      </p:sp>
      <p:sp>
        <p:nvSpPr>
          <p:cNvPr id="249" name="Google Shape;249;p61"/>
          <p:cNvSpPr txBox="1">
            <a:spLocks noGrp="1"/>
          </p:cNvSpPr>
          <p:nvPr>
            <p:ph type="title"/>
          </p:nvPr>
        </p:nvSpPr>
        <p:spPr>
          <a:xfrm>
            <a:off x="294894" y="1910632"/>
            <a:ext cx="1886832" cy="15252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en" sz="2400" b="1" dirty="0">
                <a:solidFill>
                  <a:srgbClr val="FFFFFF"/>
                </a:solidFill>
                <a:latin typeface="Proxima Nova"/>
                <a:ea typeface="Proxima Nova"/>
                <a:cs typeface="Proxima Nova"/>
                <a:sym typeface="Proxima Nova"/>
              </a:rPr>
              <a:t>Your Current State &amp; Business Goals</a:t>
            </a:r>
            <a:endParaRPr sz="2400" b="1" dirty="0">
              <a:solidFill>
                <a:srgbClr val="FFFFFF"/>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62"/>
          <p:cNvSpPr txBox="1">
            <a:spLocks noGrp="1"/>
          </p:cNvSpPr>
          <p:nvPr>
            <p:ph type="title"/>
          </p:nvPr>
        </p:nvSpPr>
        <p:spPr>
          <a:xfrm>
            <a:off x="96075" y="1910625"/>
            <a:ext cx="2054400" cy="1525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r>
              <a:rPr lang="en" sz="2400" b="1">
                <a:solidFill>
                  <a:srgbClr val="FFFFFF"/>
                </a:solidFill>
                <a:latin typeface="Proxima Nova"/>
                <a:ea typeface="Proxima Nova"/>
                <a:cs typeface="Proxima Nova"/>
                <a:sym typeface="Proxima Nova"/>
              </a:rPr>
              <a:t>What is Infrastructure as Code?</a:t>
            </a:r>
            <a:endParaRPr sz="2400" b="1">
              <a:solidFill>
                <a:srgbClr val="FFFFFF"/>
              </a:solidFill>
              <a:latin typeface="Proxima Nova"/>
              <a:ea typeface="Proxima Nova"/>
              <a:cs typeface="Proxima Nova"/>
              <a:sym typeface="Proxima Nova"/>
            </a:endParaRPr>
          </a:p>
        </p:txBody>
      </p:sp>
      <p:pic>
        <p:nvPicPr>
          <p:cNvPr id="256" name="Google Shape;256;p62"/>
          <p:cNvPicPr preferRelativeResize="0"/>
          <p:nvPr/>
        </p:nvPicPr>
        <p:blipFill>
          <a:blip r:embed="rId3">
            <a:alphaModFix/>
          </a:blip>
          <a:stretch>
            <a:fillRect/>
          </a:stretch>
        </p:blipFill>
        <p:spPr>
          <a:xfrm>
            <a:off x="2253294" y="1033238"/>
            <a:ext cx="6835821" cy="4005431"/>
          </a:xfrm>
          <a:prstGeom prst="rect">
            <a:avLst/>
          </a:prstGeom>
          <a:noFill/>
          <a:ln>
            <a:noFill/>
          </a:ln>
        </p:spPr>
      </p:pic>
      <p:sp>
        <p:nvSpPr>
          <p:cNvPr id="257" name="Google Shape;257;p62"/>
          <p:cNvSpPr txBox="1"/>
          <p:nvPr/>
        </p:nvSpPr>
        <p:spPr>
          <a:xfrm>
            <a:off x="2388900" y="166850"/>
            <a:ext cx="6564600" cy="866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b="1"/>
              <a:t>Infrastructure as code</a:t>
            </a:r>
            <a:r>
              <a:rPr lang="en" sz="1400"/>
              <a:t> (IaC) is the process of managing and provisioning computer </a:t>
            </a:r>
            <a:r>
              <a:rPr lang="en" sz="1400">
                <a:uFill>
                  <a:noFill/>
                </a:uFill>
                <a:hlinkClick r:id="rId4"/>
              </a:rPr>
              <a:t>data centers</a:t>
            </a:r>
            <a:r>
              <a:rPr lang="en" sz="1400"/>
              <a:t> through machine-readable definition files, rather than physical hardware configuration or interactive configuration tools.</a:t>
            </a: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63"/>
          <p:cNvSpPr txBox="1"/>
          <p:nvPr/>
        </p:nvSpPr>
        <p:spPr>
          <a:xfrm>
            <a:off x="2365600" y="130025"/>
            <a:ext cx="6450600" cy="4865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900" b="1" dirty="0">
                <a:latin typeface="Proxima Nova"/>
                <a:ea typeface="Proxima Nova"/>
                <a:cs typeface="Proxima Nova"/>
                <a:sym typeface="Proxima Nova"/>
              </a:rPr>
              <a:t>Move fast and more securely</a:t>
            </a:r>
            <a:endParaRPr sz="1900" b="1" dirty="0">
              <a:latin typeface="Proxima Nova"/>
              <a:ea typeface="Proxima Nova"/>
              <a:cs typeface="Proxima Nova"/>
              <a:sym typeface="Proxima Nova"/>
            </a:endParaRPr>
          </a:p>
          <a:p>
            <a:pPr marL="342900" lvl="0" indent="0" algn="l" rtl="0">
              <a:spcBef>
                <a:spcPts val="0"/>
              </a:spcBef>
              <a:spcAft>
                <a:spcPts val="0"/>
              </a:spcAft>
              <a:buNone/>
            </a:pPr>
            <a:endParaRPr sz="1900" dirty="0">
              <a:latin typeface="Proxima Nova"/>
              <a:ea typeface="Proxima Nova"/>
              <a:cs typeface="Proxima Nova"/>
              <a:sym typeface="Proxima Nova"/>
            </a:endParaRPr>
          </a:p>
          <a:p>
            <a:pPr marL="342900" lvl="0" indent="-285750" algn="l" rtl="0">
              <a:spcBef>
                <a:spcPts val="0"/>
              </a:spcBef>
              <a:spcAft>
                <a:spcPts val="0"/>
              </a:spcAft>
              <a:buSzPts val="1900"/>
              <a:buFont typeface="Proxima Nova"/>
              <a:buChar char="●"/>
            </a:pPr>
            <a:r>
              <a:rPr lang="en" sz="1900" dirty="0">
                <a:latin typeface="Proxima Nova"/>
                <a:ea typeface="Proxima Nova"/>
                <a:cs typeface="Proxima Nova"/>
                <a:sym typeface="Proxima Nova"/>
              </a:rPr>
              <a:t>Code-based infrastructure configuration reduces the error-prone aspect of manual provisioning, creates consistency, and increases speed and productivity.</a:t>
            </a:r>
            <a:endParaRPr sz="1900" dirty="0">
              <a:latin typeface="Proxima Nova"/>
              <a:ea typeface="Proxima Nova"/>
              <a:cs typeface="Proxima Nova"/>
              <a:sym typeface="Proxima Nova"/>
            </a:endParaRPr>
          </a:p>
          <a:p>
            <a:pPr marL="342900" lvl="0" indent="0" algn="l" rtl="0">
              <a:spcBef>
                <a:spcPts val="0"/>
              </a:spcBef>
              <a:spcAft>
                <a:spcPts val="0"/>
              </a:spcAft>
              <a:buNone/>
            </a:pPr>
            <a:endParaRPr sz="1900" dirty="0">
              <a:latin typeface="Proxima Nova"/>
              <a:ea typeface="Proxima Nova"/>
              <a:cs typeface="Proxima Nova"/>
              <a:sym typeface="Proxima Nova"/>
            </a:endParaRPr>
          </a:p>
          <a:p>
            <a:pPr marL="342900" lvl="0" indent="-285750" algn="l" rtl="0">
              <a:spcBef>
                <a:spcPts val="0"/>
              </a:spcBef>
              <a:spcAft>
                <a:spcPts val="0"/>
              </a:spcAft>
              <a:buSzPts val="1900"/>
              <a:buFont typeface="Proxima Nova"/>
              <a:buChar char="●"/>
            </a:pPr>
            <a:r>
              <a:rPr lang="en" sz="1900" dirty="0">
                <a:latin typeface="Proxima Nova"/>
                <a:ea typeface="Proxima Nova"/>
                <a:cs typeface="Proxima Nova"/>
                <a:sym typeface="Proxima Nova"/>
              </a:rPr>
              <a:t>However, infrastructure as code templates can be full of misconfigurations and vulnerabilities, such as </a:t>
            </a:r>
            <a:r>
              <a:rPr lang="en" sz="1900" dirty="0">
                <a:solidFill>
                  <a:schemeClr val="dk1"/>
                </a:solidFill>
                <a:latin typeface="Proxima Nova"/>
                <a:ea typeface="Proxima Nova"/>
                <a:cs typeface="Proxima Nova"/>
                <a:sym typeface="Proxima Nova"/>
              </a:rPr>
              <a:t>unencrypted </a:t>
            </a:r>
            <a:r>
              <a:rPr lang="en" sz="1900" dirty="0">
                <a:latin typeface="Proxima Nova"/>
                <a:ea typeface="Proxima Nova"/>
                <a:cs typeface="Proxima Nova"/>
                <a:sym typeface="Proxima Nova"/>
              </a:rPr>
              <a:t>databases, no logging enabled, and over privileged or insecure instances that leave them open for attack.</a:t>
            </a:r>
            <a:endParaRPr sz="1900" dirty="0">
              <a:latin typeface="Proxima Nova"/>
              <a:ea typeface="Proxima Nova"/>
              <a:cs typeface="Proxima Nova"/>
              <a:sym typeface="Proxima Nova"/>
            </a:endParaRPr>
          </a:p>
          <a:p>
            <a:pPr marL="342900" lvl="0" indent="0" algn="l" rtl="0">
              <a:spcBef>
                <a:spcPts val="0"/>
              </a:spcBef>
              <a:spcAft>
                <a:spcPts val="0"/>
              </a:spcAft>
              <a:buNone/>
            </a:pPr>
            <a:endParaRPr sz="1900" dirty="0">
              <a:latin typeface="Proxima Nova"/>
              <a:ea typeface="Proxima Nova"/>
              <a:cs typeface="Proxima Nova"/>
              <a:sym typeface="Proxima Nova"/>
            </a:endParaRPr>
          </a:p>
          <a:p>
            <a:pPr marL="342900" lvl="0" indent="-285750" algn="l" rtl="0">
              <a:spcBef>
                <a:spcPts val="0"/>
              </a:spcBef>
              <a:spcAft>
                <a:spcPts val="0"/>
              </a:spcAft>
              <a:buSzPts val="1900"/>
              <a:buFont typeface="Proxima Nova"/>
              <a:buChar char="●"/>
            </a:pPr>
            <a:r>
              <a:rPr lang="en" sz="1900" dirty="0">
                <a:latin typeface="Proxima Nova"/>
                <a:ea typeface="Proxima Nova"/>
                <a:cs typeface="Proxima Nova"/>
                <a:sym typeface="Proxima Nova"/>
              </a:rPr>
              <a:t>Compliance is a huge issue for highly regulated companies including meeting standards like GDPR, HIPAA, ISO 27001, NIST 800-53, PCI DSS, and SOC2 etc.</a:t>
            </a:r>
            <a:endParaRPr sz="1900" dirty="0">
              <a:latin typeface="Proxima Nova"/>
              <a:ea typeface="Proxima Nova"/>
              <a:cs typeface="Proxima Nova"/>
              <a:sym typeface="Proxima Nova"/>
            </a:endParaRPr>
          </a:p>
        </p:txBody>
      </p:sp>
      <p:sp>
        <p:nvSpPr>
          <p:cNvPr id="263" name="Google Shape;263;p63"/>
          <p:cNvSpPr txBox="1">
            <a:spLocks noGrp="1"/>
          </p:cNvSpPr>
          <p:nvPr>
            <p:ph type="title"/>
          </p:nvPr>
        </p:nvSpPr>
        <p:spPr>
          <a:xfrm>
            <a:off x="294894" y="1910632"/>
            <a:ext cx="1501800" cy="15252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en" sz="2400" b="1" dirty="0">
                <a:solidFill>
                  <a:srgbClr val="FFFFFF"/>
                </a:solidFill>
                <a:latin typeface="Proxima Nova"/>
                <a:ea typeface="Proxima Nova"/>
                <a:cs typeface="Proxima Nova"/>
                <a:sym typeface="Proxima Nova"/>
              </a:rPr>
              <a:t>Why </a:t>
            </a:r>
            <a:r>
              <a:rPr lang="en" sz="2400" b="1" dirty="0" err="1">
                <a:solidFill>
                  <a:srgbClr val="FFFFFF"/>
                </a:solidFill>
                <a:latin typeface="Proxima Nova"/>
                <a:ea typeface="Proxima Nova"/>
                <a:cs typeface="Proxima Nova"/>
                <a:sym typeface="Proxima Nova"/>
              </a:rPr>
              <a:t>IaC</a:t>
            </a:r>
            <a:r>
              <a:rPr lang="en" sz="2400" b="1" dirty="0">
                <a:solidFill>
                  <a:srgbClr val="FFFFFF"/>
                </a:solidFill>
                <a:latin typeface="Proxima Nova"/>
                <a:ea typeface="Proxima Nova"/>
                <a:cs typeface="Proxima Nova"/>
                <a:sym typeface="Proxima Nova"/>
              </a:rPr>
              <a:t> Analysis?</a:t>
            </a:r>
            <a:endParaRPr sz="2400" b="1" dirty="0">
              <a:solidFill>
                <a:srgbClr val="FFFFFF"/>
              </a:solidFill>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67"/>
          <p:cNvSpPr txBox="1">
            <a:spLocks noGrp="1"/>
          </p:cNvSpPr>
          <p:nvPr>
            <p:ph type="title"/>
          </p:nvPr>
        </p:nvSpPr>
        <p:spPr>
          <a:xfrm>
            <a:off x="294899" y="1910625"/>
            <a:ext cx="1844001" cy="1525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r>
              <a:rPr lang="en" sz="2400" b="1" dirty="0">
                <a:solidFill>
                  <a:srgbClr val="FFFFFF"/>
                </a:solidFill>
                <a:latin typeface="Proxima Nova"/>
                <a:ea typeface="Proxima Nova"/>
                <a:cs typeface="Proxima Nova"/>
                <a:sym typeface="Proxima Nova"/>
              </a:rPr>
              <a:t>What is Terraform?</a:t>
            </a:r>
            <a:endParaRPr sz="2400" b="1" dirty="0">
              <a:solidFill>
                <a:srgbClr val="FFFFFF"/>
              </a:solidFill>
              <a:latin typeface="Proxima Nova"/>
              <a:ea typeface="Proxima Nova"/>
              <a:cs typeface="Proxima Nova"/>
              <a:sym typeface="Proxima Nova"/>
            </a:endParaRPr>
          </a:p>
        </p:txBody>
      </p:sp>
      <p:sp>
        <p:nvSpPr>
          <p:cNvPr id="295" name="Google Shape;295;p67"/>
          <p:cNvSpPr txBox="1"/>
          <p:nvPr/>
        </p:nvSpPr>
        <p:spPr>
          <a:xfrm>
            <a:off x="2483125" y="174500"/>
            <a:ext cx="6090300" cy="46569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1600" b="1" dirty="0">
                <a:solidFill>
                  <a:schemeClr val="dk1"/>
                </a:solidFill>
                <a:latin typeface="Proxima Nova"/>
                <a:ea typeface="Proxima Nova"/>
                <a:cs typeface="Proxima Nova"/>
                <a:sym typeface="Proxima Nova"/>
              </a:rPr>
              <a:t>Terraform is the most popular universal </a:t>
            </a:r>
            <a:r>
              <a:rPr lang="en" sz="1600" b="1" dirty="0" err="1">
                <a:solidFill>
                  <a:schemeClr val="dk1"/>
                </a:solidFill>
                <a:latin typeface="Proxima Nova"/>
                <a:ea typeface="Proxima Nova"/>
                <a:cs typeface="Proxima Nova"/>
                <a:sym typeface="Proxima Nova"/>
              </a:rPr>
              <a:t>IaC</a:t>
            </a:r>
            <a:r>
              <a:rPr lang="en" sz="1600" b="1" dirty="0">
                <a:solidFill>
                  <a:schemeClr val="dk1"/>
                </a:solidFill>
                <a:latin typeface="Proxima Nova"/>
                <a:ea typeface="Proxima Nova"/>
                <a:cs typeface="Proxima Nova"/>
                <a:sym typeface="Proxima Nova"/>
              </a:rPr>
              <a:t> tool with ~80% market share </a:t>
            </a:r>
            <a:endParaRPr sz="1600" b="1"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600" b="1"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600" dirty="0">
                <a:solidFill>
                  <a:schemeClr val="dk1"/>
                </a:solidFill>
                <a:latin typeface="Proxima Nova"/>
                <a:ea typeface="Proxima Nova"/>
                <a:cs typeface="Proxima Nova"/>
                <a:sym typeface="Proxima Nova"/>
              </a:rPr>
              <a:t>Terraform can be used to build and manage cloud infrastructure across multiple platforms including:</a:t>
            </a:r>
            <a:endParaRPr sz="1600" dirty="0">
              <a:solidFill>
                <a:schemeClr val="dk1"/>
              </a:solidFill>
              <a:latin typeface="Proxima Nova"/>
              <a:ea typeface="Proxima Nova"/>
              <a:cs typeface="Proxima Nova"/>
              <a:sym typeface="Proxima Nova"/>
            </a:endParaRPr>
          </a:p>
          <a:p>
            <a:pPr marL="457200" indent="-330200">
              <a:lnSpc>
                <a:spcPct val="115000"/>
              </a:lnSpc>
              <a:buClr>
                <a:schemeClr val="dk1"/>
              </a:buClr>
              <a:buSzPts val="1600"/>
              <a:buFont typeface="Proxima Nova"/>
              <a:buChar char="●"/>
            </a:pPr>
            <a:r>
              <a:rPr lang="en-GB" sz="1600" dirty="0">
                <a:solidFill>
                  <a:schemeClr val="dk1"/>
                </a:solidFill>
                <a:latin typeface="Proxima Nova"/>
                <a:ea typeface="Proxima Nova"/>
                <a:cs typeface="Proxima Nova"/>
                <a:sym typeface="Proxima Nova"/>
              </a:rPr>
              <a:t>Microsoft Azure</a:t>
            </a:r>
          </a:p>
          <a:p>
            <a:pPr marL="457200" lvl="0" indent="-330200" algn="l" rtl="0">
              <a:lnSpc>
                <a:spcPct val="115000"/>
              </a:lnSpc>
              <a:spcBef>
                <a:spcPts val="0"/>
              </a:spcBef>
              <a:spcAft>
                <a:spcPts val="0"/>
              </a:spcAft>
              <a:buClr>
                <a:schemeClr val="dk1"/>
              </a:buClr>
              <a:buSzPts val="1600"/>
              <a:buFont typeface="Proxima Nova"/>
              <a:buChar char="●"/>
            </a:pPr>
            <a:r>
              <a:rPr lang="en" sz="1600" dirty="0">
                <a:solidFill>
                  <a:schemeClr val="dk1"/>
                </a:solidFill>
                <a:latin typeface="Proxima Nova"/>
                <a:ea typeface="Proxima Nova"/>
                <a:cs typeface="Proxima Nova"/>
                <a:sym typeface="Proxima Nova"/>
              </a:rPr>
              <a:t>Amazon Web Services (AWS) </a:t>
            </a:r>
            <a:endParaRPr sz="1600" dirty="0">
              <a:solidFill>
                <a:schemeClr val="dk1"/>
              </a:solidFill>
              <a:latin typeface="Proxima Nova"/>
              <a:ea typeface="Proxima Nova"/>
              <a:cs typeface="Proxima Nova"/>
              <a:sym typeface="Proxima Nova"/>
            </a:endParaRPr>
          </a:p>
          <a:p>
            <a:pPr marL="457200" lvl="0" indent="-330200" algn="l" rtl="0">
              <a:lnSpc>
                <a:spcPct val="115000"/>
              </a:lnSpc>
              <a:spcBef>
                <a:spcPts val="0"/>
              </a:spcBef>
              <a:spcAft>
                <a:spcPts val="0"/>
              </a:spcAft>
              <a:buClr>
                <a:schemeClr val="dk1"/>
              </a:buClr>
              <a:buSzPts val="1600"/>
              <a:buFont typeface="Proxima Nova"/>
              <a:buChar char="●"/>
            </a:pPr>
            <a:r>
              <a:rPr lang="en" sz="1600" dirty="0">
                <a:solidFill>
                  <a:schemeClr val="dk1"/>
                </a:solidFill>
                <a:latin typeface="Proxima Nova"/>
                <a:ea typeface="Proxima Nova"/>
                <a:cs typeface="Proxima Nova"/>
                <a:sym typeface="Proxima Nova"/>
              </a:rPr>
              <a:t>Google Cloud Platform (GCP)</a:t>
            </a:r>
            <a:endParaRPr sz="1600"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600" dirty="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600" dirty="0">
                <a:solidFill>
                  <a:schemeClr val="dk1"/>
                </a:solidFill>
                <a:latin typeface="Proxima Nova"/>
                <a:ea typeface="Proxima Nova"/>
                <a:cs typeface="Proxima Nova"/>
                <a:sym typeface="Proxima Nova"/>
              </a:rPr>
              <a:t>Each cloud provider also offers their own </a:t>
            </a:r>
            <a:r>
              <a:rPr lang="en" sz="1600" dirty="0" err="1">
                <a:solidFill>
                  <a:schemeClr val="dk1"/>
                </a:solidFill>
                <a:latin typeface="Proxima Nova"/>
                <a:ea typeface="Proxima Nova"/>
                <a:cs typeface="Proxima Nova"/>
                <a:sym typeface="Proxima Nova"/>
              </a:rPr>
              <a:t>IaC</a:t>
            </a:r>
            <a:r>
              <a:rPr lang="en" sz="1600" dirty="0">
                <a:solidFill>
                  <a:schemeClr val="dk1"/>
                </a:solidFill>
                <a:latin typeface="Proxima Nova"/>
                <a:ea typeface="Proxima Nova"/>
                <a:cs typeface="Proxima Nova"/>
                <a:sym typeface="Proxima Nova"/>
              </a:rPr>
              <a:t> tooling: </a:t>
            </a:r>
            <a:endParaRPr sz="1600" dirty="0">
              <a:solidFill>
                <a:schemeClr val="dk1"/>
              </a:solidFill>
              <a:latin typeface="Proxima Nova"/>
              <a:ea typeface="Proxima Nova"/>
              <a:cs typeface="Proxima Nova"/>
              <a:sym typeface="Proxima Nova"/>
            </a:endParaRPr>
          </a:p>
          <a:p>
            <a:pPr marL="457200" indent="-330200">
              <a:lnSpc>
                <a:spcPct val="115000"/>
              </a:lnSpc>
              <a:buClr>
                <a:schemeClr val="dk1"/>
              </a:buClr>
              <a:buSzPts val="1600"/>
              <a:buFont typeface="Proxima Nova"/>
              <a:buChar char="●"/>
            </a:pPr>
            <a:r>
              <a:rPr lang="en-GB" sz="1600" dirty="0">
                <a:solidFill>
                  <a:schemeClr val="dk1"/>
                </a:solidFill>
                <a:latin typeface="Proxima Nova"/>
                <a:ea typeface="Proxima Nova"/>
                <a:cs typeface="Proxima Nova"/>
                <a:sym typeface="Proxima Nova"/>
              </a:rPr>
              <a:t>Azure - Resource Manager</a:t>
            </a:r>
          </a:p>
          <a:p>
            <a:pPr marL="457200" lvl="0" indent="-330200" algn="l" rtl="0">
              <a:lnSpc>
                <a:spcPct val="115000"/>
              </a:lnSpc>
              <a:spcBef>
                <a:spcPts val="0"/>
              </a:spcBef>
              <a:spcAft>
                <a:spcPts val="0"/>
              </a:spcAft>
              <a:buClr>
                <a:schemeClr val="dk1"/>
              </a:buClr>
              <a:buSzPts val="1600"/>
              <a:buFont typeface="Proxima Nova"/>
              <a:buChar char="●"/>
            </a:pPr>
            <a:r>
              <a:rPr lang="en" sz="1600" dirty="0">
                <a:solidFill>
                  <a:schemeClr val="dk1"/>
                </a:solidFill>
                <a:latin typeface="Proxima Nova"/>
                <a:ea typeface="Proxima Nova"/>
                <a:cs typeface="Proxima Nova"/>
                <a:sym typeface="Proxima Nova"/>
              </a:rPr>
              <a:t>AWS - CloudFormation - Support for CloudFormation is coming soon for </a:t>
            </a:r>
            <a:r>
              <a:rPr lang="en" sz="1600" dirty="0" err="1">
                <a:solidFill>
                  <a:schemeClr val="dk1"/>
                </a:solidFill>
                <a:latin typeface="Proxima Nova"/>
                <a:ea typeface="Proxima Nova"/>
                <a:cs typeface="Proxima Nova"/>
                <a:sym typeface="Proxima Nova"/>
              </a:rPr>
              <a:t>IaC</a:t>
            </a:r>
            <a:r>
              <a:rPr lang="en" sz="1600" dirty="0">
                <a:solidFill>
                  <a:schemeClr val="dk1"/>
                </a:solidFill>
                <a:latin typeface="Proxima Nova"/>
                <a:ea typeface="Proxima Nova"/>
                <a:cs typeface="Proxima Nova"/>
                <a:sym typeface="Proxima Nova"/>
              </a:rPr>
              <a:t> Pack.</a:t>
            </a:r>
            <a:endParaRPr sz="1600" dirty="0">
              <a:solidFill>
                <a:schemeClr val="dk1"/>
              </a:solidFill>
              <a:latin typeface="Proxima Nova"/>
              <a:ea typeface="Proxima Nova"/>
              <a:cs typeface="Proxima Nova"/>
              <a:sym typeface="Proxima Nova"/>
            </a:endParaRPr>
          </a:p>
          <a:p>
            <a:pPr marL="457200" lvl="0" indent="-330200" algn="l" rtl="0">
              <a:lnSpc>
                <a:spcPct val="115000"/>
              </a:lnSpc>
              <a:spcBef>
                <a:spcPts val="0"/>
              </a:spcBef>
              <a:spcAft>
                <a:spcPts val="0"/>
              </a:spcAft>
              <a:buClr>
                <a:schemeClr val="dk1"/>
              </a:buClr>
              <a:buSzPts val="1600"/>
              <a:buFont typeface="Proxima Nova"/>
              <a:buChar char="●"/>
            </a:pPr>
            <a:r>
              <a:rPr lang="en" sz="1600" dirty="0">
                <a:solidFill>
                  <a:schemeClr val="dk1"/>
                </a:solidFill>
                <a:latin typeface="Proxima Nova"/>
                <a:ea typeface="Proxima Nova"/>
                <a:cs typeface="Proxima Nova"/>
                <a:sym typeface="Proxima Nova"/>
              </a:rPr>
              <a:t>GCP - Google Deployment Manager - GCP is not currently supported but is also on the roadmap for later in 2021.</a:t>
            </a:r>
            <a:endParaRPr sz="1600" dirty="0">
              <a:solidFill>
                <a:schemeClr val="dk1"/>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64"/>
          <p:cNvSpPr/>
          <p:nvPr/>
        </p:nvSpPr>
        <p:spPr>
          <a:xfrm>
            <a:off x="573542" y="1181780"/>
            <a:ext cx="7996800" cy="2951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9" name="Google Shape;269;p64"/>
          <p:cNvSpPr txBox="1"/>
          <p:nvPr/>
        </p:nvSpPr>
        <p:spPr>
          <a:xfrm>
            <a:off x="1139188" y="858730"/>
            <a:ext cx="416400" cy="14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0000">
                <a:solidFill>
                  <a:schemeClr val="dk1"/>
                </a:solidFill>
                <a:latin typeface="Proxima Nova"/>
                <a:ea typeface="Proxima Nova"/>
                <a:cs typeface="Proxima Nova"/>
                <a:sym typeface="Proxima Nova"/>
              </a:rPr>
              <a:t>“</a:t>
            </a:r>
            <a:endParaRPr sz="10000">
              <a:solidFill>
                <a:schemeClr val="dk1"/>
              </a:solidFill>
              <a:latin typeface="Calibri"/>
              <a:ea typeface="Calibri"/>
              <a:cs typeface="Calibri"/>
              <a:sym typeface="Calibri"/>
            </a:endParaRPr>
          </a:p>
        </p:txBody>
      </p:sp>
      <p:pic>
        <p:nvPicPr>
          <p:cNvPr id="270" name="Google Shape;270;p64"/>
          <p:cNvPicPr preferRelativeResize="0"/>
          <p:nvPr/>
        </p:nvPicPr>
        <p:blipFill>
          <a:blip r:embed="rId3">
            <a:alphaModFix/>
          </a:blip>
          <a:stretch>
            <a:fillRect/>
          </a:stretch>
        </p:blipFill>
        <p:spPr>
          <a:xfrm>
            <a:off x="3941345" y="344128"/>
            <a:ext cx="2167761" cy="498582"/>
          </a:xfrm>
          <a:prstGeom prst="rect">
            <a:avLst/>
          </a:prstGeom>
          <a:noFill/>
          <a:ln>
            <a:noFill/>
          </a:ln>
        </p:spPr>
      </p:pic>
      <p:sp>
        <p:nvSpPr>
          <p:cNvPr id="271" name="Google Shape;271;p64"/>
          <p:cNvSpPr txBox="1"/>
          <p:nvPr/>
        </p:nvSpPr>
        <p:spPr>
          <a:xfrm>
            <a:off x="1775475" y="1226425"/>
            <a:ext cx="6499500" cy="33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latin typeface="Proxima Nova"/>
                <a:ea typeface="Proxima Nova"/>
                <a:cs typeface="Proxima Nova"/>
                <a:sym typeface="Proxima Nova"/>
              </a:rPr>
              <a:t>“Nearly all successful attacks on cloud services are the result of customer misconfiguration, mismanagement and mistakes.”</a:t>
            </a:r>
            <a:endParaRPr sz="18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800">
                <a:solidFill>
                  <a:schemeClr val="dk1"/>
                </a:solidFill>
                <a:latin typeface="Proxima Nova"/>
                <a:ea typeface="Proxima Nova"/>
                <a:cs typeface="Proxima Nova"/>
                <a:sym typeface="Proxima Nova"/>
              </a:rPr>
              <a:t>— Neil MacDonald, Gartner </a:t>
            </a:r>
            <a:endParaRPr sz="18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8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800">
                <a:solidFill>
                  <a:schemeClr val="dk1"/>
                </a:solidFill>
                <a:latin typeface="Proxima Nova"/>
                <a:ea typeface="Proxima Nova"/>
                <a:cs typeface="Proxima Nova"/>
                <a:sym typeface="Proxima Nova"/>
              </a:rPr>
              <a:t>“Through 2025, 90% of the organizations that fail to control public cloud use will inappropriately share sensitive data.”</a:t>
            </a:r>
            <a:endParaRPr sz="18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800">
                <a:solidFill>
                  <a:schemeClr val="dk1"/>
                </a:solidFill>
                <a:latin typeface="Proxima Nova"/>
                <a:ea typeface="Proxima Nova"/>
                <a:cs typeface="Proxima Nova"/>
                <a:sym typeface="Proxima Nova"/>
              </a:rPr>
              <a:t>— Gartner </a:t>
            </a:r>
            <a:endParaRPr sz="18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8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800">
                <a:solidFill>
                  <a:schemeClr val="dk1"/>
                </a:solidFill>
                <a:latin typeface="Proxima Nova"/>
                <a:ea typeface="Proxima Nova"/>
                <a:cs typeface="Proxima Nova"/>
                <a:sym typeface="Proxima Nova"/>
              </a:rPr>
              <a:t>“By 2023, 60% of organizations will use infrastructure automation tools as part of their DevOps toolchains, improving application deployment efficiency by 25%.”</a:t>
            </a:r>
            <a:endParaRPr sz="18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800">
                <a:solidFill>
                  <a:schemeClr val="dk1"/>
                </a:solidFill>
                <a:latin typeface="Proxima Nova"/>
                <a:ea typeface="Proxima Nova"/>
                <a:cs typeface="Proxima Nova"/>
                <a:sym typeface="Proxima Nova"/>
              </a:rPr>
              <a:t>— Gartner </a:t>
            </a:r>
            <a:endParaRPr sz="18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8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dk1"/>
              </a:solidFill>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65"/>
          <p:cNvSpPr txBox="1"/>
          <p:nvPr/>
        </p:nvSpPr>
        <p:spPr>
          <a:xfrm>
            <a:off x="795100" y="2055013"/>
            <a:ext cx="2597700" cy="29652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500"/>
              </a:spcBef>
              <a:spcAft>
                <a:spcPts val="3000"/>
              </a:spcAft>
              <a:buNone/>
            </a:pPr>
            <a:r>
              <a:rPr lang="en" sz="1900">
                <a:solidFill>
                  <a:srgbClr val="333333"/>
                </a:solidFill>
                <a:highlight>
                  <a:srgbClr val="FFFFFF"/>
                </a:highlight>
                <a:latin typeface="Roboto"/>
                <a:ea typeface="Roboto"/>
                <a:cs typeface="Roboto"/>
                <a:sym typeface="Roboto"/>
              </a:rPr>
              <a:t>The </a:t>
            </a:r>
            <a:r>
              <a:rPr lang="en" sz="1900">
                <a:solidFill>
                  <a:srgbClr val="0067AC"/>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Capital One breach</a:t>
            </a:r>
            <a:r>
              <a:rPr lang="en" sz="1900">
                <a:solidFill>
                  <a:srgbClr val="333333"/>
                </a:solidFill>
                <a:highlight>
                  <a:srgbClr val="FFFFFF"/>
                </a:highlight>
                <a:latin typeface="Roboto"/>
                <a:ea typeface="Roboto"/>
                <a:cs typeface="Roboto"/>
                <a:sym typeface="Roboto"/>
              </a:rPr>
              <a:t> was caused by a firewall left inadvertently open to the Internet, along with an overprivileged EC2 instance role</a:t>
            </a:r>
            <a:endParaRPr sz="700">
              <a:latin typeface="Proxima Nova Semibold"/>
              <a:ea typeface="Proxima Nova Semibold"/>
              <a:cs typeface="Proxima Nova Semibold"/>
              <a:sym typeface="Proxima Nova Semibold"/>
            </a:endParaRPr>
          </a:p>
        </p:txBody>
      </p:sp>
      <p:sp>
        <p:nvSpPr>
          <p:cNvPr id="277" name="Google Shape;277;p65"/>
          <p:cNvSpPr txBox="1"/>
          <p:nvPr/>
        </p:nvSpPr>
        <p:spPr>
          <a:xfrm>
            <a:off x="6229169" y="2055013"/>
            <a:ext cx="2286900" cy="27531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500"/>
              </a:spcBef>
              <a:spcAft>
                <a:spcPts val="3000"/>
              </a:spcAft>
              <a:buNone/>
            </a:pPr>
            <a:r>
              <a:rPr lang="en" sz="2000">
                <a:solidFill>
                  <a:srgbClr val="333333"/>
                </a:solidFill>
                <a:highlight>
                  <a:srgbClr val="FFFFFF"/>
                </a:highlight>
                <a:latin typeface="Roboto"/>
                <a:ea typeface="Roboto"/>
                <a:cs typeface="Roboto"/>
                <a:sym typeface="Roboto"/>
              </a:rPr>
              <a:t>The Los Angeles Times website started </a:t>
            </a:r>
            <a:r>
              <a:rPr lang="en" sz="2000">
                <a:solidFill>
                  <a:srgbClr val="0067AC"/>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mining cryptocurrency</a:t>
            </a:r>
            <a:r>
              <a:rPr lang="en" sz="2000">
                <a:solidFill>
                  <a:srgbClr val="333333"/>
                </a:solidFill>
                <a:highlight>
                  <a:srgbClr val="FFFFFF"/>
                </a:highlight>
                <a:latin typeface="Roboto"/>
                <a:ea typeface="Roboto"/>
                <a:cs typeface="Roboto"/>
                <a:sym typeface="Roboto"/>
              </a:rPr>
              <a:t> in your browser due to a world-writable S3 bucket</a:t>
            </a:r>
            <a:endParaRPr sz="800">
              <a:latin typeface="Proxima Nova Semibold"/>
              <a:ea typeface="Proxima Nova Semibold"/>
              <a:cs typeface="Proxima Nova Semibold"/>
              <a:sym typeface="Proxima Nova Semibold"/>
            </a:endParaRPr>
          </a:p>
        </p:txBody>
      </p:sp>
      <p:sp>
        <p:nvSpPr>
          <p:cNvPr id="278" name="Google Shape;278;p65"/>
          <p:cNvSpPr txBox="1"/>
          <p:nvPr/>
        </p:nvSpPr>
        <p:spPr>
          <a:xfrm>
            <a:off x="3782117" y="2055025"/>
            <a:ext cx="2026200" cy="29454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500"/>
              </a:spcBef>
              <a:spcAft>
                <a:spcPts val="0"/>
              </a:spcAft>
              <a:buNone/>
            </a:pPr>
            <a:r>
              <a:rPr lang="en" sz="1800">
                <a:solidFill>
                  <a:srgbClr val="333333"/>
                </a:solidFill>
                <a:highlight>
                  <a:srgbClr val="FFFFFF"/>
                </a:highlight>
                <a:latin typeface="Roboto"/>
                <a:ea typeface="Roboto"/>
                <a:cs typeface="Roboto"/>
                <a:sym typeface="Roboto"/>
              </a:rPr>
              <a:t>The Magecart group </a:t>
            </a:r>
            <a:r>
              <a:rPr lang="en" sz="1800">
                <a:solidFill>
                  <a:srgbClr val="0067AC"/>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backdoored Twilio’s SDK</a:t>
            </a:r>
            <a:r>
              <a:rPr lang="en" sz="1800">
                <a:solidFill>
                  <a:srgbClr val="333333"/>
                </a:solidFill>
                <a:highlight>
                  <a:srgbClr val="FFFFFF"/>
                </a:highlight>
                <a:latin typeface="Roboto"/>
                <a:ea typeface="Roboto"/>
                <a:cs typeface="Roboto"/>
                <a:sym typeface="Roboto"/>
              </a:rPr>
              <a:t> which was hosted on a world-writable S3 bucket</a:t>
            </a:r>
            <a:endParaRPr sz="2700">
              <a:solidFill>
                <a:schemeClr val="dk1"/>
              </a:solidFill>
              <a:latin typeface="Proxima Nova Semibold"/>
              <a:ea typeface="Proxima Nova Semibold"/>
              <a:cs typeface="Proxima Nova Semibold"/>
              <a:sym typeface="Proxima Nova Semibold"/>
            </a:endParaRPr>
          </a:p>
          <a:p>
            <a:pPr marL="0" lvl="0" indent="0" algn="l" rtl="0">
              <a:spcBef>
                <a:spcPts val="3000"/>
              </a:spcBef>
              <a:spcAft>
                <a:spcPts val="0"/>
              </a:spcAft>
              <a:buNone/>
            </a:pPr>
            <a:endParaRPr sz="600">
              <a:latin typeface="Proxima Nova Semibold"/>
              <a:ea typeface="Proxima Nova Semibold"/>
              <a:cs typeface="Proxima Nova Semibold"/>
              <a:sym typeface="Proxima Nova Semibold"/>
            </a:endParaRPr>
          </a:p>
        </p:txBody>
      </p:sp>
      <p:pic>
        <p:nvPicPr>
          <p:cNvPr id="279" name="Google Shape;279;p65"/>
          <p:cNvPicPr preferRelativeResize="0"/>
          <p:nvPr/>
        </p:nvPicPr>
        <p:blipFill>
          <a:blip r:embed="rId6">
            <a:alphaModFix/>
          </a:blip>
          <a:stretch>
            <a:fillRect/>
          </a:stretch>
        </p:blipFill>
        <p:spPr>
          <a:xfrm>
            <a:off x="1245832" y="1397439"/>
            <a:ext cx="1696236" cy="610650"/>
          </a:xfrm>
          <a:prstGeom prst="rect">
            <a:avLst/>
          </a:prstGeom>
          <a:noFill/>
          <a:ln>
            <a:noFill/>
          </a:ln>
        </p:spPr>
      </p:pic>
      <p:pic>
        <p:nvPicPr>
          <p:cNvPr id="280" name="Google Shape;280;p65"/>
          <p:cNvPicPr preferRelativeResize="0"/>
          <p:nvPr/>
        </p:nvPicPr>
        <p:blipFill>
          <a:blip r:embed="rId7">
            <a:alphaModFix/>
          </a:blip>
          <a:stretch>
            <a:fillRect/>
          </a:stretch>
        </p:blipFill>
        <p:spPr>
          <a:xfrm>
            <a:off x="3976113" y="1324717"/>
            <a:ext cx="1638208" cy="756093"/>
          </a:xfrm>
          <a:prstGeom prst="rect">
            <a:avLst/>
          </a:prstGeom>
          <a:noFill/>
          <a:ln>
            <a:noFill/>
          </a:ln>
        </p:spPr>
      </p:pic>
      <p:pic>
        <p:nvPicPr>
          <p:cNvPr id="281" name="Google Shape;281;p65"/>
          <p:cNvPicPr preferRelativeResize="0"/>
          <p:nvPr/>
        </p:nvPicPr>
        <p:blipFill>
          <a:blip r:embed="rId8">
            <a:alphaModFix/>
          </a:blip>
          <a:stretch>
            <a:fillRect/>
          </a:stretch>
        </p:blipFill>
        <p:spPr>
          <a:xfrm>
            <a:off x="6964769" y="1294914"/>
            <a:ext cx="815700" cy="815700"/>
          </a:xfrm>
          <a:prstGeom prst="rect">
            <a:avLst/>
          </a:prstGeom>
          <a:noFill/>
          <a:ln>
            <a:noFill/>
          </a:ln>
        </p:spPr>
      </p:pic>
      <p:sp>
        <p:nvSpPr>
          <p:cNvPr id="282" name="Google Shape;282;p65"/>
          <p:cNvSpPr txBox="1"/>
          <p:nvPr/>
        </p:nvSpPr>
        <p:spPr>
          <a:xfrm>
            <a:off x="2291375" y="206750"/>
            <a:ext cx="6224700" cy="10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chemeClr val="dk1"/>
                </a:solidFill>
                <a:latin typeface="Proxima Nova"/>
                <a:ea typeface="Proxima Nova"/>
                <a:cs typeface="Proxima Nova"/>
                <a:sym typeface="Proxima Nova"/>
              </a:rPr>
              <a:t>Cloud misconfigurations are the number one cause of cloud-based data breaches!</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3"/>
          <p:cNvPicPr preferRelativeResize="0"/>
          <p:nvPr/>
        </p:nvPicPr>
        <p:blipFill rotWithShape="1">
          <a:blip r:embed="rId3">
            <a:alphaModFix/>
          </a:blip>
          <a:srcRect/>
          <a:stretch/>
        </p:blipFill>
        <p:spPr>
          <a:xfrm>
            <a:off x="4133714" y="1605235"/>
            <a:ext cx="533472" cy="614301"/>
          </a:xfrm>
          <a:prstGeom prst="rect">
            <a:avLst/>
          </a:prstGeom>
          <a:noFill/>
          <a:ln>
            <a:noFill/>
          </a:ln>
        </p:spPr>
      </p:pic>
      <p:sp>
        <p:nvSpPr>
          <p:cNvPr id="425" name="Google Shape;425;p3"/>
          <p:cNvSpPr/>
          <p:nvPr/>
        </p:nvSpPr>
        <p:spPr>
          <a:xfrm>
            <a:off x="7517071" y="1844337"/>
            <a:ext cx="814388" cy="340519"/>
          </a:xfrm>
          <a:custGeom>
            <a:avLst/>
            <a:gdLst/>
            <a:ahLst/>
            <a:cxnLst/>
            <a:rect l="l" t="t" r="r" b="b"/>
            <a:pathLst>
              <a:path w="1085850" h="454025" extrusionOk="0">
                <a:moveTo>
                  <a:pt x="952728" y="0"/>
                </a:moveTo>
                <a:lnTo>
                  <a:pt x="133032" y="0"/>
                </a:lnTo>
                <a:lnTo>
                  <a:pt x="91101" y="6811"/>
                </a:lnTo>
                <a:lnTo>
                  <a:pt x="54597" y="25756"/>
                </a:lnTo>
                <a:lnTo>
                  <a:pt x="25756" y="54597"/>
                </a:lnTo>
                <a:lnTo>
                  <a:pt x="6811" y="91101"/>
                </a:lnTo>
                <a:lnTo>
                  <a:pt x="0" y="133032"/>
                </a:lnTo>
                <a:lnTo>
                  <a:pt x="0" y="320471"/>
                </a:lnTo>
                <a:lnTo>
                  <a:pt x="6811" y="362402"/>
                </a:lnTo>
                <a:lnTo>
                  <a:pt x="25756" y="398906"/>
                </a:lnTo>
                <a:lnTo>
                  <a:pt x="54597" y="427748"/>
                </a:lnTo>
                <a:lnTo>
                  <a:pt x="91101" y="446692"/>
                </a:lnTo>
                <a:lnTo>
                  <a:pt x="133032" y="453504"/>
                </a:lnTo>
                <a:lnTo>
                  <a:pt x="952728" y="453504"/>
                </a:lnTo>
                <a:lnTo>
                  <a:pt x="994659" y="446692"/>
                </a:lnTo>
                <a:lnTo>
                  <a:pt x="1031163" y="427748"/>
                </a:lnTo>
                <a:lnTo>
                  <a:pt x="1060005" y="398906"/>
                </a:lnTo>
                <a:lnTo>
                  <a:pt x="1078949" y="362402"/>
                </a:lnTo>
                <a:lnTo>
                  <a:pt x="1085761" y="320471"/>
                </a:lnTo>
                <a:lnTo>
                  <a:pt x="1085761" y="133032"/>
                </a:lnTo>
                <a:lnTo>
                  <a:pt x="1078949" y="91101"/>
                </a:lnTo>
                <a:lnTo>
                  <a:pt x="1060005" y="54597"/>
                </a:lnTo>
                <a:lnTo>
                  <a:pt x="1031163" y="25756"/>
                </a:lnTo>
                <a:lnTo>
                  <a:pt x="994659" y="6811"/>
                </a:lnTo>
                <a:lnTo>
                  <a:pt x="952728" y="0"/>
                </a:lnTo>
                <a:close/>
              </a:path>
            </a:pathLst>
          </a:custGeom>
          <a:solidFill>
            <a:srgbClr val="BFBFBF"/>
          </a:solidFill>
          <a:ln>
            <a:noFill/>
          </a:ln>
        </p:spPr>
        <p:txBody>
          <a:bodyPr spcFirstLastPara="1" wrap="square" lIns="0" tIns="0" rIns="0" bIns="0" anchor="t" anchorCtr="0">
            <a:noAutofit/>
          </a:bodyPr>
          <a:lstStyle/>
          <a:p>
            <a:endParaRPr sz="1350">
              <a:solidFill>
                <a:schemeClr val="dk1"/>
              </a:solidFill>
              <a:latin typeface="Calibri"/>
              <a:ea typeface="Calibri"/>
              <a:cs typeface="Calibri"/>
              <a:sym typeface="Calibri"/>
            </a:endParaRPr>
          </a:p>
        </p:txBody>
      </p:sp>
      <p:sp>
        <p:nvSpPr>
          <p:cNvPr id="426" name="Google Shape;426;p3"/>
          <p:cNvSpPr txBox="1"/>
          <p:nvPr/>
        </p:nvSpPr>
        <p:spPr>
          <a:xfrm>
            <a:off x="7730765" y="1874420"/>
            <a:ext cx="387191" cy="248209"/>
          </a:xfrm>
          <a:prstGeom prst="rect">
            <a:avLst/>
          </a:prstGeom>
          <a:noFill/>
          <a:ln>
            <a:noFill/>
          </a:ln>
        </p:spPr>
        <p:txBody>
          <a:bodyPr spcFirstLastPara="1" wrap="square" lIns="0" tIns="0" rIns="0" bIns="0" anchor="t" anchorCtr="0">
            <a:spAutoFit/>
          </a:bodyPr>
          <a:lstStyle/>
          <a:p>
            <a:pPr marL="9525"/>
            <a:r>
              <a:rPr lang="en-US" sz="1613" b="1">
                <a:solidFill>
                  <a:srgbClr val="FFFFFF"/>
                </a:solidFill>
                <a:latin typeface="Proxima Nova Semibold"/>
                <a:ea typeface="Proxima Nova Semibold"/>
                <a:cs typeface="Proxima Nova Semibold"/>
                <a:sym typeface="Proxima Nova Semibold"/>
              </a:rPr>
              <a:t>Dev</a:t>
            </a:r>
            <a:endParaRPr sz="1613">
              <a:solidFill>
                <a:schemeClr val="dk1"/>
              </a:solidFill>
              <a:latin typeface="Proxima Nova Semibold"/>
              <a:ea typeface="Proxima Nova Semibold"/>
              <a:cs typeface="Proxima Nova Semibold"/>
              <a:sym typeface="Proxima Nova Semibold"/>
            </a:endParaRPr>
          </a:p>
        </p:txBody>
      </p:sp>
      <p:sp>
        <p:nvSpPr>
          <p:cNvPr id="427" name="Google Shape;427;p3"/>
          <p:cNvSpPr/>
          <p:nvPr/>
        </p:nvSpPr>
        <p:spPr>
          <a:xfrm>
            <a:off x="7517074" y="3835061"/>
            <a:ext cx="814388" cy="340519"/>
          </a:xfrm>
          <a:custGeom>
            <a:avLst/>
            <a:gdLst/>
            <a:ahLst/>
            <a:cxnLst/>
            <a:rect l="l" t="t" r="r" b="b"/>
            <a:pathLst>
              <a:path w="1085850" h="454025" extrusionOk="0">
                <a:moveTo>
                  <a:pt x="952728" y="0"/>
                </a:moveTo>
                <a:lnTo>
                  <a:pt x="133032" y="0"/>
                </a:lnTo>
                <a:lnTo>
                  <a:pt x="91101" y="6811"/>
                </a:lnTo>
                <a:lnTo>
                  <a:pt x="54597" y="25756"/>
                </a:lnTo>
                <a:lnTo>
                  <a:pt x="25756" y="54597"/>
                </a:lnTo>
                <a:lnTo>
                  <a:pt x="6811" y="91101"/>
                </a:lnTo>
                <a:lnTo>
                  <a:pt x="0" y="133032"/>
                </a:lnTo>
                <a:lnTo>
                  <a:pt x="0" y="320471"/>
                </a:lnTo>
                <a:lnTo>
                  <a:pt x="6811" y="362402"/>
                </a:lnTo>
                <a:lnTo>
                  <a:pt x="25756" y="398906"/>
                </a:lnTo>
                <a:lnTo>
                  <a:pt x="54597" y="427748"/>
                </a:lnTo>
                <a:lnTo>
                  <a:pt x="91101" y="446692"/>
                </a:lnTo>
                <a:lnTo>
                  <a:pt x="133032" y="453504"/>
                </a:lnTo>
                <a:lnTo>
                  <a:pt x="952728" y="453504"/>
                </a:lnTo>
                <a:lnTo>
                  <a:pt x="994659" y="446692"/>
                </a:lnTo>
                <a:lnTo>
                  <a:pt x="1031163" y="427748"/>
                </a:lnTo>
                <a:lnTo>
                  <a:pt x="1060005" y="398906"/>
                </a:lnTo>
                <a:lnTo>
                  <a:pt x="1078949" y="362402"/>
                </a:lnTo>
                <a:lnTo>
                  <a:pt x="1085761" y="320471"/>
                </a:lnTo>
                <a:lnTo>
                  <a:pt x="1085761" y="133032"/>
                </a:lnTo>
                <a:lnTo>
                  <a:pt x="1078949" y="91101"/>
                </a:lnTo>
                <a:lnTo>
                  <a:pt x="1060005" y="54597"/>
                </a:lnTo>
                <a:lnTo>
                  <a:pt x="1031163" y="25756"/>
                </a:lnTo>
                <a:lnTo>
                  <a:pt x="994659" y="6811"/>
                </a:lnTo>
                <a:lnTo>
                  <a:pt x="952728" y="0"/>
                </a:lnTo>
                <a:close/>
              </a:path>
            </a:pathLst>
          </a:custGeom>
          <a:solidFill>
            <a:srgbClr val="BFBFBF"/>
          </a:solidFill>
          <a:ln>
            <a:noFill/>
          </a:ln>
        </p:spPr>
        <p:txBody>
          <a:bodyPr spcFirstLastPara="1" wrap="square" lIns="0" tIns="0" rIns="0" bIns="0" anchor="t" anchorCtr="0">
            <a:noAutofit/>
          </a:bodyPr>
          <a:lstStyle/>
          <a:p>
            <a:endParaRPr sz="1350">
              <a:solidFill>
                <a:schemeClr val="dk1"/>
              </a:solidFill>
              <a:latin typeface="Calibri"/>
              <a:ea typeface="Calibri"/>
              <a:cs typeface="Calibri"/>
              <a:sym typeface="Calibri"/>
            </a:endParaRPr>
          </a:p>
        </p:txBody>
      </p:sp>
      <p:sp>
        <p:nvSpPr>
          <p:cNvPr id="428" name="Google Shape;428;p3"/>
          <p:cNvSpPr txBox="1"/>
          <p:nvPr/>
        </p:nvSpPr>
        <p:spPr>
          <a:xfrm>
            <a:off x="7695324" y="3865145"/>
            <a:ext cx="458153" cy="248209"/>
          </a:xfrm>
          <a:prstGeom prst="rect">
            <a:avLst/>
          </a:prstGeom>
          <a:noFill/>
          <a:ln>
            <a:noFill/>
          </a:ln>
        </p:spPr>
        <p:txBody>
          <a:bodyPr spcFirstLastPara="1" wrap="square" lIns="0" tIns="0" rIns="0" bIns="0" anchor="t" anchorCtr="0">
            <a:spAutoFit/>
          </a:bodyPr>
          <a:lstStyle/>
          <a:p>
            <a:pPr marL="9525"/>
            <a:r>
              <a:rPr lang="en-US" sz="1613" b="1">
                <a:solidFill>
                  <a:srgbClr val="FFFFFF"/>
                </a:solidFill>
                <a:latin typeface="Proxima Nova Semibold"/>
                <a:ea typeface="Proxima Nova Semibold"/>
                <a:cs typeface="Proxima Nova Semibold"/>
                <a:sym typeface="Proxima Nova Semibold"/>
              </a:rPr>
              <a:t>Prod</a:t>
            </a:r>
            <a:endParaRPr sz="1613">
              <a:solidFill>
                <a:schemeClr val="dk1"/>
              </a:solidFill>
              <a:latin typeface="Proxima Nova Semibold"/>
              <a:ea typeface="Proxima Nova Semibold"/>
              <a:cs typeface="Proxima Nova Semibold"/>
              <a:sym typeface="Proxima Nova Semibold"/>
            </a:endParaRPr>
          </a:p>
        </p:txBody>
      </p:sp>
      <p:sp>
        <p:nvSpPr>
          <p:cNvPr id="429" name="Google Shape;429;p3"/>
          <p:cNvSpPr/>
          <p:nvPr/>
        </p:nvSpPr>
        <p:spPr>
          <a:xfrm>
            <a:off x="7517071" y="2507912"/>
            <a:ext cx="814388" cy="340519"/>
          </a:xfrm>
          <a:custGeom>
            <a:avLst/>
            <a:gdLst/>
            <a:ahLst/>
            <a:cxnLst/>
            <a:rect l="l" t="t" r="r" b="b"/>
            <a:pathLst>
              <a:path w="1085850" h="454025" extrusionOk="0">
                <a:moveTo>
                  <a:pt x="952728" y="0"/>
                </a:moveTo>
                <a:lnTo>
                  <a:pt x="133032" y="0"/>
                </a:lnTo>
                <a:lnTo>
                  <a:pt x="91101" y="6811"/>
                </a:lnTo>
                <a:lnTo>
                  <a:pt x="54597" y="25756"/>
                </a:lnTo>
                <a:lnTo>
                  <a:pt x="25756" y="54597"/>
                </a:lnTo>
                <a:lnTo>
                  <a:pt x="6811" y="91101"/>
                </a:lnTo>
                <a:lnTo>
                  <a:pt x="0" y="133032"/>
                </a:lnTo>
                <a:lnTo>
                  <a:pt x="0" y="320471"/>
                </a:lnTo>
                <a:lnTo>
                  <a:pt x="6811" y="362402"/>
                </a:lnTo>
                <a:lnTo>
                  <a:pt x="25756" y="398906"/>
                </a:lnTo>
                <a:lnTo>
                  <a:pt x="54597" y="427748"/>
                </a:lnTo>
                <a:lnTo>
                  <a:pt x="91101" y="446692"/>
                </a:lnTo>
                <a:lnTo>
                  <a:pt x="133032" y="453504"/>
                </a:lnTo>
                <a:lnTo>
                  <a:pt x="952728" y="453504"/>
                </a:lnTo>
                <a:lnTo>
                  <a:pt x="994659" y="446692"/>
                </a:lnTo>
                <a:lnTo>
                  <a:pt x="1031163" y="427748"/>
                </a:lnTo>
                <a:lnTo>
                  <a:pt x="1060005" y="398906"/>
                </a:lnTo>
                <a:lnTo>
                  <a:pt x="1078949" y="362402"/>
                </a:lnTo>
                <a:lnTo>
                  <a:pt x="1085761" y="320471"/>
                </a:lnTo>
                <a:lnTo>
                  <a:pt x="1085761" y="133032"/>
                </a:lnTo>
                <a:lnTo>
                  <a:pt x="1078949" y="91101"/>
                </a:lnTo>
                <a:lnTo>
                  <a:pt x="1060005" y="54597"/>
                </a:lnTo>
                <a:lnTo>
                  <a:pt x="1031163" y="25756"/>
                </a:lnTo>
                <a:lnTo>
                  <a:pt x="994659" y="6811"/>
                </a:lnTo>
                <a:lnTo>
                  <a:pt x="952728" y="0"/>
                </a:lnTo>
                <a:close/>
              </a:path>
            </a:pathLst>
          </a:custGeom>
          <a:solidFill>
            <a:srgbClr val="BFBFBF"/>
          </a:solidFill>
          <a:ln>
            <a:noFill/>
          </a:ln>
        </p:spPr>
        <p:txBody>
          <a:bodyPr spcFirstLastPara="1" wrap="square" lIns="0" tIns="0" rIns="0" bIns="0" anchor="t" anchorCtr="0">
            <a:noAutofit/>
          </a:bodyPr>
          <a:lstStyle/>
          <a:p>
            <a:endParaRPr sz="1350">
              <a:solidFill>
                <a:schemeClr val="dk1"/>
              </a:solidFill>
              <a:latin typeface="Calibri"/>
              <a:ea typeface="Calibri"/>
              <a:cs typeface="Calibri"/>
              <a:sym typeface="Calibri"/>
            </a:endParaRPr>
          </a:p>
        </p:txBody>
      </p:sp>
      <p:sp>
        <p:nvSpPr>
          <p:cNvPr id="430" name="Google Shape;430;p3"/>
          <p:cNvSpPr/>
          <p:nvPr/>
        </p:nvSpPr>
        <p:spPr>
          <a:xfrm>
            <a:off x="7517071" y="3171488"/>
            <a:ext cx="814388" cy="340519"/>
          </a:xfrm>
          <a:custGeom>
            <a:avLst/>
            <a:gdLst/>
            <a:ahLst/>
            <a:cxnLst/>
            <a:rect l="l" t="t" r="r" b="b"/>
            <a:pathLst>
              <a:path w="1085850" h="454025" extrusionOk="0">
                <a:moveTo>
                  <a:pt x="952728" y="0"/>
                </a:moveTo>
                <a:lnTo>
                  <a:pt x="133032" y="0"/>
                </a:lnTo>
                <a:lnTo>
                  <a:pt x="91101" y="6811"/>
                </a:lnTo>
                <a:lnTo>
                  <a:pt x="54597" y="25756"/>
                </a:lnTo>
                <a:lnTo>
                  <a:pt x="25756" y="54597"/>
                </a:lnTo>
                <a:lnTo>
                  <a:pt x="6811" y="91101"/>
                </a:lnTo>
                <a:lnTo>
                  <a:pt x="0" y="133032"/>
                </a:lnTo>
                <a:lnTo>
                  <a:pt x="0" y="320471"/>
                </a:lnTo>
                <a:lnTo>
                  <a:pt x="6811" y="362402"/>
                </a:lnTo>
                <a:lnTo>
                  <a:pt x="25756" y="398906"/>
                </a:lnTo>
                <a:lnTo>
                  <a:pt x="54597" y="427748"/>
                </a:lnTo>
                <a:lnTo>
                  <a:pt x="91101" y="446692"/>
                </a:lnTo>
                <a:lnTo>
                  <a:pt x="133032" y="453504"/>
                </a:lnTo>
                <a:lnTo>
                  <a:pt x="952728" y="453504"/>
                </a:lnTo>
                <a:lnTo>
                  <a:pt x="994659" y="446692"/>
                </a:lnTo>
                <a:lnTo>
                  <a:pt x="1031163" y="427748"/>
                </a:lnTo>
                <a:lnTo>
                  <a:pt x="1060005" y="398906"/>
                </a:lnTo>
                <a:lnTo>
                  <a:pt x="1078949" y="362402"/>
                </a:lnTo>
                <a:lnTo>
                  <a:pt x="1085761" y="320471"/>
                </a:lnTo>
                <a:lnTo>
                  <a:pt x="1085761" y="133032"/>
                </a:lnTo>
                <a:lnTo>
                  <a:pt x="1078949" y="91101"/>
                </a:lnTo>
                <a:lnTo>
                  <a:pt x="1060005" y="54597"/>
                </a:lnTo>
                <a:lnTo>
                  <a:pt x="1031163" y="25756"/>
                </a:lnTo>
                <a:lnTo>
                  <a:pt x="994659" y="6811"/>
                </a:lnTo>
                <a:lnTo>
                  <a:pt x="952728" y="0"/>
                </a:lnTo>
                <a:close/>
              </a:path>
            </a:pathLst>
          </a:custGeom>
          <a:solidFill>
            <a:srgbClr val="BFBFBF"/>
          </a:solidFill>
          <a:ln>
            <a:noFill/>
          </a:ln>
        </p:spPr>
        <p:txBody>
          <a:bodyPr spcFirstLastPara="1" wrap="square" lIns="0" tIns="0" rIns="0" bIns="0" anchor="t" anchorCtr="0">
            <a:noAutofit/>
          </a:bodyPr>
          <a:lstStyle/>
          <a:p>
            <a:endParaRPr sz="1350">
              <a:solidFill>
                <a:schemeClr val="dk1"/>
              </a:solidFill>
              <a:latin typeface="Calibri"/>
              <a:ea typeface="Calibri"/>
              <a:cs typeface="Calibri"/>
              <a:sym typeface="Calibri"/>
            </a:endParaRPr>
          </a:p>
        </p:txBody>
      </p:sp>
      <p:sp>
        <p:nvSpPr>
          <p:cNvPr id="431" name="Google Shape;431;p3"/>
          <p:cNvSpPr txBox="1"/>
          <p:nvPr/>
        </p:nvSpPr>
        <p:spPr>
          <a:xfrm>
            <a:off x="7719842" y="2537989"/>
            <a:ext cx="395288" cy="929870"/>
          </a:xfrm>
          <a:prstGeom prst="rect">
            <a:avLst/>
          </a:prstGeom>
          <a:noFill/>
          <a:ln>
            <a:noFill/>
          </a:ln>
        </p:spPr>
        <p:txBody>
          <a:bodyPr spcFirstLastPara="1" wrap="square" lIns="0" tIns="0" rIns="0" bIns="0" anchor="t" anchorCtr="0">
            <a:spAutoFit/>
          </a:bodyPr>
          <a:lstStyle/>
          <a:p>
            <a:pPr algn="ctr"/>
            <a:r>
              <a:rPr lang="en-US" sz="1613" b="1">
                <a:solidFill>
                  <a:srgbClr val="FFFFFF"/>
                </a:solidFill>
                <a:latin typeface="Proxima Nova Semibold"/>
                <a:ea typeface="Proxima Nova Semibold"/>
                <a:cs typeface="Proxima Nova Semibold"/>
                <a:sym typeface="Proxima Nova Semibold"/>
              </a:rPr>
              <a:t>QA</a:t>
            </a:r>
            <a:endParaRPr sz="1613">
              <a:solidFill>
                <a:schemeClr val="dk1"/>
              </a:solidFill>
              <a:latin typeface="Proxima Nova Semibold"/>
              <a:ea typeface="Proxima Nova Semibold"/>
              <a:cs typeface="Proxima Nova Semibold"/>
              <a:sym typeface="Proxima Nova Semibold"/>
            </a:endParaRPr>
          </a:p>
          <a:p>
            <a:endParaRPr sz="1650">
              <a:solidFill>
                <a:schemeClr val="dk1"/>
              </a:solidFill>
              <a:latin typeface="Times New Roman"/>
              <a:ea typeface="Times New Roman"/>
              <a:cs typeface="Times New Roman"/>
              <a:sym typeface="Times New Roman"/>
            </a:endParaRPr>
          </a:p>
          <a:p>
            <a:pPr algn="ctr">
              <a:spcBef>
                <a:spcPts val="1391"/>
              </a:spcBef>
            </a:pPr>
            <a:r>
              <a:rPr lang="en-US" sz="1613" b="1">
                <a:solidFill>
                  <a:srgbClr val="FFFFFF"/>
                </a:solidFill>
                <a:latin typeface="Proxima Nova Semibold"/>
                <a:ea typeface="Proxima Nova Semibold"/>
                <a:cs typeface="Proxima Nova Semibold"/>
                <a:sym typeface="Proxima Nova Semibold"/>
              </a:rPr>
              <a:t>UAT</a:t>
            </a:r>
            <a:endParaRPr sz="1613">
              <a:solidFill>
                <a:schemeClr val="dk1"/>
              </a:solidFill>
              <a:latin typeface="Proxima Nova Semibold"/>
              <a:ea typeface="Proxima Nova Semibold"/>
              <a:cs typeface="Proxima Nova Semibold"/>
              <a:sym typeface="Proxima Nova Semibold"/>
            </a:endParaRPr>
          </a:p>
        </p:txBody>
      </p:sp>
      <p:sp>
        <p:nvSpPr>
          <p:cNvPr id="432" name="Google Shape;432;p3"/>
          <p:cNvSpPr/>
          <p:nvPr/>
        </p:nvSpPr>
        <p:spPr>
          <a:xfrm>
            <a:off x="5692832" y="2423629"/>
            <a:ext cx="834879" cy="80256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endParaRPr sz="1350">
              <a:solidFill>
                <a:schemeClr val="dk1"/>
              </a:solidFill>
              <a:latin typeface="Calibri"/>
              <a:ea typeface="Calibri"/>
              <a:cs typeface="Calibri"/>
              <a:sym typeface="Calibri"/>
            </a:endParaRPr>
          </a:p>
        </p:txBody>
      </p:sp>
      <p:sp>
        <p:nvSpPr>
          <p:cNvPr id="433" name="Google Shape;433;p3"/>
          <p:cNvSpPr/>
          <p:nvPr/>
        </p:nvSpPr>
        <p:spPr>
          <a:xfrm>
            <a:off x="2403457" y="2423424"/>
            <a:ext cx="820251" cy="80256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endParaRPr sz="1350">
              <a:solidFill>
                <a:schemeClr val="dk1"/>
              </a:solidFill>
              <a:latin typeface="Calibri"/>
              <a:ea typeface="Calibri"/>
              <a:cs typeface="Calibri"/>
              <a:sym typeface="Calibri"/>
            </a:endParaRPr>
          </a:p>
        </p:txBody>
      </p:sp>
      <p:sp>
        <p:nvSpPr>
          <p:cNvPr id="434" name="Google Shape;434;p3"/>
          <p:cNvSpPr/>
          <p:nvPr/>
        </p:nvSpPr>
        <p:spPr>
          <a:xfrm>
            <a:off x="772175" y="2519731"/>
            <a:ext cx="713814" cy="61036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endParaRPr sz="1350">
              <a:solidFill>
                <a:schemeClr val="dk1"/>
              </a:solidFill>
              <a:latin typeface="Calibri"/>
              <a:ea typeface="Calibri"/>
              <a:cs typeface="Calibri"/>
              <a:sym typeface="Calibri"/>
            </a:endParaRPr>
          </a:p>
        </p:txBody>
      </p:sp>
      <p:sp>
        <p:nvSpPr>
          <p:cNvPr id="435" name="Google Shape;435;p3"/>
          <p:cNvSpPr/>
          <p:nvPr/>
        </p:nvSpPr>
        <p:spPr>
          <a:xfrm>
            <a:off x="3985992" y="2423424"/>
            <a:ext cx="820251" cy="788512"/>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endParaRPr sz="1350">
              <a:solidFill>
                <a:schemeClr val="dk1"/>
              </a:solidFill>
              <a:latin typeface="Calibri"/>
              <a:ea typeface="Calibri"/>
              <a:cs typeface="Calibri"/>
              <a:sym typeface="Calibri"/>
            </a:endParaRPr>
          </a:p>
        </p:txBody>
      </p:sp>
      <p:cxnSp>
        <p:nvCxnSpPr>
          <p:cNvPr id="436" name="Google Shape;436;p3"/>
          <p:cNvCxnSpPr/>
          <p:nvPr/>
        </p:nvCxnSpPr>
        <p:spPr>
          <a:xfrm>
            <a:off x="1558784" y="3586628"/>
            <a:ext cx="514350" cy="514350"/>
          </a:xfrm>
          <a:prstGeom prst="straightConnector1">
            <a:avLst/>
          </a:prstGeom>
          <a:noFill/>
          <a:ln w="25400" cap="flat" cmpd="sng">
            <a:solidFill>
              <a:srgbClr val="A5A5A5"/>
            </a:solidFill>
            <a:prstDash val="solid"/>
            <a:miter lim="800000"/>
            <a:headEnd type="none" w="sm" len="sm"/>
            <a:tailEnd type="stealth" w="med" len="med"/>
          </a:ln>
        </p:spPr>
      </p:cxnSp>
      <p:cxnSp>
        <p:nvCxnSpPr>
          <p:cNvPr id="437" name="Google Shape;437;p3"/>
          <p:cNvCxnSpPr/>
          <p:nvPr/>
        </p:nvCxnSpPr>
        <p:spPr>
          <a:xfrm>
            <a:off x="1708629" y="3463509"/>
            <a:ext cx="514350" cy="514350"/>
          </a:xfrm>
          <a:prstGeom prst="straightConnector1">
            <a:avLst/>
          </a:prstGeom>
          <a:noFill/>
          <a:ln w="25400" cap="flat" cmpd="sng">
            <a:solidFill>
              <a:srgbClr val="A5A5A5"/>
            </a:solidFill>
            <a:prstDash val="solid"/>
            <a:miter lim="800000"/>
            <a:headEnd type="stealth" w="med" len="med"/>
            <a:tailEnd type="none" w="sm" len="sm"/>
          </a:ln>
        </p:spPr>
      </p:cxnSp>
      <p:cxnSp>
        <p:nvCxnSpPr>
          <p:cNvPr id="438" name="Google Shape;438;p3"/>
          <p:cNvCxnSpPr/>
          <p:nvPr/>
        </p:nvCxnSpPr>
        <p:spPr>
          <a:xfrm rot="10800000">
            <a:off x="1700037" y="2823673"/>
            <a:ext cx="593828" cy="2147"/>
          </a:xfrm>
          <a:prstGeom prst="straightConnector1">
            <a:avLst/>
          </a:prstGeom>
          <a:noFill/>
          <a:ln w="25400" cap="flat" cmpd="sng">
            <a:solidFill>
              <a:srgbClr val="A5A5A5"/>
            </a:solidFill>
            <a:prstDash val="solid"/>
            <a:miter lim="800000"/>
            <a:headEnd type="stealth" w="med" len="med"/>
            <a:tailEnd type="none" w="sm" len="sm"/>
          </a:ln>
        </p:spPr>
      </p:cxnSp>
      <p:cxnSp>
        <p:nvCxnSpPr>
          <p:cNvPr id="439" name="Google Shape;439;p3"/>
          <p:cNvCxnSpPr/>
          <p:nvPr/>
        </p:nvCxnSpPr>
        <p:spPr>
          <a:xfrm rot="10800000">
            <a:off x="3333301" y="2906197"/>
            <a:ext cx="554351" cy="0"/>
          </a:xfrm>
          <a:prstGeom prst="straightConnector1">
            <a:avLst/>
          </a:prstGeom>
          <a:noFill/>
          <a:ln w="25400" cap="flat" cmpd="sng">
            <a:solidFill>
              <a:srgbClr val="A5A5A5"/>
            </a:solidFill>
            <a:prstDash val="solid"/>
            <a:miter lim="800000"/>
            <a:headEnd type="stealth" w="med" len="med"/>
            <a:tailEnd type="none" w="sm" len="sm"/>
          </a:ln>
        </p:spPr>
      </p:cxnSp>
      <p:cxnSp>
        <p:nvCxnSpPr>
          <p:cNvPr id="440" name="Google Shape;440;p3"/>
          <p:cNvCxnSpPr/>
          <p:nvPr/>
        </p:nvCxnSpPr>
        <p:spPr>
          <a:xfrm rot="10800000">
            <a:off x="3322049" y="2736368"/>
            <a:ext cx="554351" cy="0"/>
          </a:xfrm>
          <a:prstGeom prst="straightConnector1">
            <a:avLst/>
          </a:prstGeom>
          <a:noFill/>
          <a:ln w="25400" cap="flat" cmpd="sng">
            <a:solidFill>
              <a:srgbClr val="A5A5A5"/>
            </a:solidFill>
            <a:prstDash val="solid"/>
            <a:miter lim="800000"/>
            <a:headEnd type="none" w="sm" len="sm"/>
            <a:tailEnd type="stealth" w="med" len="med"/>
          </a:ln>
        </p:spPr>
      </p:cxnSp>
      <p:cxnSp>
        <p:nvCxnSpPr>
          <p:cNvPr id="441" name="Google Shape;441;p3"/>
          <p:cNvCxnSpPr/>
          <p:nvPr/>
        </p:nvCxnSpPr>
        <p:spPr>
          <a:xfrm rot="10800000">
            <a:off x="4979734" y="2812422"/>
            <a:ext cx="554351" cy="0"/>
          </a:xfrm>
          <a:prstGeom prst="straightConnector1">
            <a:avLst/>
          </a:prstGeom>
          <a:noFill/>
          <a:ln w="25400" cap="flat" cmpd="sng">
            <a:solidFill>
              <a:srgbClr val="A5A5A5"/>
            </a:solidFill>
            <a:prstDash val="solid"/>
            <a:miter lim="800000"/>
            <a:headEnd type="stealth" w="med" len="med"/>
            <a:tailEnd type="none" w="sm" len="sm"/>
          </a:ln>
        </p:spPr>
      </p:cxnSp>
      <p:cxnSp>
        <p:nvCxnSpPr>
          <p:cNvPr id="442" name="Google Shape;442;p3"/>
          <p:cNvCxnSpPr/>
          <p:nvPr/>
        </p:nvCxnSpPr>
        <p:spPr>
          <a:xfrm flipH="1">
            <a:off x="6449938" y="2109702"/>
            <a:ext cx="928184" cy="715211"/>
          </a:xfrm>
          <a:prstGeom prst="straightConnector1">
            <a:avLst/>
          </a:prstGeom>
          <a:noFill/>
          <a:ln w="25400" cap="flat" cmpd="sng">
            <a:solidFill>
              <a:srgbClr val="A5A5A5"/>
            </a:solidFill>
            <a:prstDash val="solid"/>
            <a:miter lim="800000"/>
            <a:headEnd type="stealth" w="med" len="med"/>
            <a:tailEnd type="none" w="sm" len="sm"/>
          </a:ln>
        </p:spPr>
      </p:cxnSp>
      <p:cxnSp>
        <p:nvCxnSpPr>
          <p:cNvPr id="443" name="Google Shape;443;p3"/>
          <p:cNvCxnSpPr/>
          <p:nvPr/>
        </p:nvCxnSpPr>
        <p:spPr>
          <a:xfrm flipH="1">
            <a:off x="6449938" y="2680638"/>
            <a:ext cx="952728" cy="144275"/>
          </a:xfrm>
          <a:prstGeom prst="straightConnector1">
            <a:avLst/>
          </a:prstGeom>
          <a:noFill/>
          <a:ln w="25400" cap="flat" cmpd="sng">
            <a:solidFill>
              <a:srgbClr val="A5A5A5"/>
            </a:solidFill>
            <a:prstDash val="solid"/>
            <a:miter lim="800000"/>
            <a:headEnd type="stealth" w="med" len="med"/>
            <a:tailEnd type="none" w="sm" len="sm"/>
          </a:ln>
        </p:spPr>
      </p:cxnSp>
      <p:cxnSp>
        <p:nvCxnSpPr>
          <p:cNvPr id="444" name="Google Shape;444;p3"/>
          <p:cNvCxnSpPr/>
          <p:nvPr/>
        </p:nvCxnSpPr>
        <p:spPr>
          <a:xfrm rot="10800000">
            <a:off x="6449938" y="2824912"/>
            <a:ext cx="928185" cy="486266"/>
          </a:xfrm>
          <a:prstGeom prst="straightConnector1">
            <a:avLst/>
          </a:prstGeom>
          <a:noFill/>
          <a:ln w="25400" cap="flat" cmpd="sng">
            <a:solidFill>
              <a:srgbClr val="A5A5A5"/>
            </a:solidFill>
            <a:prstDash val="solid"/>
            <a:miter lim="800000"/>
            <a:headEnd type="stealth" w="med" len="med"/>
            <a:tailEnd type="none" w="sm" len="sm"/>
          </a:ln>
        </p:spPr>
      </p:cxnSp>
      <p:cxnSp>
        <p:nvCxnSpPr>
          <p:cNvPr id="445" name="Google Shape;445;p3"/>
          <p:cNvCxnSpPr/>
          <p:nvPr/>
        </p:nvCxnSpPr>
        <p:spPr>
          <a:xfrm rot="10800000">
            <a:off x="6449938" y="2824912"/>
            <a:ext cx="928184" cy="1027370"/>
          </a:xfrm>
          <a:prstGeom prst="straightConnector1">
            <a:avLst/>
          </a:prstGeom>
          <a:noFill/>
          <a:ln w="25400" cap="flat" cmpd="sng">
            <a:solidFill>
              <a:srgbClr val="A5A5A5"/>
            </a:solidFill>
            <a:prstDash val="solid"/>
            <a:miter lim="800000"/>
            <a:headEnd type="stealth" w="med" len="med"/>
            <a:tailEnd type="none" w="sm" len="sm"/>
          </a:ln>
        </p:spPr>
      </p:cxnSp>
      <p:cxnSp>
        <p:nvCxnSpPr>
          <p:cNvPr id="446" name="Google Shape;446;p3"/>
          <p:cNvCxnSpPr/>
          <p:nvPr/>
        </p:nvCxnSpPr>
        <p:spPr>
          <a:xfrm flipH="1">
            <a:off x="3310618" y="3514174"/>
            <a:ext cx="422157" cy="384946"/>
          </a:xfrm>
          <a:prstGeom prst="straightConnector1">
            <a:avLst/>
          </a:prstGeom>
          <a:noFill/>
          <a:ln w="25400" cap="flat" cmpd="sng">
            <a:solidFill>
              <a:srgbClr val="A5A5A5"/>
            </a:solidFill>
            <a:prstDash val="solid"/>
            <a:miter lim="800000"/>
            <a:headEnd type="none" w="sm" len="sm"/>
            <a:tailEnd type="stealth" w="med" len="med"/>
          </a:ln>
        </p:spPr>
      </p:cxnSp>
      <p:sp>
        <p:nvSpPr>
          <p:cNvPr id="447" name="Google Shape;447;p3"/>
          <p:cNvSpPr txBox="1"/>
          <p:nvPr/>
        </p:nvSpPr>
        <p:spPr>
          <a:xfrm>
            <a:off x="2654680" y="3181443"/>
            <a:ext cx="361950" cy="161583"/>
          </a:xfrm>
          <a:prstGeom prst="rect">
            <a:avLst/>
          </a:prstGeom>
          <a:noFill/>
          <a:ln>
            <a:noFill/>
          </a:ln>
        </p:spPr>
        <p:txBody>
          <a:bodyPr spcFirstLastPara="1" wrap="square" lIns="0" tIns="0" rIns="0" bIns="0" anchor="t" anchorCtr="0">
            <a:spAutoFit/>
          </a:bodyPr>
          <a:lstStyle/>
          <a:p>
            <a:pPr marL="9525"/>
            <a:r>
              <a:rPr lang="en-US" sz="1050">
                <a:solidFill>
                  <a:srgbClr val="2A394D"/>
                </a:solidFill>
                <a:latin typeface="Proxima Nova"/>
                <a:ea typeface="Proxima Nova"/>
                <a:cs typeface="Proxima Nova"/>
                <a:sym typeface="Proxima Nova"/>
              </a:rPr>
              <a:t>Build</a:t>
            </a:r>
            <a:endParaRPr sz="1050">
              <a:solidFill>
                <a:schemeClr val="dk1"/>
              </a:solidFill>
              <a:latin typeface="Proxima Nova"/>
              <a:ea typeface="Proxima Nova"/>
              <a:cs typeface="Proxima Nova"/>
              <a:sym typeface="Proxima Nova"/>
            </a:endParaRPr>
          </a:p>
        </p:txBody>
      </p:sp>
      <p:sp>
        <p:nvSpPr>
          <p:cNvPr id="448" name="Google Shape;448;p3"/>
          <p:cNvSpPr txBox="1"/>
          <p:nvPr/>
        </p:nvSpPr>
        <p:spPr>
          <a:xfrm>
            <a:off x="500979" y="3181443"/>
            <a:ext cx="1253287" cy="161583"/>
          </a:xfrm>
          <a:prstGeom prst="rect">
            <a:avLst/>
          </a:prstGeom>
          <a:noFill/>
          <a:ln>
            <a:noFill/>
          </a:ln>
        </p:spPr>
        <p:txBody>
          <a:bodyPr spcFirstLastPara="1" wrap="square" lIns="0" tIns="0" rIns="0" bIns="0" anchor="t" anchorCtr="0">
            <a:spAutoFit/>
          </a:bodyPr>
          <a:lstStyle/>
          <a:p>
            <a:pPr marL="9525" algn="ctr"/>
            <a:r>
              <a:rPr lang="en-US" sz="1050">
                <a:solidFill>
                  <a:srgbClr val="2A394D"/>
                </a:solidFill>
                <a:latin typeface="Proxima Nova"/>
                <a:ea typeface="Proxima Nova"/>
                <a:cs typeface="Proxima Nova"/>
                <a:sym typeface="Proxima Nova"/>
              </a:rPr>
              <a:t>Source Control</a:t>
            </a:r>
            <a:endParaRPr sz="900">
              <a:solidFill>
                <a:schemeClr val="dk1"/>
              </a:solidFill>
              <a:latin typeface="Proxima Nova"/>
              <a:ea typeface="Proxima Nova"/>
              <a:cs typeface="Proxima Nova"/>
              <a:sym typeface="Proxima Nova"/>
            </a:endParaRPr>
          </a:p>
        </p:txBody>
      </p:sp>
      <p:sp>
        <p:nvSpPr>
          <p:cNvPr id="449" name="Google Shape;449;p3"/>
          <p:cNvSpPr txBox="1"/>
          <p:nvPr/>
        </p:nvSpPr>
        <p:spPr>
          <a:xfrm>
            <a:off x="5409117" y="3181443"/>
            <a:ext cx="1164431" cy="161583"/>
          </a:xfrm>
          <a:prstGeom prst="rect">
            <a:avLst/>
          </a:prstGeom>
          <a:noFill/>
          <a:ln>
            <a:noFill/>
          </a:ln>
        </p:spPr>
        <p:txBody>
          <a:bodyPr spcFirstLastPara="1" wrap="square" lIns="0" tIns="0" rIns="0" bIns="0" anchor="t" anchorCtr="0">
            <a:spAutoFit/>
          </a:bodyPr>
          <a:lstStyle/>
          <a:p>
            <a:pPr algn="ctr"/>
            <a:r>
              <a:rPr lang="en-US" sz="1050">
                <a:solidFill>
                  <a:srgbClr val="2A394D"/>
                </a:solidFill>
                <a:latin typeface="Proxima Nova"/>
                <a:ea typeface="Proxima Nova"/>
                <a:cs typeface="Proxima Nova"/>
                <a:sym typeface="Proxima Nova"/>
              </a:rPr>
              <a:t>Release</a:t>
            </a:r>
            <a:endParaRPr sz="1050">
              <a:solidFill>
                <a:schemeClr val="dk1"/>
              </a:solidFill>
              <a:latin typeface="Proxima Nova"/>
              <a:ea typeface="Proxima Nova"/>
              <a:cs typeface="Proxima Nova"/>
              <a:sym typeface="Proxima Nova"/>
            </a:endParaRPr>
          </a:p>
        </p:txBody>
      </p:sp>
      <p:sp>
        <p:nvSpPr>
          <p:cNvPr id="450" name="Google Shape;450;p3"/>
          <p:cNvSpPr txBox="1"/>
          <p:nvPr/>
        </p:nvSpPr>
        <p:spPr>
          <a:xfrm>
            <a:off x="3801695" y="3177015"/>
            <a:ext cx="1226344" cy="161583"/>
          </a:xfrm>
          <a:prstGeom prst="rect">
            <a:avLst/>
          </a:prstGeom>
          <a:noFill/>
          <a:ln>
            <a:noFill/>
          </a:ln>
        </p:spPr>
        <p:txBody>
          <a:bodyPr spcFirstLastPara="1" wrap="square" lIns="0" tIns="0" rIns="0" bIns="0" anchor="t" anchorCtr="0">
            <a:spAutoFit/>
          </a:bodyPr>
          <a:lstStyle/>
          <a:p>
            <a:pPr algn="ctr"/>
            <a:r>
              <a:rPr lang="en-US" sz="1050">
                <a:solidFill>
                  <a:srgbClr val="2A394D"/>
                </a:solidFill>
                <a:latin typeface="Proxima Nova"/>
                <a:ea typeface="Proxima Nova"/>
                <a:cs typeface="Proxima Nova"/>
                <a:sym typeface="Proxima Nova"/>
              </a:rPr>
              <a:t>Repository</a:t>
            </a:r>
            <a:endParaRPr sz="1050">
              <a:solidFill>
                <a:schemeClr val="dk1"/>
              </a:solidFill>
              <a:latin typeface="Proxima Nova"/>
              <a:ea typeface="Proxima Nova"/>
              <a:cs typeface="Proxima Nova"/>
              <a:sym typeface="Proxima Nova"/>
            </a:endParaRPr>
          </a:p>
        </p:txBody>
      </p:sp>
      <p:sp>
        <p:nvSpPr>
          <p:cNvPr id="451" name="Google Shape;451;p3"/>
          <p:cNvSpPr txBox="1"/>
          <p:nvPr/>
        </p:nvSpPr>
        <p:spPr>
          <a:xfrm>
            <a:off x="2190335" y="4507096"/>
            <a:ext cx="1226344" cy="161583"/>
          </a:xfrm>
          <a:prstGeom prst="rect">
            <a:avLst/>
          </a:prstGeom>
          <a:noFill/>
          <a:ln>
            <a:noFill/>
          </a:ln>
        </p:spPr>
        <p:txBody>
          <a:bodyPr spcFirstLastPara="1" wrap="square" lIns="0" tIns="0" rIns="0" bIns="0" anchor="t" anchorCtr="0">
            <a:spAutoFit/>
          </a:bodyPr>
          <a:lstStyle/>
          <a:p>
            <a:pPr algn="ctr"/>
            <a:r>
              <a:rPr lang="en-US" sz="1050">
                <a:solidFill>
                  <a:srgbClr val="2A394D"/>
                </a:solidFill>
                <a:latin typeface="Proxima Nova"/>
                <a:ea typeface="Proxima Nova"/>
                <a:cs typeface="Proxima Nova"/>
                <a:sym typeface="Proxima Nova"/>
              </a:rPr>
              <a:t>Developers</a:t>
            </a:r>
            <a:endParaRPr sz="1050">
              <a:solidFill>
                <a:schemeClr val="dk1"/>
              </a:solidFill>
              <a:latin typeface="Proxima Nova"/>
              <a:ea typeface="Proxima Nova"/>
              <a:cs typeface="Proxima Nova"/>
              <a:sym typeface="Proxima Nova"/>
            </a:endParaRPr>
          </a:p>
        </p:txBody>
      </p:sp>
      <p:sp>
        <p:nvSpPr>
          <p:cNvPr id="452" name="Google Shape;452;p3"/>
          <p:cNvSpPr/>
          <p:nvPr/>
        </p:nvSpPr>
        <p:spPr>
          <a:xfrm>
            <a:off x="7423629" y="1750691"/>
            <a:ext cx="1028700" cy="2514600"/>
          </a:xfrm>
          <a:prstGeom prst="roundRect">
            <a:avLst>
              <a:gd name="adj" fmla="val 16667"/>
            </a:avLst>
          </a:prstGeom>
          <a:noFill/>
          <a:ln w="1270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pic>
        <p:nvPicPr>
          <p:cNvPr id="453" name="Google Shape;453;p3"/>
          <p:cNvPicPr preferRelativeResize="0"/>
          <p:nvPr/>
        </p:nvPicPr>
        <p:blipFill rotWithShape="1">
          <a:blip r:embed="rId8">
            <a:alphaModFix/>
          </a:blip>
          <a:srcRect/>
          <a:stretch/>
        </p:blipFill>
        <p:spPr>
          <a:xfrm>
            <a:off x="2470132" y="3790093"/>
            <a:ext cx="611410" cy="611410"/>
          </a:xfrm>
          <a:prstGeom prst="rect">
            <a:avLst/>
          </a:prstGeom>
          <a:noFill/>
          <a:ln>
            <a:noFill/>
          </a:ln>
        </p:spPr>
      </p:pic>
      <p:sp>
        <p:nvSpPr>
          <p:cNvPr id="454" name="Google Shape;454;p3"/>
          <p:cNvSpPr txBox="1"/>
          <p:nvPr/>
        </p:nvSpPr>
        <p:spPr>
          <a:xfrm>
            <a:off x="1219889" y="148899"/>
            <a:ext cx="6352458" cy="761717"/>
          </a:xfrm>
          <a:prstGeom prst="rect">
            <a:avLst/>
          </a:prstGeom>
          <a:noFill/>
          <a:ln>
            <a:noFill/>
          </a:ln>
        </p:spPr>
        <p:txBody>
          <a:bodyPr spcFirstLastPara="1" wrap="square" lIns="68569" tIns="34275" rIns="68569" bIns="34275" anchor="t" anchorCtr="0">
            <a:spAutoFit/>
          </a:bodyPr>
          <a:lstStyle/>
          <a:p>
            <a:pPr lvl="0" algn="ctr"/>
            <a:r>
              <a:rPr lang="en-US" sz="1500" dirty="0">
                <a:solidFill>
                  <a:schemeClr val="dk1"/>
                </a:solidFill>
                <a:latin typeface="Proxima Nova"/>
                <a:ea typeface="Proxima Nova"/>
                <a:cs typeface="Proxima Nova"/>
                <a:sym typeface="Proxima Nova"/>
              </a:rPr>
              <a:t>Nexus automatically enforces open-source policy and controls risk and integrates with your favorite pipeline tools across every phase of the SDLC .</a:t>
            </a:r>
            <a:endParaRPr sz="1050" dirty="0"/>
          </a:p>
        </p:txBody>
      </p:sp>
      <p:pic>
        <p:nvPicPr>
          <p:cNvPr id="455" name="Google Shape;455;p3"/>
          <p:cNvPicPr preferRelativeResize="0"/>
          <p:nvPr/>
        </p:nvPicPr>
        <p:blipFill rotWithShape="1">
          <a:blip r:embed="rId9">
            <a:alphaModFix/>
          </a:blip>
          <a:srcRect/>
          <a:stretch/>
        </p:blipFill>
        <p:spPr>
          <a:xfrm flipH="1">
            <a:off x="975353" y="1823259"/>
            <a:ext cx="317669" cy="317669"/>
          </a:xfrm>
          <a:prstGeom prst="rect">
            <a:avLst/>
          </a:prstGeom>
          <a:noFill/>
          <a:ln>
            <a:noFill/>
          </a:ln>
        </p:spPr>
      </p:pic>
      <p:grpSp>
        <p:nvGrpSpPr>
          <p:cNvPr id="456" name="Google Shape;456;p3"/>
          <p:cNvGrpSpPr/>
          <p:nvPr/>
        </p:nvGrpSpPr>
        <p:grpSpPr>
          <a:xfrm>
            <a:off x="1897717" y="4100978"/>
            <a:ext cx="342900" cy="342900"/>
            <a:chOff x="2343150" y="4399754"/>
            <a:chExt cx="457200" cy="430118"/>
          </a:xfrm>
        </p:grpSpPr>
        <p:sp>
          <p:nvSpPr>
            <p:cNvPr id="457" name="Google Shape;457;p3"/>
            <p:cNvSpPr/>
            <p:nvPr/>
          </p:nvSpPr>
          <p:spPr>
            <a:xfrm>
              <a:off x="2343150" y="4399754"/>
              <a:ext cx="457200" cy="430118"/>
            </a:xfrm>
            <a:prstGeom prst="ellipse">
              <a:avLst/>
            </a:prstGeom>
            <a:solidFill>
              <a:schemeClr val="lt1"/>
            </a:solidFill>
            <a:ln>
              <a:noFill/>
            </a:ln>
            <a:effectLst>
              <a:outerShdw blurRad="50800" dist="76200" dir="2700000" algn="tl" rotWithShape="0">
                <a:srgbClr val="000000">
                  <a:alpha val="13725"/>
                </a:srgbClr>
              </a:outerShdw>
            </a:effectLst>
          </p:spPr>
          <p:txBody>
            <a:bodyPr spcFirstLastPara="1" wrap="square" lIns="50288" tIns="25144" rIns="50288" bIns="25144" anchor="ctr" anchorCtr="0">
              <a:noAutofit/>
            </a:bodyPr>
            <a:lstStyle/>
            <a:p>
              <a:pPr algn="ctr"/>
              <a:endParaRPr sz="1350">
                <a:solidFill>
                  <a:schemeClr val="lt1"/>
                </a:solidFill>
                <a:latin typeface="Calibri"/>
                <a:ea typeface="Calibri"/>
                <a:cs typeface="Calibri"/>
                <a:sym typeface="Calibri"/>
              </a:endParaRPr>
            </a:p>
          </p:txBody>
        </p:sp>
        <p:pic>
          <p:nvPicPr>
            <p:cNvPr id="458" name="Google Shape;458;p3" descr="imgres.png"/>
            <p:cNvPicPr preferRelativeResize="0"/>
            <p:nvPr/>
          </p:nvPicPr>
          <p:blipFill rotWithShape="1">
            <a:blip r:embed="rId10">
              <a:alphaModFix/>
            </a:blip>
            <a:srcRect/>
            <a:stretch/>
          </p:blipFill>
          <p:spPr>
            <a:xfrm>
              <a:off x="2400300" y="4453518"/>
              <a:ext cx="342900" cy="322589"/>
            </a:xfrm>
            <a:prstGeom prst="rect">
              <a:avLst/>
            </a:prstGeom>
            <a:noFill/>
            <a:ln>
              <a:noFill/>
            </a:ln>
          </p:spPr>
        </p:pic>
      </p:grpSp>
      <p:grpSp>
        <p:nvGrpSpPr>
          <p:cNvPr id="459" name="Google Shape;459;p3"/>
          <p:cNvGrpSpPr/>
          <p:nvPr/>
        </p:nvGrpSpPr>
        <p:grpSpPr>
          <a:xfrm>
            <a:off x="2069167" y="4507520"/>
            <a:ext cx="342900" cy="342900"/>
            <a:chOff x="2800350" y="4399754"/>
            <a:chExt cx="457200" cy="430118"/>
          </a:xfrm>
        </p:grpSpPr>
        <p:sp>
          <p:nvSpPr>
            <p:cNvPr id="460" name="Google Shape;460;p3"/>
            <p:cNvSpPr/>
            <p:nvPr/>
          </p:nvSpPr>
          <p:spPr>
            <a:xfrm>
              <a:off x="2800350" y="4399754"/>
              <a:ext cx="457200" cy="430118"/>
            </a:xfrm>
            <a:prstGeom prst="ellipse">
              <a:avLst/>
            </a:prstGeom>
            <a:solidFill>
              <a:schemeClr val="lt1"/>
            </a:solidFill>
            <a:ln>
              <a:noFill/>
            </a:ln>
            <a:effectLst>
              <a:outerShdw blurRad="50800" dist="76200" dir="2700000" algn="tl" rotWithShape="0">
                <a:srgbClr val="000000">
                  <a:alpha val="13725"/>
                </a:srgbClr>
              </a:outerShdw>
            </a:effectLst>
          </p:spPr>
          <p:txBody>
            <a:bodyPr spcFirstLastPara="1" wrap="square" lIns="50288" tIns="25144" rIns="50288" bIns="25144" anchor="ctr" anchorCtr="0">
              <a:noAutofit/>
            </a:bodyPr>
            <a:lstStyle/>
            <a:p>
              <a:pPr algn="ctr"/>
              <a:endParaRPr sz="1350">
                <a:solidFill>
                  <a:schemeClr val="lt1"/>
                </a:solidFill>
                <a:latin typeface="Calibri"/>
                <a:ea typeface="Calibri"/>
                <a:cs typeface="Calibri"/>
                <a:sym typeface="Calibri"/>
              </a:endParaRPr>
            </a:p>
          </p:txBody>
        </p:sp>
        <p:pic>
          <p:nvPicPr>
            <p:cNvPr id="461" name="Google Shape;461;p3" descr="imgres.jpg"/>
            <p:cNvPicPr preferRelativeResize="0"/>
            <p:nvPr/>
          </p:nvPicPr>
          <p:blipFill rotWithShape="1">
            <a:blip r:embed="rId11">
              <a:alphaModFix/>
            </a:blip>
            <a:srcRect/>
            <a:stretch/>
          </p:blipFill>
          <p:spPr>
            <a:xfrm>
              <a:off x="2857500" y="4453518"/>
              <a:ext cx="342900" cy="322589"/>
            </a:xfrm>
            <a:prstGeom prst="rect">
              <a:avLst/>
            </a:prstGeom>
            <a:noFill/>
            <a:ln>
              <a:noFill/>
            </a:ln>
          </p:spPr>
        </p:pic>
      </p:grpSp>
      <p:pic>
        <p:nvPicPr>
          <p:cNvPr id="462" name="Google Shape;462;p3"/>
          <p:cNvPicPr preferRelativeResize="0"/>
          <p:nvPr/>
        </p:nvPicPr>
        <p:blipFill rotWithShape="1">
          <a:blip r:embed="rId12">
            <a:alphaModFix/>
          </a:blip>
          <a:srcRect/>
          <a:stretch/>
        </p:blipFill>
        <p:spPr>
          <a:xfrm>
            <a:off x="2915074" y="4662495"/>
            <a:ext cx="470154" cy="352616"/>
          </a:xfrm>
          <a:prstGeom prst="rect">
            <a:avLst/>
          </a:prstGeom>
          <a:noFill/>
          <a:ln>
            <a:noFill/>
          </a:ln>
        </p:spPr>
      </p:pic>
      <p:pic>
        <p:nvPicPr>
          <p:cNvPr id="463" name="Google Shape;463;p3"/>
          <p:cNvPicPr preferRelativeResize="0"/>
          <p:nvPr/>
        </p:nvPicPr>
        <p:blipFill rotWithShape="1">
          <a:blip r:embed="rId13">
            <a:alphaModFix/>
          </a:blip>
          <a:srcRect/>
          <a:stretch/>
        </p:blipFill>
        <p:spPr>
          <a:xfrm>
            <a:off x="3182982" y="3930023"/>
            <a:ext cx="307896" cy="427634"/>
          </a:xfrm>
          <a:prstGeom prst="rect">
            <a:avLst/>
          </a:prstGeom>
          <a:noFill/>
          <a:ln>
            <a:noFill/>
          </a:ln>
        </p:spPr>
      </p:pic>
      <p:pic>
        <p:nvPicPr>
          <p:cNvPr id="464" name="Google Shape;464;p3"/>
          <p:cNvPicPr preferRelativeResize="0"/>
          <p:nvPr/>
        </p:nvPicPr>
        <p:blipFill rotWithShape="1">
          <a:blip r:embed="rId14">
            <a:alphaModFix/>
          </a:blip>
          <a:srcRect/>
          <a:stretch/>
        </p:blipFill>
        <p:spPr>
          <a:xfrm>
            <a:off x="5914254" y="3925934"/>
            <a:ext cx="329005" cy="329005"/>
          </a:xfrm>
          <a:prstGeom prst="rect">
            <a:avLst/>
          </a:prstGeom>
          <a:noFill/>
          <a:ln>
            <a:noFill/>
          </a:ln>
        </p:spPr>
      </p:pic>
      <p:pic>
        <p:nvPicPr>
          <p:cNvPr id="465" name="Google Shape;465;p3"/>
          <p:cNvPicPr preferRelativeResize="0"/>
          <p:nvPr/>
        </p:nvPicPr>
        <p:blipFill rotWithShape="1">
          <a:blip r:embed="rId15">
            <a:alphaModFix/>
          </a:blip>
          <a:srcRect/>
          <a:stretch/>
        </p:blipFill>
        <p:spPr>
          <a:xfrm>
            <a:off x="5399304" y="3897143"/>
            <a:ext cx="357795" cy="357795"/>
          </a:xfrm>
          <a:prstGeom prst="rect">
            <a:avLst/>
          </a:prstGeom>
          <a:noFill/>
          <a:ln>
            <a:noFill/>
          </a:ln>
        </p:spPr>
      </p:pic>
      <p:pic>
        <p:nvPicPr>
          <p:cNvPr id="466" name="Google Shape;466;p3"/>
          <p:cNvPicPr preferRelativeResize="0"/>
          <p:nvPr/>
        </p:nvPicPr>
        <p:blipFill rotWithShape="1">
          <a:blip r:embed="rId16">
            <a:alphaModFix/>
          </a:blip>
          <a:srcRect/>
          <a:stretch/>
        </p:blipFill>
        <p:spPr>
          <a:xfrm>
            <a:off x="6421508" y="3904517"/>
            <a:ext cx="415784" cy="311838"/>
          </a:xfrm>
          <a:prstGeom prst="rect">
            <a:avLst/>
          </a:prstGeom>
          <a:noFill/>
          <a:ln>
            <a:noFill/>
          </a:ln>
        </p:spPr>
      </p:pic>
      <p:pic>
        <p:nvPicPr>
          <p:cNvPr id="467" name="Google Shape;467;p3"/>
          <p:cNvPicPr preferRelativeResize="0"/>
          <p:nvPr/>
        </p:nvPicPr>
        <p:blipFill rotWithShape="1">
          <a:blip r:embed="rId17">
            <a:alphaModFix/>
          </a:blip>
          <a:srcRect/>
          <a:stretch/>
        </p:blipFill>
        <p:spPr>
          <a:xfrm>
            <a:off x="6306697" y="4394486"/>
            <a:ext cx="500063" cy="306857"/>
          </a:xfrm>
          <a:prstGeom prst="rect">
            <a:avLst/>
          </a:prstGeom>
          <a:noFill/>
          <a:ln>
            <a:noFill/>
          </a:ln>
        </p:spPr>
      </p:pic>
      <p:pic>
        <p:nvPicPr>
          <p:cNvPr id="468" name="Google Shape;468;p3"/>
          <p:cNvPicPr preferRelativeResize="0"/>
          <p:nvPr/>
        </p:nvPicPr>
        <p:blipFill rotWithShape="1">
          <a:blip r:embed="rId18">
            <a:alphaModFix/>
          </a:blip>
          <a:srcRect/>
          <a:stretch/>
        </p:blipFill>
        <p:spPr>
          <a:xfrm>
            <a:off x="5939646" y="4405196"/>
            <a:ext cx="296147" cy="296147"/>
          </a:xfrm>
          <a:prstGeom prst="rect">
            <a:avLst/>
          </a:prstGeom>
          <a:noFill/>
          <a:ln>
            <a:noFill/>
          </a:ln>
        </p:spPr>
      </p:pic>
      <p:pic>
        <p:nvPicPr>
          <p:cNvPr id="469" name="Google Shape;469;p3"/>
          <p:cNvPicPr preferRelativeResize="0"/>
          <p:nvPr/>
        </p:nvPicPr>
        <p:blipFill rotWithShape="1">
          <a:blip r:embed="rId19">
            <a:alphaModFix/>
          </a:blip>
          <a:srcRect/>
          <a:stretch/>
        </p:blipFill>
        <p:spPr>
          <a:xfrm>
            <a:off x="5437283" y="3463064"/>
            <a:ext cx="332106" cy="354247"/>
          </a:xfrm>
          <a:prstGeom prst="rect">
            <a:avLst/>
          </a:prstGeom>
          <a:noFill/>
          <a:ln>
            <a:noFill/>
          </a:ln>
        </p:spPr>
      </p:pic>
      <p:pic>
        <p:nvPicPr>
          <p:cNvPr id="470" name="Google Shape;470;p3"/>
          <p:cNvPicPr preferRelativeResize="0"/>
          <p:nvPr/>
        </p:nvPicPr>
        <p:blipFill rotWithShape="1">
          <a:blip r:embed="rId20">
            <a:alphaModFix/>
          </a:blip>
          <a:srcRect/>
          <a:stretch/>
        </p:blipFill>
        <p:spPr>
          <a:xfrm>
            <a:off x="5987577" y="3485716"/>
            <a:ext cx="304124" cy="304124"/>
          </a:xfrm>
          <a:prstGeom prst="rect">
            <a:avLst/>
          </a:prstGeom>
          <a:noFill/>
          <a:ln>
            <a:noFill/>
          </a:ln>
        </p:spPr>
      </p:pic>
      <p:pic>
        <p:nvPicPr>
          <p:cNvPr id="471" name="Google Shape;471;p3"/>
          <p:cNvPicPr preferRelativeResize="0"/>
          <p:nvPr/>
        </p:nvPicPr>
        <p:blipFill rotWithShape="1">
          <a:blip r:embed="rId21">
            <a:alphaModFix/>
          </a:blip>
          <a:srcRect/>
          <a:stretch/>
        </p:blipFill>
        <p:spPr>
          <a:xfrm>
            <a:off x="6402766" y="3490618"/>
            <a:ext cx="445065" cy="278195"/>
          </a:xfrm>
          <a:prstGeom prst="rect">
            <a:avLst/>
          </a:prstGeom>
          <a:noFill/>
          <a:ln>
            <a:noFill/>
          </a:ln>
        </p:spPr>
      </p:pic>
      <p:pic>
        <p:nvPicPr>
          <p:cNvPr id="472" name="Google Shape;472;p3"/>
          <p:cNvPicPr preferRelativeResize="0"/>
          <p:nvPr/>
        </p:nvPicPr>
        <p:blipFill rotWithShape="1">
          <a:blip r:embed="rId22">
            <a:alphaModFix/>
          </a:blip>
          <a:srcRect/>
          <a:stretch/>
        </p:blipFill>
        <p:spPr>
          <a:xfrm>
            <a:off x="2113937" y="2361930"/>
            <a:ext cx="264975" cy="264975"/>
          </a:xfrm>
          <a:prstGeom prst="rect">
            <a:avLst/>
          </a:prstGeom>
          <a:noFill/>
          <a:ln>
            <a:noFill/>
          </a:ln>
        </p:spPr>
      </p:pic>
      <p:pic>
        <p:nvPicPr>
          <p:cNvPr id="473" name="Google Shape;473;p3"/>
          <p:cNvPicPr preferRelativeResize="0"/>
          <p:nvPr/>
        </p:nvPicPr>
        <p:blipFill rotWithShape="1">
          <a:blip r:embed="rId23">
            <a:alphaModFix/>
          </a:blip>
          <a:srcRect/>
          <a:stretch/>
        </p:blipFill>
        <p:spPr>
          <a:xfrm>
            <a:off x="3056508" y="1967796"/>
            <a:ext cx="264976" cy="278102"/>
          </a:xfrm>
          <a:prstGeom prst="rect">
            <a:avLst/>
          </a:prstGeom>
          <a:noFill/>
          <a:ln>
            <a:noFill/>
          </a:ln>
        </p:spPr>
      </p:pic>
      <p:pic>
        <p:nvPicPr>
          <p:cNvPr id="474" name="Google Shape;474;p3"/>
          <p:cNvPicPr preferRelativeResize="0"/>
          <p:nvPr/>
        </p:nvPicPr>
        <p:blipFill rotWithShape="1">
          <a:blip r:embed="rId24">
            <a:alphaModFix/>
          </a:blip>
          <a:srcRect/>
          <a:stretch/>
        </p:blipFill>
        <p:spPr>
          <a:xfrm>
            <a:off x="2283907" y="1951281"/>
            <a:ext cx="261989" cy="342568"/>
          </a:xfrm>
          <a:prstGeom prst="rect">
            <a:avLst/>
          </a:prstGeom>
          <a:noFill/>
          <a:ln>
            <a:noFill/>
          </a:ln>
        </p:spPr>
      </p:pic>
      <p:pic>
        <p:nvPicPr>
          <p:cNvPr id="476" name="Google Shape;476;p3"/>
          <p:cNvPicPr preferRelativeResize="0"/>
          <p:nvPr/>
        </p:nvPicPr>
        <p:blipFill rotWithShape="1">
          <a:blip r:embed="rId25">
            <a:alphaModFix/>
          </a:blip>
          <a:srcRect/>
          <a:stretch/>
        </p:blipFill>
        <p:spPr>
          <a:xfrm>
            <a:off x="2874532" y="3534975"/>
            <a:ext cx="499520" cy="195890"/>
          </a:xfrm>
          <a:prstGeom prst="rect">
            <a:avLst/>
          </a:prstGeom>
          <a:noFill/>
          <a:ln>
            <a:noFill/>
          </a:ln>
        </p:spPr>
      </p:pic>
      <p:pic>
        <p:nvPicPr>
          <p:cNvPr id="477" name="Google Shape;477;p3"/>
          <p:cNvPicPr preferRelativeResize="0"/>
          <p:nvPr/>
        </p:nvPicPr>
        <p:blipFill rotWithShape="1">
          <a:blip r:embed="rId26">
            <a:alphaModFix/>
          </a:blip>
          <a:srcRect/>
          <a:stretch/>
        </p:blipFill>
        <p:spPr>
          <a:xfrm>
            <a:off x="5126964" y="2883909"/>
            <a:ext cx="276841" cy="276841"/>
          </a:xfrm>
          <a:prstGeom prst="rect">
            <a:avLst/>
          </a:prstGeom>
          <a:noFill/>
          <a:ln>
            <a:noFill/>
          </a:ln>
        </p:spPr>
      </p:pic>
      <p:pic>
        <p:nvPicPr>
          <p:cNvPr id="478" name="Google Shape;478;p3"/>
          <p:cNvPicPr preferRelativeResize="0"/>
          <p:nvPr/>
        </p:nvPicPr>
        <p:blipFill rotWithShape="1">
          <a:blip r:embed="rId27">
            <a:alphaModFix/>
          </a:blip>
          <a:srcRect/>
          <a:stretch/>
        </p:blipFill>
        <p:spPr>
          <a:xfrm>
            <a:off x="7336245" y="4567253"/>
            <a:ext cx="325297" cy="237592"/>
          </a:xfrm>
          <a:prstGeom prst="rect">
            <a:avLst/>
          </a:prstGeom>
          <a:noFill/>
          <a:ln>
            <a:noFill/>
          </a:ln>
        </p:spPr>
      </p:pic>
      <p:pic>
        <p:nvPicPr>
          <p:cNvPr id="479" name="Google Shape;479;p3"/>
          <p:cNvPicPr preferRelativeResize="0"/>
          <p:nvPr/>
        </p:nvPicPr>
        <p:blipFill rotWithShape="1">
          <a:blip r:embed="rId28">
            <a:alphaModFix/>
          </a:blip>
          <a:srcRect/>
          <a:stretch/>
        </p:blipFill>
        <p:spPr>
          <a:xfrm>
            <a:off x="7779920" y="4536040"/>
            <a:ext cx="275132" cy="275132"/>
          </a:xfrm>
          <a:prstGeom prst="rect">
            <a:avLst/>
          </a:prstGeom>
          <a:noFill/>
          <a:ln>
            <a:noFill/>
          </a:ln>
        </p:spPr>
      </p:pic>
      <p:pic>
        <p:nvPicPr>
          <p:cNvPr id="480" name="Google Shape;480;p3"/>
          <p:cNvPicPr preferRelativeResize="0"/>
          <p:nvPr/>
        </p:nvPicPr>
        <p:blipFill rotWithShape="1">
          <a:blip r:embed="rId29">
            <a:alphaModFix/>
          </a:blip>
          <a:srcRect/>
          <a:stretch/>
        </p:blipFill>
        <p:spPr>
          <a:xfrm>
            <a:off x="8021348" y="4513428"/>
            <a:ext cx="583492" cy="300082"/>
          </a:xfrm>
          <a:prstGeom prst="rect">
            <a:avLst/>
          </a:prstGeom>
          <a:noFill/>
          <a:ln>
            <a:noFill/>
          </a:ln>
        </p:spPr>
      </p:pic>
      <p:pic>
        <p:nvPicPr>
          <p:cNvPr id="481" name="Google Shape;481;p3"/>
          <p:cNvPicPr preferRelativeResize="0"/>
          <p:nvPr/>
        </p:nvPicPr>
        <p:blipFill rotWithShape="1">
          <a:blip r:embed="rId30">
            <a:alphaModFix/>
          </a:blip>
          <a:srcRect/>
          <a:stretch/>
        </p:blipFill>
        <p:spPr>
          <a:xfrm>
            <a:off x="871607" y="2214754"/>
            <a:ext cx="537118" cy="610361"/>
          </a:xfrm>
          <a:prstGeom prst="rect">
            <a:avLst/>
          </a:prstGeom>
          <a:noFill/>
          <a:ln>
            <a:noFill/>
          </a:ln>
        </p:spPr>
      </p:pic>
      <p:pic>
        <p:nvPicPr>
          <p:cNvPr id="482" name="Google Shape;482;p3"/>
          <p:cNvPicPr preferRelativeResize="0"/>
          <p:nvPr/>
        </p:nvPicPr>
        <p:blipFill rotWithShape="1">
          <a:blip r:embed="rId30">
            <a:alphaModFix/>
          </a:blip>
          <a:srcRect/>
          <a:stretch/>
        </p:blipFill>
        <p:spPr>
          <a:xfrm>
            <a:off x="2534947" y="2214754"/>
            <a:ext cx="537118" cy="610361"/>
          </a:xfrm>
          <a:prstGeom prst="rect">
            <a:avLst/>
          </a:prstGeom>
          <a:noFill/>
          <a:ln>
            <a:noFill/>
          </a:ln>
        </p:spPr>
      </p:pic>
      <p:pic>
        <p:nvPicPr>
          <p:cNvPr id="483" name="Google Shape;483;p3"/>
          <p:cNvPicPr preferRelativeResize="0"/>
          <p:nvPr/>
        </p:nvPicPr>
        <p:blipFill rotWithShape="1">
          <a:blip r:embed="rId30">
            <a:alphaModFix/>
          </a:blip>
          <a:srcRect/>
          <a:stretch/>
        </p:blipFill>
        <p:spPr>
          <a:xfrm>
            <a:off x="5865446" y="2214754"/>
            <a:ext cx="537118" cy="610361"/>
          </a:xfrm>
          <a:prstGeom prst="rect">
            <a:avLst/>
          </a:prstGeom>
          <a:noFill/>
          <a:ln>
            <a:noFill/>
          </a:ln>
        </p:spPr>
      </p:pic>
      <p:pic>
        <p:nvPicPr>
          <p:cNvPr id="484" name="Google Shape;484;p3"/>
          <p:cNvPicPr preferRelativeResize="0"/>
          <p:nvPr/>
        </p:nvPicPr>
        <p:blipFill rotWithShape="1">
          <a:blip r:embed="rId30">
            <a:alphaModFix/>
          </a:blip>
          <a:srcRect/>
          <a:stretch/>
        </p:blipFill>
        <p:spPr>
          <a:xfrm>
            <a:off x="7669420" y="1445511"/>
            <a:ext cx="537118" cy="610361"/>
          </a:xfrm>
          <a:prstGeom prst="rect">
            <a:avLst/>
          </a:prstGeom>
          <a:noFill/>
          <a:ln>
            <a:noFill/>
          </a:ln>
        </p:spPr>
      </p:pic>
      <p:pic>
        <p:nvPicPr>
          <p:cNvPr id="485" name="Google Shape;485;p3"/>
          <p:cNvPicPr preferRelativeResize="0"/>
          <p:nvPr/>
        </p:nvPicPr>
        <p:blipFill rotWithShape="1">
          <a:blip r:embed="rId30">
            <a:alphaModFix/>
          </a:blip>
          <a:srcRect/>
          <a:stretch/>
        </p:blipFill>
        <p:spPr>
          <a:xfrm>
            <a:off x="2534946" y="3886444"/>
            <a:ext cx="537118" cy="610361"/>
          </a:xfrm>
          <a:prstGeom prst="rect">
            <a:avLst/>
          </a:prstGeom>
          <a:noFill/>
          <a:ln>
            <a:noFill/>
          </a:ln>
        </p:spPr>
      </p:pic>
      <p:pic>
        <p:nvPicPr>
          <p:cNvPr id="486" name="Google Shape;486;p3"/>
          <p:cNvPicPr preferRelativeResize="0"/>
          <p:nvPr/>
        </p:nvPicPr>
        <p:blipFill rotWithShape="1">
          <a:blip r:embed="rId31">
            <a:alphaModFix/>
          </a:blip>
          <a:srcRect/>
          <a:stretch/>
        </p:blipFill>
        <p:spPr>
          <a:xfrm>
            <a:off x="4131896" y="2214556"/>
            <a:ext cx="537108" cy="610350"/>
          </a:xfrm>
          <a:prstGeom prst="rect">
            <a:avLst/>
          </a:prstGeom>
          <a:noFill/>
          <a:ln>
            <a:noFill/>
          </a:ln>
        </p:spPr>
      </p:pic>
      <p:pic>
        <p:nvPicPr>
          <p:cNvPr id="488" name="Google Shape;488;p3"/>
          <p:cNvPicPr preferRelativeResize="0"/>
          <p:nvPr/>
        </p:nvPicPr>
        <p:blipFill rotWithShape="1">
          <a:blip r:embed="rId32">
            <a:alphaModFix/>
            <a:duotone>
              <a:schemeClr val="accent5">
                <a:shade val="45000"/>
                <a:satMod val="135000"/>
              </a:schemeClr>
              <a:prstClr val="white"/>
            </a:duotone>
          </a:blip>
          <a:srcRect l="33995" t="23624" r="34800" b="21663"/>
          <a:stretch/>
        </p:blipFill>
        <p:spPr>
          <a:xfrm>
            <a:off x="3112847" y="2306741"/>
            <a:ext cx="388919" cy="320163"/>
          </a:xfrm>
          <a:prstGeom prst="rect">
            <a:avLst/>
          </a:prstGeom>
          <a:noFill/>
          <a:ln>
            <a:noFill/>
          </a:ln>
        </p:spPr>
      </p:pic>
      <p:pic>
        <p:nvPicPr>
          <p:cNvPr id="491" name="Google Shape;491;p3"/>
          <p:cNvPicPr preferRelativeResize="0"/>
          <p:nvPr/>
        </p:nvPicPr>
        <p:blipFill rotWithShape="1">
          <a:blip r:embed="rId33">
            <a:alphaModFix/>
          </a:blip>
          <a:srcRect b="-1"/>
          <a:stretch/>
        </p:blipFill>
        <p:spPr>
          <a:xfrm>
            <a:off x="5534084" y="4403606"/>
            <a:ext cx="280205" cy="270000"/>
          </a:xfrm>
          <a:prstGeom prst="rect">
            <a:avLst/>
          </a:prstGeom>
          <a:noFill/>
          <a:ln>
            <a:noFill/>
          </a:ln>
        </p:spPr>
      </p:pic>
      <p:pic>
        <p:nvPicPr>
          <p:cNvPr id="492" name="Google Shape;492;p3"/>
          <p:cNvPicPr preferRelativeResize="0"/>
          <p:nvPr/>
        </p:nvPicPr>
        <p:blipFill rotWithShape="1">
          <a:blip r:embed="rId34">
            <a:alphaModFix/>
          </a:blip>
          <a:srcRect/>
          <a:stretch/>
        </p:blipFill>
        <p:spPr>
          <a:xfrm>
            <a:off x="2530446" y="4774272"/>
            <a:ext cx="257176" cy="257176"/>
          </a:xfrm>
          <a:prstGeom prst="rect">
            <a:avLst/>
          </a:prstGeom>
          <a:noFill/>
          <a:ln>
            <a:noFill/>
          </a:ln>
        </p:spPr>
      </p:pic>
      <p:pic>
        <p:nvPicPr>
          <p:cNvPr id="493" name="Google Shape;493;p3"/>
          <p:cNvPicPr preferRelativeResize="0"/>
          <p:nvPr/>
        </p:nvPicPr>
        <p:blipFill rotWithShape="1">
          <a:blip r:embed="rId35">
            <a:alphaModFix/>
          </a:blip>
          <a:srcRect/>
          <a:stretch/>
        </p:blipFill>
        <p:spPr>
          <a:xfrm>
            <a:off x="3236144" y="4396873"/>
            <a:ext cx="265622" cy="265622"/>
          </a:xfrm>
          <a:prstGeom prst="rect">
            <a:avLst/>
          </a:prstGeom>
          <a:noFill/>
          <a:ln>
            <a:noFill/>
          </a:ln>
        </p:spPr>
      </p:pic>
      <p:pic>
        <p:nvPicPr>
          <p:cNvPr id="494" name="Google Shape;494;p3"/>
          <p:cNvPicPr preferRelativeResize="0"/>
          <p:nvPr/>
        </p:nvPicPr>
        <p:blipFill rotWithShape="1">
          <a:blip r:embed="rId36">
            <a:alphaModFix/>
          </a:blip>
          <a:srcRect/>
          <a:stretch/>
        </p:blipFill>
        <p:spPr>
          <a:xfrm>
            <a:off x="8576990" y="4504176"/>
            <a:ext cx="299700" cy="299700"/>
          </a:xfrm>
          <a:prstGeom prst="rect">
            <a:avLst/>
          </a:prstGeom>
          <a:noFill/>
          <a:ln>
            <a:noFill/>
          </a:ln>
        </p:spPr>
      </p:pic>
      <p:pic>
        <p:nvPicPr>
          <p:cNvPr id="495" name="Google Shape;495;p3"/>
          <p:cNvPicPr preferRelativeResize="0"/>
          <p:nvPr/>
        </p:nvPicPr>
        <p:blipFill rotWithShape="1">
          <a:blip r:embed="rId37">
            <a:alphaModFix/>
          </a:blip>
          <a:srcRect/>
          <a:stretch/>
        </p:blipFill>
        <p:spPr>
          <a:xfrm>
            <a:off x="2029164" y="3553112"/>
            <a:ext cx="802052" cy="211530"/>
          </a:xfrm>
          <a:prstGeom prst="rect">
            <a:avLst/>
          </a:prstGeom>
          <a:noFill/>
          <a:ln>
            <a:noFill/>
          </a:ln>
        </p:spPr>
      </p:pic>
      <p:pic>
        <p:nvPicPr>
          <p:cNvPr id="2" name="Picture 1">
            <a:extLst>
              <a:ext uri="{FF2B5EF4-FFF2-40B4-BE49-F238E27FC236}">
                <a16:creationId xmlns:a16="http://schemas.microsoft.com/office/drawing/2014/main" id="{C20EB6C3-305C-DB45-84A4-C9D3D94F0F59}"/>
              </a:ext>
            </a:extLst>
          </p:cNvPr>
          <p:cNvPicPr>
            <a:picLocks noChangeAspect="1"/>
          </p:cNvPicPr>
          <p:nvPr/>
        </p:nvPicPr>
        <p:blipFill rotWithShape="1">
          <a:blip r:embed="rId38"/>
          <a:srcRect l="27322" t="26086" r="22330" b="24065"/>
          <a:stretch/>
        </p:blipFill>
        <p:spPr>
          <a:xfrm>
            <a:off x="578031" y="2071207"/>
            <a:ext cx="303881" cy="300873"/>
          </a:xfrm>
          <a:prstGeom prst="rect">
            <a:avLst/>
          </a:prstGeom>
        </p:spPr>
      </p:pic>
      <p:pic>
        <p:nvPicPr>
          <p:cNvPr id="97" name="Picture 96">
            <a:extLst>
              <a:ext uri="{FF2B5EF4-FFF2-40B4-BE49-F238E27FC236}">
                <a16:creationId xmlns:a16="http://schemas.microsoft.com/office/drawing/2014/main" id="{57FB1963-B12E-9042-A8BA-1C80F5B38F45}"/>
              </a:ext>
            </a:extLst>
          </p:cNvPr>
          <p:cNvPicPr>
            <a:picLocks noChangeAspect="1"/>
          </p:cNvPicPr>
          <p:nvPr/>
        </p:nvPicPr>
        <p:blipFill rotWithShape="1">
          <a:blip r:embed="rId38"/>
          <a:srcRect l="27322" t="26086" r="22330" b="24065"/>
          <a:stretch/>
        </p:blipFill>
        <p:spPr>
          <a:xfrm>
            <a:off x="2627199" y="1797498"/>
            <a:ext cx="320845" cy="317669"/>
          </a:xfrm>
          <a:prstGeom prst="rect">
            <a:avLst/>
          </a:prstGeom>
        </p:spPr>
      </p:pic>
      <p:pic>
        <p:nvPicPr>
          <p:cNvPr id="98" name="Picture 6" descr="Image result for bitbucket">
            <a:extLst>
              <a:ext uri="{FF2B5EF4-FFF2-40B4-BE49-F238E27FC236}">
                <a16:creationId xmlns:a16="http://schemas.microsoft.com/office/drawing/2014/main" id="{2DDCF42B-8234-7A4E-9F3F-8D2053CFB0BA}"/>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34057" r="77835" b="26631"/>
          <a:stretch/>
        </p:blipFill>
        <p:spPr bwMode="auto">
          <a:xfrm>
            <a:off x="1289320" y="2036239"/>
            <a:ext cx="333098" cy="300083"/>
          </a:xfrm>
          <a:prstGeom prst="rect">
            <a:avLst/>
          </a:prstGeom>
          <a:noFill/>
          <a:extLst>
            <a:ext uri="{909E8E84-426E-40DD-AFC4-6F175D3DCCD1}">
              <a14:hiddenFill xmlns:a14="http://schemas.microsoft.com/office/drawing/2010/main">
                <a:solidFill>
                  <a:srgbClr val="FFFFFF"/>
                </a:solidFill>
              </a14:hiddenFill>
            </a:ext>
          </a:extLst>
        </p:spPr>
      </p:pic>
      <p:cxnSp>
        <p:nvCxnSpPr>
          <p:cNvPr id="99" name="Google Shape;381;p2">
            <a:extLst>
              <a:ext uri="{FF2B5EF4-FFF2-40B4-BE49-F238E27FC236}">
                <a16:creationId xmlns:a16="http://schemas.microsoft.com/office/drawing/2014/main" id="{A1122920-89E0-5449-85B6-0304C9740AB1}"/>
              </a:ext>
            </a:extLst>
          </p:cNvPr>
          <p:cNvCxnSpPr>
            <a:cxnSpLocks/>
          </p:cNvCxnSpPr>
          <p:nvPr/>
        </p:nvCxnSpPr>
        <p:spPr>
          <a:xfrm rot="10800000">
            <a:off x="4400450" y="1370560"/>
            <a:ext cx="0" cy="234675"/>
          </a:xfrm>
          <a:prstGeom prst="straightConnector1">
            <a:avLst/>
          </a:prstGeom>
          <a:noFill/>
          <a:ln w="25400" cap="flat" cmpd="sng">
            <a:solidFill>
              <a:srgbClr val="A5A5A5"/>
            </a:solidFill>
            <a:prstDash val="solid"/>
            <a:miter lim="800000"/>
            <a:headEnd type="stealth" w="med" len="med"/>
            <a:tailEnd type="none" w="sm" len="sm"/>
          </a:ln>
        </p:spPr>
      </p:cxnSp>
      <p:pic>
        <p:nvPicPr>
          <p:cNvPr id="100" name="Google Shape;391;p2">
            <a:extLst>
              <a:ext uri="{FF2B5EF4-FFF2-40B4-BE49-F238E27FC236}">
                <a16:creationId xmlns:a16="http://schemas.microsoft.com/office/drawing/2014/main" id="{B6BCD72D-7B0D-994D-B590-A25B54BBF26E}"/>
              </a:ext>
            </a:extLst>
          </p:cNvPr>
          <p:cNvPicPr preferRelativeResize="0"/>
          <p:nvPr/>
        </p:nvPicPr>
        <p:blipFill rotWithShape="1">
          <a:blip r:embed="rId40">
            <a:alphaModFix/>
          </a:blip>
          <a:srcRect/>
          <a:stretch/>
        </p:blipFill>
        <p:spPr>
          <a:xfrm>
            <a:off x="4485844" y="879087"/>
            <a:ext cx="368963" cy="356931"/>
          </a:xfrm>
          <a:prstGeom prst="rect">
            <a:avLst/>
          </a:prstGeom>
          <a:solidFill>
            <a:schemeClr val="lt1"/>
          </a:solidFill>
          <a:ln>
            <a:noFill/>
          </a:ln>
        </p:spPr>
      </p:pic>
      <p:pic>
        <p:nvPicPr>
          <p:cNvPr id="101" name="Google Shape;392;p2">
            <a:extLst>
              <a:ext uri="{FF2B5EF4-FFF2-40B4-BE49-F238E27FC236}">
                <a16:creationId xmlns:a16="http://schemas.microsoft.com/office/drawing/2014/main" id="{9F7A31BD-6105-E144-B75B-AC48F450C901}"/>
              </a:ext>
            </a:extLst>
          </p:cNvPr>
          <p:cNvPicPr preferRelativeResize="0"/>
          <p:nvPr/>
        </p:nvPicPr>
        <p:blipFill rotWithShape="1">
          <a:blip r:embed="rId41">
            <a:alphaModFix/>
          </a:blip>
          <a:srcRect/>
          <a:stretch/>
        </p:blipFill>
        <p:spPr>
          <a:xfrm>
            <a:off x="4978738" y="854013"/>
            <a:ext cx="394882" cy="382006"/>
          </a:xfrm>
          <a:prstGeom prst="rect">
            <a:avLst/>
          </a:prstGeom>
          <a:solidFill>
            <a:schemeClr val="lt1"/>
          </a:solidFill>
          <a:ln>
            <a:noFill/>
          </a:ln>
        </p:spPr>
      </p:pic>
      <p:pic>
        <p:nvPicPr>
          <p:cNvPr id="102" name="Google Shape;393;p2">
            <a:extLst>
              <a:ext uri="{FF2B5EF4-FFF2-40B4-BE49-F238E27FC236}">
                <a16:creationId xmlns:a16="http://schemas.microsoft.com/office/drawing/2014/main" id="{05C8D599-E32C-0F4A-B138-B8961306EAA7}"/>
              </a:ext>
            </a:extLst>
          </p:cNvPr>
          <p:cNvPicPr preferRelativeResize="0"/>
          <p:nvPr/>
        </p:nvPicPr>
        <p:blipFill rotWithShape="1">
          <a:blip r:embed="rId42">
            <a:alphaModFix/>
          </a:blip>
          <a:srcRect/>
          <a:stretch/>
        </p:blipFill>
        <p:spPr>
          <a:xfrm>
            <a:off x="2041242" y="862887"/>
            <a:ext cx="408305" cy="394990"/>
          </a:xfrm>
          <a:prstGeom prst="rect">
            <a:avLst/>
          </a:prstGeom>
          <a:solidFill>
            <a:schemeClr val="lt1"/>
          </a:solidFill>
          <a:ln>
            <a:noFill/>
          </a:ln>
        </p:spPr>
      </p:pic>
      <p:pic>
        <p:nvPicPr>
          <p:cNvPr id="103" name="Google Shape;394;p2">
            <a:extLst>
              <a:ext uri="{FF2B5EF4-FFF2-40B4-BE49-F238E27FC236}">
                <a16:creationId xmlns:a16="http://schemas.microsoft.com/office/drawing/2014/main" id="{0EEDAC9F-2B22-D147-B8B3-8453D9D04D71}"/>
              </a:ext>
            </a:extLst>
          </p:cNvPr>
          <p:cNvPicPr preferRelativeResize="0"/>
          <p:nvPr/>
        </p:nvPicPr>
        <p:blipFill rotWithShape="1">
          <a:blip r:embed="rId43">
            <a:alphaModFix/>
          </a:blip>
          <a:srcRect/>
          <a:stretch/>
        </p:blipFill>
        <p:spPr>
          <a:xfrm>
            <a:off x="3364184" y="801529"/>
            <a:ext cx="520589" cy="520589"/>
          </a:xfrm>
          <a:prstGeom prst="rect">
            <a:avLst/>
          </a:prstGeom>
          <a:solidFill>
            <a:schemeClr val="lt1"/>
          </a:solidFill>
          <a:ln>
            <a:noFill/>
          </a:ln>
        </p:spPr>
      </p:pic>
      <p:pic>
        <p:nvPicPr>
          <p:cNvPr id="104" name="Google Shape;395;p2">
            <a:extLst>
              <a:ext uri="{FF2B5EF4-FFF2-40B4-BE49-F238E27FC236}">
                <a16:creationId xmlns:a16="http://schemas.microsoft.com/office/drawing/2014/main" id="{72178332-BFF4-CB4E-A9A9-450A3D464794}"/>
              </a:ext>
            </a:extLst>
          </p:cNvPr>
          <p:cNvPicPr preferRelativeResize="0"/>
          <p:nvPr/>
        </p:nvPicPr>
        <p:blipFill rotWithShape="1">
          <a:blip r:embed="rId44">
            <a:alphaModFix/>
          </a:blip>
          <a:srcRect/>
          <a:stretch/>
        </p:blipFill>
        <p:spPr>
          <a:xfrm>
            <a:off x="3931806" y="809971"/>
            <a:ext cx="446437" cy="431879"/>
          </a:xfrm>
          <a:prstGeom prst="rect">
            <a:avLst/>
          </a:prstGeom>
          <a:solidFill>
            <a:schemeClr val="lt1"/>
          </a:solidFill>
          <a:ln>
            <a:noFill/>
          </a:ln>
        </p:spPr>
      </p:pic>
      <p:sp>
        <p:nvSpPr>
          <p:cNvPr id="105" name="Google Shape;396;p2">
            <a:extLst>
              <a:ext uri="{FF2B5EF4-FFF2-40B4-BE49-F238E27FC236}">
                <a16:creationId xmlns:a16="http://schemas.microsoft.com/office/drawing/2014/main" id="{5E85A017-C5E9-2146-8744-7A391737D1ED}"/>
              </a:ext>
            </a:extLst>
          </p:cNvPr>
          <p:cNvSpPr/>
          <p:nvPr/>
        </p:nvSpPr>
        <p:spPr>
          <a:xfrm rot="5400000">
            <a:off x="4364049" y="-2143710"/>
            <a:ext cx="142187" cy="6903120"/>
          </a:xfrm>
          <a:prstGeom prst="rightBracket">
            <a:avLst>
              <a:gd name="adj" fmla="val 8333"/>
            </a:avLst>
          </a:prstGeom>
          <a:noFill/>
          <a:ln w="25400"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pic>
        <p:nvPicPr>
          <p:cNvPr id="106" name="Google Shape;416;p2">
            <a:extLst>
              <a:ext uri="{FF2B5EF4-FFF2-40B4-BE49-F238E27FC236}">
                <a16:creationId xmlns:a16="http://schemas.microsoft.com/office/drawing/2014/main" id="{DDBA8D29-188D-E04E-90BC-1FD34723FC46}"/>
              </a:ext>
            </a:extLst>
          </p:cNvPr>
          <p:cNvPicPr preferRelativeResize="0"/>
          <p:nvPr/>
        </p:nvPicPr>
        <p:blipFill rotWithShape="1">
          <a:blip r:embed="rId45">
            <a:alphaModFix/>
          </a:blip>
          <a:srcRect/>
          <a:stretch/>
        </p:blipFill>
        <p:spPr>
          <a:xfrm>
            <a:off x="2501734" y="944943"/>
            <a:ext cx="713264" cy="268935"/>
          </a:xfrm>
          <a:prstGeom prst="rect">
            <a:avLst/>
          </a:prstGeom>
          <a:solidFill>
            <a:schemeClr val="lt1"/>
          </a:solidFill>
          <a:ln>
            <a:noFill/>
          </a:ln>
        </p:spPr>
      </p:pic>
      <p:pic>
        <p:nvPicPr>
          <p:cNvPr id="107" name="Google Shape;417;p2">
            <a:extLst>
              <a:ext uri="{FF2B5EF4-FFF2-40B4-BE49-F238E27FC236}">
                <a16:creationId xmlns:a16="http://schemas.microsoft.com/office/drawing/2014/main" id="{78FF6D5D-DFB8-B648-9B03-706B741691BA}"/>
              </a:ext>
            </a:extLst>
          </p:cNvPr>
          <p:cNvPicPr preferRelativeResize="0"/>
          <p:nvPr/>
        </p:nvPicPr>
        <p:blipFill rotWithShape="1">
          <a:blip r:embed="rId46">
            <a:alphaModFix/>
          </a:blip>
          <a:srcRect t="19668" b="18836"/>
          <a:stretch/>
        </p:blipFill>
        <p:spPr>
          <a:xfrm>
            <a:off x="5407080" y="862886"/>
            <a:ext cx="633533" cy="389586"/>
          </a:xfrm>
          <a:prstGeom prst="rect">
            <a:avLst/>
          </a:prstGeom>
          <a:solidFill>
            <a:schemeClr val="lt1"/>
          </a:solidFill>
          <a:ln>
            <a:noFill/>
          </a:ln>
        </p:spPr>
      </p:pic>
      <p:pic>
        <p:nvPicPr>
          <p:cNvPr id="108" name="Google Shape;418;p2">
            <a:extLst>
              <a:ext uri="{FF2B5EF4-FFF2-40B4-BE49-F238E27FC236}">
                <a16:creationId xmlns:a16="http://schemas.microsoft.com/office/drawing/2014/main" id="{DBE90712-CE18-1B4A-B6D8-6358AA11A511}"/>
              </a:ext>
            </a:extLst>
          </p:cNvPr>
          <p:cNvPicPr preferRelativeResize="0"/>
          <p:nvPr/>
        </p:nvPicPr>
        <p:blipFill rotWithShape="1">
          <a:blip r:embed="rId47">
            <a:alphaModFix/>
          </a:blip>
          <a:srcRect/>
          <a:stretch/>
        </p:blipFill>
        <p:spPr>
          <a:xfrm>
            <a:off x="6097183" y="835467"/>
            <a:ext cx="442323" cy="442323"/>
          </a:xfrm>
          <a:prstGeom prst="rect">
            <a:avLst/>
          </a:prstGeom>
          <a:solidFill>
            <a:schemeClr val="lt1"/>
          </a:solidFill>
          <a:ln>
            <a:noFill/>
          </a:ln>
        </p:spPr>
      </p:pic>
      <p:pic>
        <p:nvPicPr>
          <p:cNvPr id="109" name="Picture 108">
            <a:extLst>
              <a:ext uri="{FF2B5EF4-FFF2-40B4-BE49-F238E27FC236}">
                <a16:creationId xmlns:a16="http://schemas.microsoft.com/office/drawing/2014/main" id="{ED67E296-2D42-D945-9CE5-FE6B2D898E7A}"/>
              </a:ext>
            </a:extLst>
          </p:cNvPr>
          <p:cNvPicPr>
            <a:picLocks noChangeAspect="1"/>
          </p:cNvPicPr>
          <p:nvPr/>
        </p:nvPicPr>
        <p:blipFill>
          <a:blip r:embed="rId48"/>
          <a:stretch>
            <a:fillRect/>
          </a:stretch>
        </p:blipFill>
        <p:spPr>
          <a:xfrm>
            <a:off x="6602693" y="946525"/>
            <a:ext cx="771525" cy="161925"/>
          </a:xfrm>
          <a:prstGeom prst="rect">
            <a:avLst/>
          </a:prstGeom>
        </p:spPr>
      </p:pic>
      <p:pic>
        <p:nvPicPr>
          <p:cNvPr id="110" name="Picture 109">
            <a:extLst>
              <a:ext uri="{FF2B5EF4-FFF2-40B4-BE49-F238E27FC236}">
                <a16:creationId xmlns:a16="http://schemas.microsoft.com/office/drawing/2014/main" id="{0A9C41E8-03BB-6344-8BD9-E99B4CEF8CE5}"/>
              </a:ext>
            </a:extLst>
          </p:cNvPr>
          <p:cNvPicPr>
            <a:picLocks noChangeAspect="1"/>
          </p:cNvPicPr>
          <p:nvPr/>
        </p:nvPicPr>
        <p:blipFill>
          <a:blip r:embed="rId49"/>
          <a:stretch>
            <a:fillRect/>
          </a:stretch>
        </p:blipFill>
        <p:spPr>
          <a:xfrm>
            <a:off x="1607198" y="888347"/>
            <a:ext cx="341947" cy="331974"/>
          </a:xfrm>
          <a:prstGeom prst="rect">
            <a:avLst/>
          </a:prstGeom>
        </p:spPr>
      </p:pic>
      <p:pic>
        <p:nvPicPr>
          <p:cNvPr id="111" name="Picture 110">
            <a:extLst>
              <a:ext uri="{FF2B5EF4-FFF2-40B4-BE49-F238E27FC236}">
                <a16:creationId xmlns:a16="http://schemas.microsoft.com/office/drawing/2014/main" id="{2EB707AA-0565-784E-84C9-F1BBE7007C1C}"/>
              </a:ext>
            </a:extLst>
          </p:cNvPr>
          <p:cNvPicPr>
            <a:picLocks noChangeAspect="1"/>
          </p:cNvPicPr>
          <p:nvPr/>
        </p:nvPicPr>
        <p:blipFill>
          <a:blip r:embed="rId50"/>
          <a:stretch>
            <a:fillRect/>
          </a:stretch>
        </p:blipFill>
        <p:spPr>
          <a:xfrm>
            <a:off x="1068169" y="893601"/>
            <a:ext cx="404729" cy="313665"/>
          </a:xfrm>
          <a:prstGeom prst="rect">
            <a:avLst/>
          </a:prstGeom>
        </p:spPr>
      </p:pic>
      <p:pic>
        <p:nvPicPr>
          <p:cNvPr id="89" name="Graphic 88">
            <a:extLst>
              <a:ext uri="{FF2B5EF4-FFF2-40B4-BE49-F238E27FC236}">
                <a16:creationId xmlns:a16="http://schemas.microsoft.com/office/drawing/2014/main" id="{6910D681-652A-5843-A7B6-B51F4A6796A3}"/>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368292" y="786151"/>
            <a:ext cx="493769" cy="493769"/>
          </a:xfrm>
          <a:prstGeom prst="rect">
            <a:avLst/>
          </a:prstGeom>
        </p:spPr>
      </p:pic>
      <p:sp>
        <p:nvSpPr>
          <p:cNvPr id="88" name="Google Shape;402;p2">
            <a:extLst>
              <a:ext uri="{FF2B5EF4-FFF2-40B4-BE49-F238E27FC236}">
                <a16:creationId xmlns:a16="http://schemas.microsoft.com/office/drawing/2014/main" id="{199145A0-FC5F-564C-B52D-DBCDF12CB872}"/>
              </a:ext>
            </a:extLst>
          </p:cNvPr>
          <p:cNvSpPr txBox="1"/>
          <p:nvPr/>
        </p:nvSpPr>
        <p:spPr>
          <a:xfrm>
            <a:off x="4667188" y="1654535"/>
            <a:ext cx="1823335" cy="484718"/>
          </a:xfrm>
          <a:prstGeom prst="rect">
            <a:avLst/>
          </a:prstGeom>
          <a:noFill/>
          <a:ln>
            <a:noFill/>
          </a:ln>
        </p:spPr>
        <p:txBody>
          <a:bodyPr spcFirstLastPara="1" wrap="square" lIns="68569" tIns="34275" rIns="68569" bIns="34275" anchor="t" anchorCtr="0">
            <a:spAutoFit/>
          </a:bodyPr>
          <a:lstStyle/>
          <a:p>
            <a:r>
              <a:rPr lang="en-US" sz="900" b="1" dirty="0">
                <a:solidFill>
                  <a:srgbClr val="A72FC2"/>
                </a:solidFill>
                <a:latin typeface="Proxima Nova Semibold"/>
                <a:ea typeface="Proxima Nova Semibold"/>
                <a:cs typeface="Proxima Nova Semibold"/>
                <a:sym typeface="Proxima Nova Semibold"/>
              </a:rPr>
              <a:t>Nexus Firewall</a:t>
            </a:r>
            <a:endParaRPr sz="1050" dirty="0"/>
          </a:p>
          <a:p>
            <a:r>
              <a:rPr lang="en-US" sz="900" dirty="0">
                <a:solidFill>
                  <a:srgbClr val="A72FC2"/>
                </a:solidFill>
                <a:latin typeface="Proxima Nova"/>
                <a:ea typeface="Proxima Nova"/>
                <a:cs typeface="Proxima Nova"/>
                <a:sym typeface="Proxima Nova"/>
              </a:rPr>
              <a:t>Automatically stop risk from entering SDLC.</a:t>
            </a:r>
            <a:endParaRPr sz="1050" dirty="0"/>
          </a:p>
        </p:txBody>
      </p:sp>
      <p:sp>
        <p:nvSpPr>
          <p:cNvPr id="90" name="Google Shape;411;p2">
            <a:extLst>
              <a:ext uri="{FF2B5EF4-FFF2-40B4-BE49-F238E27FC236}">
                <a16:creationId xmlns:a16="http://schemas.microsoft.com/office/drawing/2014/main" id="{EDEEE733-848D-3B42-AC96-637BF26A6777}"/>
              </a:ext>
            </a:extLst>
          </p:cNvPr>
          <p:cNvSpPr txBox="1"/>
          <p:nvPr/>
        </p:nvSpPr>
        <p:spPr>
          <a:xfrm>
            <a:off x="4671684" y="2269374"/>
            <a:ext cx="1324163" cy="484718"/>
          </a:xfrm>
          <a:prstGeom prst="rect">
            <a:avLst/>
          </a:prstGeom>
          <a:noFill/>
          <a:ln>
            <a:noFill/>
          </a:ln>
        </p:spPr>
        <p:txBody>
          <a:bodyPr spcFirstLastPara="1" wrap="square" lIns="68569" tIns="34275" rIns="68569" bIns="34275" anchor="t" anchorCtr="0">
            <a:spAutoFit/>
          </a:bodyPr>
          <a:lstStyle/>
          <a:p>
            <a:r>
              <a:rPr lang="en-US" sz="900" b="1" dirty="0">
                <a:solidFill>
                  <a:srgbClr val="27B572"/>
                </a:solidFill>
                <a:latin typeface="Proxima Nova Semibold"/>
                <a:ea typeface="Proxima Nova Semibold"/>
                <a:cs typeface="Proxima Nova Semibold"/>
                <a:sym typeface="Proxima Nova Semibold"/>
              </a:rPr>
              <a:t>Nexus Repository</a:t>
            </a:r>
            <a:endParaRPr sz="1050" dirty="0"/>
          </a:p>
          <a:p>
            <a:r>
              <a:rPr lang="en-US" sz="900" dirty="0">
                <a:solidFill>
                  <a:srgbClr val="27B572"/>
                </a:solidFill>
                <a:latin typeface="Proxima Nova"/>
                <a:ea typeface="Proxima Nova"/>
                <a:cs typeface="Proxima Nova"/>
                <a:sym typeface="Proxima Nova"/>
              </a:rPr>
              <a:t>Manage libraries and build artifacts.</a:t>
            </a:r>
            <a:endParaRPr sz="1050" dirty="0"/>
          </a:p>
        </p:txBody>
      </p:sp>
      <p:sp>
        <p:nvSpPr>
          <p:cNvPr id="91" name="Google Shape;404;p2">
            <a:extLst>
              <a:ext uri="{FF2B5EF4-FFF2-40B4-BE49-F238E27FC236}">
                <a16:creationId xmlns:a16="http://schemas.microsoft.com/office/drawing/2014/main" id="{90CC2C02-66CB-BB4E-871C-AFE08F28D823}"/>
              </a:ext>
            </a:extLst>
          </p:cNvPr>
          <p:cNvSpPr txBox="1"/>
          <p:nvPr/>
        </p:nvSpPr>
        <p:spPr>
          <a:xfrm>
            <a:off x="3550262" y="3862879"/>
            <a:ext cx="1803047" cy="761717"/>
          </a:xfrm>
          <a:prstGeom prst="rect">
            <a:avLst/>
          </a:prstGeom>
          <a:solidFill>
            <a:schemeClr val="lt1"/>
          </a:solidFill>
          <a:ln>
            <a:noFill/>
          </a:ln>
        </p:spPr>
        <p:txBody>
          <a:bodyPr spcFirstLastPara="1" wrap="square" lIns="68569" tIns="34275" rIns="68569" bIns="34275" anchor="t" anchorCtr="0">
            <a:spAutoFit/>
          </a:bodyPr>
          <a:lstStyle/>
          <a:p>
            <a:r>
              <a:rPr lang="en-US" sz="900" b="1" dirty="0">
                <a:solidFill>
                  <a:srgbClr val="2467A9"/>
                </a:solidFill>
                <a:latin typeface="Proxima Nova Semibold"/>
                <a:ea typeface="Proxima Nova Semibold"/>
                <a:cs typeface="Proxima Nova Semibold"/>
                <a:sym typeface="Proxima Nova Semibold"/>
              </a:rPr>
              <a:t>Nexus Lifecycle</a:t>
            </a:r>
            <a:endParaRPr sz="1050" dirty="0"/>
          </a:p>
          <a:p>
            <a:r>
              <a:rPr lang="en-US" sz="900" dirty="0">
                <a:solidFill>
                  <a:srgbClr val="2467A9"/>
                </a:solidFill>
                <a:latin typeface="Proxima Nova"/>
                <a:ea typeface="Proxima Nova"/>
                <a:cs typeface="Proxima Nova"/>
                <a:sym typeface="Proxima Nova"/>
              </a:rPr>
              <a:t>Continuously identify risk, enforce policy, and remediate violations across every phase of your SDLC.</a:t>
            </a:r>
            <a:r>
              <a:rPr lang="en-US" sz="900" dirty="0">
                <a:solidFill>
                  <a:srgbClr val="464F8B"/>
                </a:solidFill>
                <a:latin typeface="Proxima Nova"/>
                <a:ea typeface="Proxima Nova"/>
                <a:cs typeface="Proxima Nova"/>
                <a:sym typeface="Proxima Nova"/>
              </a:rPr>
              <a:t> </a:t>
            </a:r>
            <a:endParaRPr sz="1050" dirty="0"/>
          </a:p>
        </p:txBody>
      </p:sp>
    </p:spTree>
    <p:extLst>
      <p:ext uri="{BB962C8B-B14F-4D97-AF65-F5344CB8AC3E}">
        <p14:creationId xmlns:p14="http://schemas.microsoft.com/office/powerpoint/2010/main" val="3715865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66"/>
          <p:cNvSpPr txBox="1">
            <a:spLocks noGrp="1"/>
          </p:cNvSpPr>
          <p:nvPr>
            <p:ph type="title"/>
          </p:nvPr>
        </p:nvSpPr>
        <p:spPr>
          <a:xfrm>
            <a:off x="194050" y="1901450"/>
            <a:ext cx="1809900" cy="152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a:solidFill>
                  <a:srgbClr val="FFFFFF"/>
                </a:solidFill>
                <a:latin typeface="Proxima Nova"/>
                <a:ea typeface="Proxima Nova"/>
                <a:cs typeface="Proxima Nova"/>
                <a:sym typeface="Proxima Nova"/>
              </a:rPr>
              <a:t>What is the IaC Pack?</a:t>
            </a:r>
            <a:endParaRPr sz="1900" b="1">
              <a:solidFill>
                <a:srgbClr val="FFFFFF"/>
              </a:solidFill>
              <a:latin typeface="Proxima Nova"/>
              <a:ea typeface="Proxima Nova"/>
              <a:cs typeface="Proxima Nova"/>
              <a:sym typeface="Proxima Nova"/>
            </a:endParaRPr>
          </a:p>
        </p:txBody>
      </p:sp>
      <p:sp>
        <p:nvSpPr>
          <p:cNvPr id="288" name="Google Shape;288;p66"/>
          <p:cNvSpPr txBox="1"/>
          <p:nvPr/>
        </p:nvSpPr>
        <p:spPr>
          <a:xfrm>
            <a:off x="2387650" y="421750"/>
            <a:ext cx="6425400" cy="40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solidFill>
                  <a:srgbClr val="1D1C1D"/>
                </a:solidFill>
                <a:latin typeface="Proxima Nova"/>
                <a:ea typeface="Proxima Nova"/>
                <a:cs typeface="Proxima Nova"/>
                <a:sym typeface="Proxima Nova"/>
              </a:rPr>
              <a:t>The Infrastructure as Code Pack</a:t>
            </a:r>
            <a:endParaRPr sz="2000" b="1">
              <a:solidFill>
                <a:srgbClr val="1D1C1D"/>
              </a:solidFill>
              <a:latin typeface="Proxima Nova"/>
              <a:ea typeface="Proxima Nova"/>
              <a:cs typeface="Proxima Nova"/>
              <a:sym typeface="Proxima Nova"/>
            </a:endParaRPr>
          </a:p>
          <a:p>
            <a:pPr marL="0" lvl="0" indent="0" algn="l" rtl="0">
              <a:spcBef>
                <a:spcPts val="0"/>
              </a:spcBef>
              <a:spcAft>
                <a:spcPts val="0"/>
              </a:spcAft>
              <a:buNone/>
            </a:pPr>
            <a:endParaRPr sz="2000">
              <a:solidFill>
                <a:srgbClr val="1D1C1D"/>
              </a:solidFill>
              <a:latin typeface="Proxima Nova"/>
              <a:ea typeface="Proxima Nova"/>
              <a:cs typeface="Proxima Nova"/>
              <a:sym typeface="Proxima Nova"/>
            </a:endParaRPr>
          </a:p>
          <a:p>
            <a:pPr marL="0" lvl="0" indent="0" algn="l" rtl="0">
              <a:spcBef>
                <a:spcPts val="0"/>
              </a:spcBef>
              <a:spcAft>
                <a:spcPts val="0"/>
              </a:spcAft>
              <a:buNone/>
            </a:pPr>
            <a:r>
              <a:rPr lang="en" sz="1800">
                <a:solidFill>
                  <a:srgbClr val="1D1C1D"/>
                </a:solidFill>
                <a:latin typeface="Proxima Nova"/>
                <a:ea typeface="Proxima Nova"/>
                <a:cs typeface="Proxima Nova"/>
                <a:sym typeface="Proxima Nova"/>
              </a:rPr>
              <a:t>The Infrastructure as Code Pack is a completely new </a:t>
            </a:r>
            <a:r>
              <a:rPr lang="en" sz="1800" b="1">
                <a:solidFill>
                  <a:srgbClr val="1D1C1D"/>
                </a:solidFill>
                <a:latin typeface="Proxima Nova"/>
                <a:ea typeface="Proxima Nova"/>
                <a:cs typeface="Proxima Nova"/>
                <a:sym typeface="Proxima Nova"/>
              </a:rPr>
              <a:t>add-on to Nexus Lifecycle</a:t>
            </a:r>
            <a:r>
              <a:rPr lang="en" sz="1800">
                <a:solidFill>
                  <a:srgbClr val="1D1C1D"/>
                </a:solidFill>
                <a:latin typeface="Proxima Nova"/>
                <a:ea typeface="Proxima Nova"/>
                <a:cs typeface="Proxima Nova"/>
                <a:sym typeface="Proxima Nova"/>
              </a:rPr>
              <a:t> that helps developers find cloud security and compliance issues related to writing </a:t>
            </a:r>
            <a:r>
              <a:rPr lang="en" sz="1800" b="1">
                <a:solidFill>
                  <a:srgbClr val="1D1C1D"/>
                </a:solidFill>
                <a:latin typeface="Proxima Nova"/>
                <a:ea typeface="Proxima Nova"/>
                <a:cs typeface="Proxima Nova"/>
                <a:sym typeface="Proxima Nova"/>
              </a:rPr>
              <a:t>Infrastructure as Code (IaC)</a:t>
            </a:r>
            <a:r>
              <a:rPr lang="en" sz="1800">
                <a:solidFill>
                  <a:srgbClr val="1D1C1D"/>
                </a:solidFill>
                <a:latin typeface="Proxima Nova"/>
                <a:ea typeface="Proxima Nova"/>
                <a:cs typeface="Proxima Nova"/>
                <a:sym typeface="Proxima Nova"/>
              </a:rPr>
              <a:t>,</a:t>
            </a:r>
            <a:r>
              <a:rPr lang="en" sz="1800" b="1">
                <a:solidFill>
                  <a:srgbClr val="1D1C1D"/>
                </a:solidFill>
                <a:latin typeface="Proxima Nova"/>
                <a:ea typeface="Proxima Nova"/>
                <a:cs typeface="Proxima Nova"/>
                <a:sym typeface="Proxima Nova"/>
              </a:rPr>
              <a:t> </a:t>
            </a:r>
            <a:r>
              <a:rPr lang="en" sz="1800">
                <a:solidFill>
                  <a:srgbClr val="1D1C1D"/>
                </a:solidFill>
                <a:latin typeface="Proxima Nova"/>
                <a:ea typeface="Proxima Nova"/>
                <a:cs typeface="Proxima Nova"/>
                <a:sym typeface="Proxima Nova"/>
              </a:rPr>
              <a:t>giving them early feedback on cloud misconfigurations before they surface in production. </a:t>
            </a:r>
            <a:endParaRPr sz="1800">
              <a:solidFill>
                <a:schemeClr val="dk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9"/>
          <p:cNvSpPr txBox="1">
            <a:spLocks noGrp="1"/>
          </p:cNvSpPr>
          <p:nvPr>
            <p:ph type="title"/>
          </p:nvPr>
        </p:nvSpPr>
        <p:spPr>
          <a:xfrm>
            <a:off x="177356" y="1910625"/>
            <a:ext cx="1743900" cy="1525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r>
              <a:rPr lang="en" sz="2400" b="1">
                <a:solidFill>
                  <a:srgbClr val="FFFFFF"/>
                </a:solidFill>
                <a:latin typeface="Proxima Nova"/>
                <a:ea typeface="Proxima Nova"/>
                <a:cs typeface="Proxima Nova"/>
                <a:sym typeface="Proxima Nova"/>
              </a:rPr>
              <a:t>IaC ROI</a:t>
            </a:r>
            <a:endParaRPr sz="2400" b="1">
              <a:solidFill>
                <a:srgbClr val="FFFFFF"/>
              </a:solidFill>
              <a:latin typeface="Proxima Nova"/>
              <a:ea typeface="Proxima Nova"/>
              <a:cs typeface="Proxima Nova"/>
              <a:sym typeface="Proxima Nova"/>
            </a:endParaRPr>
          </a:p>
        </p:txBody>
      </p:sp>
      <p:sp>
        <p:nvSpPr>
          <p:cNvPr id="309" name="Google Shape;309;p69"/>
          <p:cNvSpPr txBox="1"/>
          <p:nvPr/>
        </p:nvSpPr>
        <p:spPr>
          <a:xfrm>
            <a:off x="2263875" y="938606"/>
            <a:ext cx="6464700" cy="527400"/>
          </a:xfrm>
          <a:prstGeom prst="rect">
            <a:avLst/>
          </a:prstGeom>
          <a:solidFill>
            <a:srgbClr val="3A4C8C"/>
          </a:solid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lt1"/>
                </a:solidFill>
                <a:latin typeface="Proxima Nova Semibold"/>
                <a:ea typeface="Proxima Nova Semibold"/>
                <a:cs typeface="Proxima Nova Semibold"/>
                <a:sym typeface="Proxima Nova Semibold"/>
              </a:rPr>
              <a:t>Developing and maintaining rulesets that catch security and compliance-relevant misconfigurations. </a:t>
            </a:r>
            <a:endParaRPr sz="1100">
              <a:solidFill>
                <a:schemeClr val="lt1"/>
              </a:solidFill>
              <a:latin typeface="Proxima Nova Semibold"/>
              <a:ea typeface="Proxima Nova Semibold"/>
              <a:cs typeface="Proxima Nova Semibold"/>
              <a:sym typeface="Proxima Nova Semibold"/>
            </a:endParaRPr>
          </a:p>
        </p:txBody>
      </p:sp>
      <p:sp>
        <p:nvSpPr>
          <p:cNvPr id="310" name="Google Shape;310;p69"/>
          <p:cNvSpPr txBox="1"/>
          <p:nvPr/>
        </p:nvSpPr>
        <p:spPr>
          <a:xfrm>
            <a:off x="2738487" y="1508477"/>
            <a:ext cx="1972500" cy="4464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r>
              <a:rPr lang="en" sz="1400" b="1">
                <a:solidFill>
                  <a:srgbClr val="FF0000"/>
                </a:solidFill>
                <a:latin typeface="Proxima Nova"/>
                <a:ea typeface="Proxima Nova"/>
                <a:cs typeface="Proxima Nova"/>
                <a:sym typeface="Proxima Nova"/>
              </a:rPr>
              <a:t>Few hours to several days</a:t>
            </a:r>
            <a:endParaRPr sz="1400" b="1">
              <a:solidFill>
                <a:srgbClr val="FF0000"/>
              </a:solidFill>
              <a:latin typeface="Proxima Nova"/>
              <a:ea typeface="Proxima Nova"/>
              <a:cs typeface="Proxima Nova"/>
              <a:sym typeface="Proxima Nova"/>
            </a:endParaRPr>
          </a:p>
        </p:txBody>
      </p:sp>
      <p:sp>
        <p:nvSpPr>
          <p:cNvPr id="311" name="Google Shape;311;p69"/>
          <p:cNvSpPr txBox="1"/>
          <p:nvPr/>
        </p:nvSpPr>
        <p:spPr>
          <a:xfrm>
            <a:off x="7852505" y="1508475"/>
            <a:ext cx="1291500" cy="4464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300" b="1">
                <a:solidFill>
                  <a:srgbClr val="38761D"/>
                </a:solidFill>
                <a:latin typeface="Proxima Nova"/>
                <a:ea typeface="Proxima Nova"/>
                <a:cs typeface="Proxima Nova"/>
                <a:sym typeface="Proxima Nova"/>
              </a:rPr>
              <a:t>Minutes</a:t>
            </a:r>
            <a:endParaRPr sz="1100" b="1"/>
          </a:p>
        </p:txBody>
      </p:sp>
      <p:sp>
        <p:nvSpPr>
          <p:cNvPr id="312" name="Google Shape;312;p69"/>
          <p:cNvSpPr txBox="1"/>
          <p:nvPr/>
        </p:nvSpPr>
        <p:spPr>
          <a:xfrm>
            <a:off x="2263875" y="2253601"/>
            <a:ext cx="6464700" cy="527400"/>
          </a:xfrm>
          <a:prstGeom prst="rect">
            <a:avLst/>
          </a:prstGeom>
          <a:solidFill>
            <a:srgbClr val="3A4C8C"/>
          </a:solid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None/>
            </a:pPr>
            <a:r>
              <a:rPr lang="en" sz="1400">
                <a:solidFill>
                  <a:schemeClr val="lt1"/>
                </a:solidFill>
                <a:latin typeface="Proxima Nova Semibold"/>
                <a:ea typeface="Proxima Nova Semibold"/>
                <a:cs typeface="Proxima Nova Semibold"/>
                <a:sym typeface="Proxima Nova Semibold"/>
              </a:rPr>
              <a:t>Mapping rules to common compliance standards (e.g. PCI, SOC 2 Trust Services Criteria, etc.) </a:t>
            </a:r>
            <a:endParaRPr sz="1400">
              <a:solidFill>
                <a:schemeClr val="lt1"/>
              </a:solidFill>
              <a:latin typeface="Proxima Nova Semibold"/>
              <a:ea typeface="Proxima Nova Semibold"/>
              <a:cs typeface="Proxima Nova Semibold"/>
              <a:sym typeface="Proxima Nova Semibold"/>
            </a:endParaRPr>
          </a:p>
        </p:txBody>
      </p:sp>
      <p:sp>
        <p:nvSpPr>
          <p:cNvPr id="313" name="Google Shape;313;p69"/>
          <p:cNvSpPr txBox="1"/>
          <p:nvPr/>
        </p:nvSpPr>
        <p:spPr>
          <a:xfrm>
            <a:off x="2738487" y="2839511"/>
            <a:ext cx="1972500" cy="4464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r>
              <a:rPr lang="en" sz="1400" b="1">
                <a:solidFill>
                  <a:srgbClr val="FF0000"/>
                </a:solidFill>
                <a:latin typeface="Proxima Nova"/>
                <a:ea typeface="Proxima Nova"/>
                <a:cs typeface="Proxima Nova"/>
                <a:sym typeface="Proxima Nova"/>
              </a:rPr>
              <a:t>2 weeks +</a:t>
            </a:r>
            <a:endParaRPr sz="1400" b="1">
              <a:solidFill>
                <a:srgbClr val="FF0000"/>
              </a:solidFill>
              <a:latin typeface="Proxima Nova"/>
              <a:ea typeface="Proxima Nova"/>
              <a:cs typeface="Proxima Nova"/>
              <a:sym typeface="Proxima Nova"/>
            </a:endParaRPr>
          </a:p>
        </p:txBody>
      </p:sp>
      <p:sp>
        <p:nvSpPr>
          <p:cNvPr id="314" name="Google Shape;314;p69"/>
          <p:cNvSpPr txBox="1"/>
          <p:nvPr/>
        </p:nvSpPr>
        <p:spPr>
          <a:xfrm>
            <a:off x="7852505" y="2839519"/>
            <a:ext cx="1291500" cy="4464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r>
              <a:rPr lang="en" sz="1300" b="1">
                <a:solidFill>
                  <a:srgbClr val="38761D"/>
                </a:solidFill>
                <a:latin typeface="Proxima Nova"/>
                <a:ea typeface="Proxima Nova"/>
                <a:cs typeface="Proxima Nova"/>
                <a:sym typeface="Proxima Nova"/>
              </a:rPr>
              <a:t>Minutes</a:t>
            </a:r>
            <a:endParaRPr sz="1300" b="1">
              <a:solidFill>
                <a:srgbClr val="38761D"/>
              </a:solidFill>
              <a:latin typeface="Proxima Nova"/>
              <a:ea typeface="Proxima Nova"/>
              <a:cs typeface="Proxima Nova"/>
              <a:sym typeface="Proxima Nova"/>
            </a:endParaRPr>
          </a:p>
        </p:txBody>
      </p:sp>
      <p:sp>
        <p:nvSpPr>
          <p:cNvPr id="315" name="Google Shape;315;p69"/>
          <p:cNvSpPr txBox="1"/>
          <p:nvPr/>
        </p:nvSpPr>
        <p:spPr>
          <a:xfrm>
            <a:off x="2263875" y="3568586"/>
            <a:ext cx="6464700" cy="527400"/>
          </a:xfrm>
          <a:prstGeom prst="rect">
            <a:avLst/>
          </a:prstGeom>
          <a:solidFill>
            <a:srgbClr val="3A4C8C"/>
          </a:solid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None/>
            </a:pPr>
            <a:r>
              <a:rPr lang="en" sz="1400">
                <a:solidFill>
                  <a:schemeClr val="lt1"/>
                </a:solidFill>
                <a:latin typeface="Proxima Nova Semibold"/>
                <a:ea typeface="Proxima Nova Semibold"/>
                <a:cs typeface="Proxima Nova Semibold"/>
                <a:sym typeface="Proxima Nova Semibold"/>
              </a:rPr>
              <a:t>Reporting and notifications on compliance violations</a:t>
            </a:r>
            <a:endParaRPr sz="1400">
              <a:solidFill>
                <a:schemeClr val="lt1"/>
              </a:solidFill>
              <a:latin typeface="Proxima Nova Semibold"/>
              <a:ea typeface="Proxima Nova Semibold"/>
              <a:cs typeface="Proxima Nova Semibold"/>
              <a:sym typeface="Proxima Nova Semibold"/>
            </a:endParaRPr>
          </a:p>
          <a:p>
            <a:pPr marL="0" marR="0" lvl="0" indent="0" algn="l" rtl="0">
              <a:lnSpc>
                <a:spcPct val="100000"/>
              </a:lnSpc>
              <a:spcBef>
                <a:spcPts val="0"/>
              </a:spcBef>
              <a:spcAft>
                <a:spcPts val="0"/>
              </a:spcAft>
              <a:buNone/>
            </a:pPr>
            <a:endParaRPr sz="1400">
              <a:solidFill>
                <a:schemeClr val="lt1"/>
              </a:solidFill>
              <a:latin typeface="Proxima Nova Semibold"/>
              <a:ea typeface="Proxima Nova Semibold"/>
              <a:cs typeface="Proxima Nova Semibold"/>
              <a:sym typeface="Proxima Nova Semibold"/>
            </a:endParaRPr>
          </a:p>
        </p:txBody>
      </p:sp>
      <p:sp>
        <p:nvSpPr>
          <p:cNvPr id="316" name="Google Shape;316;p69"/>
          <p:cNvSpPr txBox="1"/>
          <p:nvPr/>
        </p:nvSpPr>
        <p:spPr>
          <a:xfrm>
            <a:off x="2738487" y="4170545"/>
            <a:ext cx="1972500" cy="4464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400" b="1">
                <a:solidFill>
                  <a:srgbClr val="FF0000"/>
                </a:solidFill>
                <a:latin typeface="Proxima Nova"/>
                <a:ea typeface="Proxima Nova"/>
                <a:cs typeface="Proxima Nova"/>
                <a:sym typeface="Proxima Nova"/>
              </a:rPr>
              <a:t>Several days</a:t>
            </a:r>
            <a:endParaRPr sz="1400" b="1">
              <a:solidFill>
                <a:srgbClr val="FF0000"/>
              </a:solidFill>
              <a:latin typeface="Proxima Nova"/>
              <a:ea typeface="Proxima Nova"/>
              <a:cs typeface="Proxima Nova"/>
              <a:sym typeface="Proxima Nova"/>
            </a:endParaRPr>
          </a:p>
        </p:txBody>
      </p:sp>
      <p:sp>
        <p:nvSpPr>
          <p:cNvPr id="317" name="Google Shape;317;p69"/>
          <p:cNvSpPr txBox="1"/>
          <p:nvPr/>
        </p:nvSpPr>
        <p:spPr>
          <a:xfrm>
            <a:off x="7852505" y="4170544"/>
            <a:ext cx="1291500" cy="4464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r>
              <a:rPr lang="en" sz="1300" b="1">
                <a:solidFill>
                  <a:srgbClr val="38761D"/>
                </a:solidFill>
                <a:latin typeface="Proxima Nova"/>
                <a:ea typeface="Proxima Nova"/>
                <a:cs typeface="Proxima Nova"/>
                <a:sym typeface="Proxima Nova"/>
              </a:rPr>
              <a:t>Minutes</a:t>
            </a:r>
            <a:endParaRPr sz="1100"/>
          </a:p>
        </p:txBody>
      </p:sp>
      <p:cxnSp>
        <p:nvCxnSpPr>
          <p:cNvPr id="318" name="Google Shape;318;p69"/>
          <p:cNvCxnSpPr>
            <a:stCxn id="310" idx="3"/>
            <a:endCxn id="311" idx="1"/>
          </p:cNvCxnSpPr>
          <p:nvPr/>
        </p:nvCxnSpPr>
        <p:spPr>
          <a:xfrm>
            <a:off x="4710987" y="1731677"/>
            <a:ext cx="3141600" cy="0"/>
          </a:xfrm>
          <a:prstGeom prst="straightConnector1">
            <a:avLst/>
          </a:prstGeom>
          <a:noFill/>
          <a:ln w="76200" cap="flat" cmpd="sng">
            <a:solidFill>
              <a:srgbClr val="3A4C8C"/>
            </a:solidFill>
            <a:prstDash val="solid"/>
            <a:round/>
            <a:headEnd type="none" w="med" len="med"/>
            <a:tailEnd type="stealth" w="med" len="med"/>
          </a:ln>
        </p:spPr>
      </p:cxnSp>
      <p:cxnSp>
        <p:nvCxnSpPr>
          <p:cNvPr id="319" name="Google Shape;319;p69"/>
          <p:cNvCxnSpPr>
            <a:stCxn id="313" idx="3"/>
            <a:endCxn id="314" idx="1"/>
          </p:cNvCxnSpPr>
          <p:nvPr/>
        </p:nvCxnSpPr>
        <p:spPr>
          <a:xfrm>
            <a:off x="4710987" y="3062711"/>
            <a:ext cx="3141600" cy="0"/>
          </a:xfrm>
          <a:prstGeom prst="straightConnector1">
            <a:avLst/>
          </a:prstGeom>
          <a:noFill/>
          <a:ln w="76200" cap="flat" cmpd="sng">
            <a:solidFill>
              <a:srgbClr val="3A4C8C"/>
            </a:solidFill>
            <a:prstDash val="solid"/>
            <a:round/>
            <a:headEnd type="none" w="med" len="med"/>
            <a:tailEnd type="stealth" w="med" len="med"/>
          </a:ln>
        </p:spPr>
      </p:cxnSp>
      <p:cxnSp>
        <p:nvCxnSpPr>
          <p:cNvPr id="320" name="Google Shape;320;p69"/>
          <p:cNvCxnSpPr>
            <a:stCxn id="316" idx="3"/>
            <a:endCxn id="317" idx="1"/>
          </p:cNvCxnSpPr>
          <p:nvPr/>
        </p:nvCxnSpPr>
        <p:spPr>
          <a:xfrm>
            <a:off x="4710987" y="4393745"/>
            <a:ext cx="3141600" cy="0"/>
          </a:xfrm>
          <a:prstGeom prst="straightConnector1">
            <a:avLst/>
          </a:prstGeom>
          <a:noFill/>
          <a:ln w="76200" cap="flat" cmpd="sng">
            <a:solidFill>
              <a:srgbClr val="3A4C8C"/>
            </a:solidFill>
            <a:prstDash val="solid"/>
            <a:round/>
            <a:headEnd type="none" w="med" len="med"/>
            <a:tailEnd type="stealth" w="med" len="med"/>
          </a:ln>
        </p:spPr>
      </p:cxnSp>
      <p:pic>
        <p:nvPicPr>
          <p:cNvPr id="321" name="Google Shape;321;p69"/>
          <p:cNvPicPr preferRelativeResize="0"/>
          <p:nvPr/>
        </p:nvPicPr>
        <p:blipFill>
          <a:blip r:embed="rId3">
            <a:alphaModFix/>
          </a:blip>
          <a:stretch>
            <a:fillRect/>
          </a:stretch>
        </p:blipFill>
        <p:spPr>
          <a:xfrm>
            <a:off x="2263875" y="1529017"/>
            <a:ext cx="405313" cy="405313"/>
          </a:xfrm>
          <a:prstGeom prst="rect">
            <a:avLst/>
          </a:prstGeom>
          <a:noFill/>
          <a:ln>
            <a:noFill/>
          </a:ln>
        </p:spPr>
      </p:pic>
      <p:pic>
        <p:nvPicPr>
          <p:cNvPr id="322" name="Google Shape;322;p69"/>
          <p:cNvPicPr preferRelativeResize="0"/>
          <p:nvPr/>
        </p:nvPicPr>
        <p:blipFill>
          <a:blip r:embed="rId3">
            <a:alphaModFix/>
          </a:blip>
          <a:stretch>
            <a:fillRect/>
          </a:stretch>
        </p:blipFill>
        <p:spPr>
          <a:xfrm>
            <a:off x="2263875" y="2860065"/>
            <a:ext cx="405313" cy="405313"/>
          </a:xfrm>
          <a:prstGeom prst="rect">
            <a:avLst/>
          </a:prstGeom>
          <a:noFill/>
          <a:ln>
            <a:noFill/>
          </a:ln>
        </p:spPr>
      </p:pic>
      <p:pic>
        <p:nvPicPr>
          <p:cNvPr id="323" name="Google Shape;323;p69"/>
          <p:cNvPicPr preferRelativeResize="0"/>
          <p:nvPr/>
        </p:nvPicPr>
        <p:blipFill>
          <a:blip r:embed="rId3">
            <a:alphaModFix/>
          </a:blip>
          <a:stretch>
            <a:fillRect/>
          </a:stretch>
        </p:blipFill>
        <p:spPr>
          <a:xfrm>
            <a:off x="2263875" y="4191116"/>
            <a:ext cx="405313" cy="405313"/>
          </a:xfrm>
          <a:prstGeom prst="rect">
            <a:avLst/>
          </a:prstGeom>
          <a:noFill/>
          <a:ln>
            <a:noFill/>
          </a:ln>
        </p:spPr>
      </p:pic>
      <p:sp>
        <p:nvSpPr>
          <p:cNvPr id="324" name="Google Shape;324;p69"/>
          <p:cNvSpPr txBox="1"/>
          <p:nvPr/>
        </p:nvSpPr>
        <p:spPr>
          <a:xfrm>
            <a:off x="2263875" y="288206"/>
            <a:ext cx="6464700" cy="4881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0"/>
              </a:spcBef>
              <a:spcAft>
                <a:spcPts val="0"/>
              </a:spcAft>
              <a:buNone/>
            </a:pPr>
            <a:r>
              <a:rPr lang="en" sz="2000" b="1">
                <a:solidFill>
                  <a:schemeClr val="dk1"/>
                </a:solidFill>
                <a:latin typeface="Proxima Nova"/>
                <a:ea typeface="Proxima Nova"/>
                <a:cs typeface="Proxima Nova"/>
                <a:sym typeface="Proxima Nova"/>
              </a:rPr>
              <a:t>ROI on Pre-Deployment Checks for IaC</a:t>
            </a:r>
            <a:endParaRPr sz="2000" b="1">
              <a:solidFill>
                <a:schemeClr val="dk1"/>
              </a:solidFill>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5"/>
          <p:cNvSpPr txBox="1">
            <a:spLocks noGrp="1"/>
          </p:cNvSpPr>
          <p:nvPr>
            <p:ph type="body" idx="1"/>
          </p:nvPr>
        </p:nvSpPr>
        <p:spPr>
          <a:xfrm>
            <a:off x="628650" y="1400619"/>
            <a:ext cx="7886700" cy="3499500"/>
          </a:xfrm>
          <a:prstGeom prst="rect">
            <a:avLst/>
          </a:prstGeom>
          <a:noFill/>
          <a:ln>
            <a:noFill/>
          </a:ln>
        </p:spPr>
        <p:txBody>
          <a:bodyPr spcFirstLastPara="1" wrap="square" lIns="68575" tIns="34275" rIns="68575" bIns="34275" anchor="t" anchorCtr="0">
            <a:noAutofit/>
          </a:bodyPr>
          <a:lstStyle/>
          <a:p>
            <a:pPr marL="38100" marR="0" lvl="0" indent="0" algn="ctr" rtl="0">
              <a:lnSpc>
                <a:spcPct val="80000"/>
              </a:lnSpc>
              <a:spcBef>
                <a:spcPts val="800"/>
              </a:spcBef>
              <a:spcAft>
                <a:spcPts val="0"/>
              </a:spcAft>
              <a:buClr>
                <a:schemeClr val="dk1"/>
              </a:buClr>
              <a:buSzPts val="2100"/>
              <a:buFont typeface="Arial"/>
              <a:buNone/>
            </a:pPr>
            <a:r>
              <a:rPr lang="en"/>
              <a:t>Demo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68"/>
          <p:cNvSpPr txBox="1">
            <a:spLocks noGrp="1"/>
          </p:cNvSpPr>
          <p:nvPr>
            <p:ph type="title"/>
          </p:nvPr>
        </p:nvSpPr>
        <p:spPr>
          <a:xfrm>
            <a:off x="294894" y="1910632"/>
            <a:ext cx="1501800" cy="1525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r>
              <a:rPr lang="en" sz="2400" b="1">
                <a:solidFill>
                  <a:srgbClr val="FFFFFF"/>
                </a:solidFill>
                <a:latin typeface="Proxima Nova"/>
                <a:ea typeface="Proxima Nova"/>
                <a:cs typeface="Proxima Nova"/>
                <a:sym typeface="Proxima Nova"/>
              </a:rPr>
              <a:t>How the IaC Pack works</a:t>
            </a:r>
            <a:endParaRPr sz="2400" b="1">
              <a:solidFill>
                <a:srgbClr val="FFFFFF"/>
              </a:solidFill>
              <a:latin typeface="Proxima Nova"/>
              <a:ea typeface="Proxima Nova"/>
              <a:cs typeface="Proxima Nova"/>
              <a:sym typeface="Proxima Nova"/>
            </a:endParaRPr>
          </a:p>
        </p:txBody>
      </p:sp>
      <p:sp>
        <p:nvSpPr>
          <p:cNvPr id="302" name="Google Shape;302;p68"/>
          <p:cNvSpPr txBox="1"/>
          <p:nvPr/>
        </p:nvSpPr>
        <p:spPr>
          <a:xfrm>
            <a:off x="2483125" y="174500"/>
            <a:ext cx="6090300" cy="46569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1600" b="1">
                <a:solidFill>
                  <a:schemeClr val="dk1"/>
                </a:solidFill>
                <a:latin typeface="Proxima Nova"/>
                <a:ea typeface="Proxima Nova"/>
                <a:cs typeface="Proxima Nova"/>
                <a:sym typeface="Proxima Nova"/>
              </a:rPr>
              <a:t>Sonatype will provide guardrails and guidance for devs configuring their IaC.</a:t>
            </a:r>
            <a:endParaRPr sz="1600" b="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600">
              <a:solidFill>
                <a:schemeClr val="dk1"/>
              </a:solidFill>
              <a:latin typeface="Proxima Nova"/>
              <a:ea typeface="Proxima Nova"/>
              <a:cs typeface="Proxima Nova"/>
              <a:sym typeface="Proxima Nova"/>
            </a:endParaRPr>
          </a:p>
          <a:p>
            <a:pPr marL="457200" lvl="0" indent="-330200" algn="l" rtl="0">
              <a:lnSpc>
                <a:spcPct val="115000"/>
              </a:lnSpc>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A resolved Terraform plan file named  </a:t>
            </a:r>
            <a:r>
              <a:rPr lang="en" sz="1600" b="1">
                <a:solidFill>
                  <a:schemeClr val="dk1"/>
                </a:solidFill>
                <a:latin typeface="Proxima Nova"/>
                <a:ea typeface="Proxima Nova"/>
                <a:cs typeface="Proxima Nova"/>
                <a:sym typeface="Proxima Nova"/>
              </a:rPr>
              <a:t>*.tfplan</a:t>
            </a:r>
            <a:r>
              <a:rPr lang="en" sz="1600">
                <a:solidFill>
                  <a:schemeClr val="dk1"/>
                </a:solidFill>
                <a:latin typeface="Proxima Nova"/>
                <a:ea typeface="Proxima Nova"/>
                <a:cs typeface="Proxima Nova"/>
                <a:sym typeface="Proxima Nova"/>
              </a:rPr>
              <a:t> </a:t>
            </a:r>
            <a:endParaRPr sz="1600">
              <a:solidFill>
                <a:schemeClr val="dk1"/>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sz="1600">
              <a:solidFill>
                <a:schemeClr val="dk1"/>
              </a:solidFill>
              <a:latin typeface="Proxima Nova"/>
              <a:ea typeface="Proxima Nova"/>
              <a:cs typeface="Proxima Nova"/>
              <a:sym typeface="Proxima Nova"/>
            </a:endParaRPr>
          </a:p>
          <a:p>
            <a:pPr marL="457200" lvl="0" indent="-330200" algn="l" rtl="0">
              <a:lnSpc>
                <a:spcPct val="115000"/>
              </a:lnSpc>
              <a:spcBef>
                <a:spcPts val="0"/>
              </a:spcBef>
              <a:spcAft>
                <a:spcPts val="0"/>
              </a:spcAft>
              <a:buSzPts val="1600"/>
              <a:buFont typeface="Proxima Nova"/>
              <a:buChar char="●"/>
            </a:pPr>
            <a:r>
              <a:rPr lang="en" sz="1600">
                <a:solidFill>
                  <a:schemeClr val="dk1"/>
                </a:solidFill>
                <a:latin typeface="Proxima Nova"/>
                <a:ea typeface="Proxima Nova"/>
                <a:cs typeface="Proxima Nova"/>
                <a:sym typeface="Proxima Nova"/>
              </a:rPr>
              <a:t>To scan a Terraform plan file - the first step is to generate it. This is typically done using the </a:t>
            </a:r>
            <a:r>
              <a:rPr lang="en" sz="1600">
                <a:solidFill>
                  <a:srgbClr val="FF3860"/>
                </a:solidFill>
                <a:highlight>
                  <a:srgbClr val="F5F5F5"/>
                </a:highlight>
                <a:latin typeface="Proxima Nova"/>
                <a:ea typeface="Proxima Nova"/>
                <a:cs typeface="Proxima Nova"/>
                <a:sym typeface="Proxima Nova"/>
              </a:rPr>
              <a:t>terraform plan -out=terraform.plan </a:t>
            </a:r>
            <a:r>
              <a:rPr lang="en" sz="1600">
                <a:solidFill>
                  <a:schemeClr val="dk1"/>
                </a:solidFill>
                <a:latin typeface="Proxima Nova"/>
                <a:ea typeface="Proxima Nova"/>
                <a:cs typeface="Proxima Nova"/>
                <a:sym typeface="Proxima Nova"/>
              </a:rPr>
              <a:t>command during the build process. </a:t>
            </a:r>
            <a:r>
              <a:rPr lang="en" sz="1600">
                <a:solidFill>
                  <a:srgbClr val="FF3860"/>
                </a:solidFill>
                <a:highlight>
                  <a:srgbClr val="F5F5F5"/>
                </a:highlight>
                <a:latin typeface="Proxima Nova"/>
                <a:ea typeface="Proxima Nova"/>
                <a:cs typeface="Proxima Nova"/>
                <a:sym typeface="Proxima Nova"/>
              </a:rPr>
              <a:t>terraform show -json terraform.plan &gt; terraform.tfplan </a:t>
            </a:r>
            <a:endParaRPr sz="1600">
              <a:solidFill>
                <a:srgbClr val="FF3860"/>
              </a:solidFill>
              <a:highlight>
                <a:srgbClr val="F5F5F5"/>
              </a:highlight>
              <a:latin typeface="Proxima Nova"/>
              <a:ea typeface="Proxima Nova"/>
              <a:cs typeface="Proxima Nova"/>
              <a:sym typeface="Proxima Nova"/>
            </a:endParaRPr>
          </a:p>
          <a:p>
            <a:pPr marL="457200" lvl="0" indent="0" algn="l" rtl="0">
              <a:lnSpc>
                <a:spcPct val="115000"/>
              </a:lnSpc>
              <a:spcBef>
                <a:spcPts val="0"/>
              </a:spcBef>
              <a:spcAft>
                <a:spcPts val="0"/>
              </a:spcAft>
              <a:buNone/>
            </a:pPr>
            <a:endParaRPr sz="1600">
              <a:solidFill>
                <a:srgbClr val="FF3860"/>
              </a:solidFill>
              <a:highlight>
                <a:srgbClr val="F5F5F5"/>
              </a:highlight>
              <a:latin typeface="Proxima Nova"/>
              <a:ea typeface="Proxima Nova"/>
              <a:cs typeface="Proxima Nova"/>
              <a:sym typeface="Proxima Nova"/>
            </a:endParaRPr>
          </a:p>
          <a:p>
            <a:pPr marL="457200" lvl="0" indent="-330200" algn="l" rtl="0">
              <a:lnSpc>
                <a:spcPct val="115000"/>
              </a:lnSpc>
              <a:spcBef>
                <a:spcPts val="0"/>
              </a:spcBef>
              <a:spcAft>
                <a:spcPts val="0"/>
              </a:spcAft>
              <a:buSzPts val="1600"/>
              <a:buFont typeface="Proxima Nova"/>
              <a:buChar char="●"/>
            </a:pPr>
            <a:r>
              <a:rPr lang="en" sz="1600">
                <a:solidFill>
                  <a:schemeClr val="dk1"/>
                </a:solidFill>
                <a:latin typeface="Proxima Nova"/>
                <a:ea typeface="Proxima Nova"/>
                <a:cs typeface="Proxima Nova"/>
                <a:sym typeface="Proxima Nova"/>
              </a:rPr>
              <a:t>Executing a scan via the CLI, Web UI, or as a build step with Jenkins will automatically search for files with the extension </a:t>
            </a:r>
            <a:r>
              <a:rPr lang="en" sz="1600">
                <a:solidFill>
                  <a:srgbClr val="FF3860"/>
                </a:solidFill>
                <a:highlight>
                  <a:srgbClr val="F5F5F5"/>
                </a:highlight>
                <a:latin typeface="Proxima Nova"/>
                <a:ea typeface="Proxima Nova"/>
                <a:cs typeface="Proxima Nova"/>
                <a:sym typeface="Proxima Nova"/>
              </a:rPr>
              <a:t>.tfplan </a:t>
            </a:r>
            <a:r>
              <a:rPr lang="en" sz="1600">
                <a:solidFill>
                  <a:schemeClr val="dk1"/>
                </a:solidFill>
                <a:latin typeface="Proxima Nova"/>
                <a:ea typeface="Proxima Nova"/>
                <a:cs typeface="Proxima Nova"/>
                <a:sym typeface="Proxima Nova"/>
              </a:rPr>
              <a:t>and include the results as part of the application scan.</a:t>
            </a:r>
            <a:endParaRPr sz="1600">
              <a:solidFill>
                <a:schemeClr val="dk1"/>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sz="1600">
              <a:solidFill>
                <a:schemeClr val="dk1"/>
              </a:solidFill>
              <a:latin typeface="Proxima Nova"/>
              <a:ea typeface="Proxima Nova"/>
              <a:cs typeface="Proxima Nova"/>
              <a:sym typeface="Proxima Nova"/>
            </a:endParaRPr>
          </a:p>
          <a:p>
            <a:pPr marL="457200" lvl="0" indent="-330200" algn="l" rtl="0">
              <a:lnSpc>
                <a:spcPct val="115000"/>
              </a:lnSpc>
              <a:spcBef>
                <a:spcPts val="0"/>
              </a:spcBef>
              <a:spcAft>
                <a:spcPts val="0"/>
              </a:spcAft>
              <a:buSzPts val="1600"/>
              <a:buFont typeface="Proxima Nova"/>
              <a:buChar char="●"/>
            </a:pPr>
            <a:r>
              <a:rPr lang="en" sz="1600">
                <a:solidFill>
                  <a:schemeClr val="dk1"/>
                </a:solidFill>
                <a:latin typeface="Proxima Nova"/>
                <a:ea typeface="Proxima Nova"/>
                <a:cs typeface="Proxima Nova"/>
                <a:sym typeface="Proxima Nova"/>
              </a:rPr>
              <a:t>Run the Nexus IQ CLI: </a:t>
            </a:r>
            <a:r>
              <a:rPr lang="en" sz="1600">
                <a:solidFill>
                  <a:srgbClr val="FF3860"/>
                </a:solidFill>
                <a:highlight>
                  <a:srgbClr val="F5F5F5"/>
                </a:highlight>
                <a:latin typeface="Proxima Nova"/>
                <a:ea typeface="Proxima Nova"/>
                <a:cs typeface="Proxima Nova"/>
                <a:sym typeface="Proxima Nova"/>
              </a:rPr>
              <a:t>java -jar nexus-iq-cli-1.105.0-SNAPSHOT.jar -i test-app -s http://localhost:8070 -a admin:admin123 -t develop .</a:t>
            </a:r>
            <a:endParaRPr sz="1600">
              <a:solidFill>
                <a:schemeClr val="dk1"/>
              </a:solidFill>
              <a:latin typeface="Proxima Nova"/>
              <a:ea typeface="Proxima Nova"/>
              <a:cs typeface="Proxima Nova"/>
              <a:sym typeface="Proxima Nov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71"/>
          <p:cNvPicPr preferRelativeResize="0"/>
          <p:nvPr/>
        </p:nvPicPr>
        <p:blipFill rotWithShape="1">
          <a:blip r:embed="rId3">
            <a:alphaModFix/>
          </a:blip>
          <a:srcRect b="14668"/>
          <a:stretch/>
        </p:blipFill>
        <p:spPr>
          <a:xfrm>
            <a:off x="2272325" y="62600"/>
            <a:ext cx="6722248" cy="4985098"/>
          </a:xfrm>
          <a:prstGeom prst="rect">
            <a:avLst/>
          </a:prstGeom>
          <a:noFill/>
          <a:ln w="9525" cap="flat" cmpd="sng">
            <a:solidFill>
              <a:srgbClr val="B7B7B7"/>
            </a:solidFill>
            <a:prstDash val="solid"/>
            <a:round/>
            <a:headEnd type="none" w="sm" len="sm"/>
            <a:tailEnd type="none" w="sm" len="sm"/>
          </a:ln>
        </p:spPr>
      </p:pic>
      <p:sp>
        <p:nvSpPr>
          <p:cNvPr id="336" name="Google Shape;336;p71"/>
          <p:cNvSpPr txBox="1">
            <a:spLocks noGrp="1"/>
          </p:cNvSpPr>
          <p:nvPr>
            <p:ph type="title"/>
          </p:nvPr>
        </p:nvSpPr>
        <p:spPr>
          <a:xfrm>
            <a:off x="294894" y="1910632"/>
            <a:ext cx="1501800" cy="1525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r>
              <a:rPr lang="en" sz="2400" b="1">
                <a:solidFill>
                  <a:srgbClr val="FFFFFF"/>
                </a:solidFill>
                <a:latin typeface="Proxima Nova"/>
                <a:ea typeface="Proxima Nova"/>
                <a:cs typeface="Proxima Nova"/>
                <a:sym typeface="Proxima Nova"/>
              </a:rPr>
              <a:t>Nexus Lifecycle View</a:t>
            </a:r>
            <a:endParaRPr sz="2400" b="1">
              <a:solidFill>
                <a:srgbClr val="FFFFFF"/>
              </a:solidFill>
              <a:latin typeface="Proxima Nova"/>
              <a:ea typeface="Proxima Nova"/>
              <a:cs typeface="Proxima Nova"/>
              <a:sym typeface="Proxima Nova"/>
            </a:endParaRPr>
          </a:p>
        </p:txBody>
      </p:sp>
      <p:sp>
        <p:nvSpPr>
          <p:cNvPr id="337" name="Google Shape;337;p71"/>
          <p:cNvSpPr txBox="1"/>
          <p:nvPr/>
        </p:nvSpPr>
        <p:spPr>
          <a:xfrm>
            <a:off x="2426675" y="133850"/>
            <a:ext cx="6567900" cy="642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Arial"/>
              <a:buNone/>
            </a:pPr>
            <a:endParaRPr sz="1300">
              <a:latin typeface="Proxima Nova"/>
              <a:ea typeface="Proxima Nova"/>
              <a:cs typeface="Proxima Nova"/>
              <a:sym typeface="Proxima Nova"/>
            </a:endParaRPr>
          </a:p>
        </p:txBody>
      </p:sp>
      <p:sp>
        <p:nvSpPr>
          <p:cNvPr id="338" name="Google Shape;338;p71"/>
          <p:cNvSpPr/>
          <p:nvPr/>
        </p:nvSpPr>
        <p:spPr>
          <a:xfrm>
            <a:off x="2209700" y="3295150"/>
            <a:ext cx="1738200" cy="1806000"/>
          </a:xfrm>
          <a:prstGeom prst="rect">
            <a:avLst/>
          </a:prstGeom>
          <a:solidFill>
            <a:srgbClr val="FFFFFF"/>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Infrastructure violations are shown in the Nexus IQ report alongside open source vulnerabilities!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72"/>
          <p:cNvPicPr preferRelativeResize="0"/>
          <p:nvPr/>
        </p:nvPicPr>
        <p:blipFill>
          <a:blip r:embed="rId3">
            <a:alphaModFix/>
          </a:blip>
          <a:stretch>
            <a:fillRect/>
          </a:stretch>
        </p:blipFill>
        <p:spPr>
          <a:xfrm>
            <a:off x="2277425" y="88025"/>
            <a:ext cx="6747424" cy="4245001"/>
          </a:xfrm>
          <a:prstGeom prst="rect">
            <a:avLst/>
          </a:prstGeom>
          <a:noFill/>
          <a:ln w="9525" cap="flat" cmpd="sng">
            <a:solidFill>
              <a:srgbClr val="B7B7B7"/>
            </a:solidFill>
            <a:prstDash val="solid"/>
            <a:round/>
            <a:headEnd type="none" w="sm" len="sm"/>
            <a:tailEnd type="none" w="sm" len="sm"/>
          </a:ln>
        </p:spPr>
      </p:pic>
      <p:sp>
        <p:nvSpPr>
          <p:cNvPr id="345" name="Google Shape;345;p72"/>
          <p:cNvSpPr txBox="1">
            <a:spLocks noGrp="1"/>
          </p:cNvSpPr>
          <p:nvPr>
            <p:ph type="title"/>
          </p:nvPr>
        </p:nvSpPr>
        <p:spPr>
          <a:xfrm>
            <a:off x="294894" y="1910632"/>
            <a:ext cx="1501800" cy="1525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r>
              <a:rPr lang="en" sz="2400" b="1">
                <a:solidFill>
                  <a:srgbClr val="FFFFFF"/>
                </a:solidFill>
                <a:latin typeface="Proxima Nova"/>
                <a:ea typeface="Proxima Nova"/>
                <a:cs typeface="Proxima Nova"/>
                <a:sym typeface="Proxima Nova"/>
              </a:rPr>
              <a:t>Nexus Lifecycle View</a:t>
            </a:r>
            <a:endParaRPr sz="2400" b="1">
              <a:solidFill>
                <a:srgbClr val="FFFFFF"/>
              </a:solidFill>
              <a:latin typeface="Proxima Nova"/>
              <a:ea typeface="Proxima Nova"/>
              <a:cs typeface="Proxima Nova"/>
              <a:sym typeface="Proxima Nova"/>
            </a:endParaRPr>
          </a:p>
        </p:txBody>
      </p:sp>
      <p:sp>
        <p:nvSpPr>
          <p:cNvPr id="346" name="Google Shape;346;p72"/>
          <p:cNvSpPr/>
          <p:nvPr/>
        </p:nvSpPr>
        <p:spPr>
          <a:xfrm>
            <a:off x="6841175" y="3836800"/>
            <a:ext cx="2246400" cy="1256700"/>
          </a:xfrm>
          <a:prstGeom prst="rect">
            <a:avLst/>
          </a:prstGeom>
          <a:solidFill>
            <a:srgbClr val="FFFFFF"/>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Just like an open source vulnerability, we provide deep insights into the severity and root cause.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73"/>
          <p:cNvPicPr preferRelativeResize="0"/>
          <p:nvPr/>
        </p:nvPicPr>
        <p:blipFill>
          <a:blip r:embed="rId3">
            <a:alphaModFix/>
          </a:blip>
          <a:stretch>
            <a:fillRect/>
          </a:stretch>
        </p:blipFill>
        <p:spPr>
          <a:xfrm>
            <a:off x="2251651" y="55850"/>
            <a:ext cx="5421175" cy="4578974"/>
          </a:xfrm>
          <a:prstGeom prst="rect">
            <a:avLst/>
          </a:prstGeom>
          <a:noFill/>
          <a:ln w="9525" cap="flat" cmpd="sng">
            <a:solidFill>
              <a:srgbClr val="B7B7B7"/>
            </a:solidFill>
            <a:prstDash val="solid"/>
            <a:round/>
            <a:headEnd type="none" w="sm" len="sm"/>
            <a:tailEnd type="none" w="sm" len="sm"/>
          </a:ln>
        </p:spPr>
      </p:pic>
      <p:sp>
        <p:nvSpPr>
          <p:cNvPr id="353" name="Google Shape;353;p73"/>
          <p:cNvSpPr txBox="1">
            <a:spLocks noGrp="1"/>
          </p:cNvSpPr>
          <p:nvPr>
            <p:ph type="title"/>
          </p:nvPr>
        </p:nvSpPr>
        <p:spPr>
          <a:xfrm>
            <a:off x="294894" y="1910632"/>
            <a:ext cx="1501800" cy="1525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r>
              <a:rPr lang="en" sz="2400" b="1">
                <a:solidFill>
                  <a:srgbClr val="FFFFFF"/>
                </a:solidFill>
                <a:latin typeface="Proxima Nova"/>
                <a:ea typeface="Proxima Nova"/>
                <a:cs typeface="Proxima Nova"/>
                <a:sym typeface="Proxima Nova"/>
              </a:rPr>
              <a:t>Nexus Lifecycle View</a:t>
            </a:r>
            <a:endParaRPr sz="2400" b="1">
              <a:solidFill>
                <a:srgbClr val="FFFFFF"/>
              </a:solidFill>
              <a:latin typeface="Proxima Nova"/>
              <a:ea typeface="Proxima Nova"/>
              <a:cs typeface="Proxima Nova"/>
              <a:sym typeface="Proxima Nova"/>
            </a:endParaRPr>
          </a:p>
        </p:txBody>
      </p:sp>
      <p:sp>
        <p:nvSpPr>
          <p:cNvPr id="354" name="Google Shape;354;p73"/>
          <p:cNvSpPr/>
          <p:nvPr/>
        </p:nvSpPr>
        <p:spPr>
          <a:xfrm>
            <a:off x="7216975" y="2989450"/>
            <a:ext cx="1885200" cy="2097600"/>
          </a:xfrm>
          <a:prstGeom prst="rect">
            <a:avLst/>
          </a:prstGeom>
          <a:solidFill>
            <a:srgbClr val="FFFFFF"/>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Leveraging new infrastructure and compliance data, we can give remediation guidance and pinpoint the specific compliance rules that are impacted.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9"/>
          <p:cNvPicPr preferRelativeResize="0"/>
          <p:nvPr/>
        </p:nvPicPr>
        <p:blipFill>
          <a:blip r:embed="rId3">
            <a:alphaModFix/>
          </a:blip>
          <a:stretch>
            <a:fillRect/>
          </a:stretch>
        </p:blipFill>
        <p:spPr>
          <a:xfrm>
            <a:off x="4007575" y="4414575"/>
            <a:ext cx="1128825" cy="238374"/>
          </a:xfrm>
          <a:prstGeom prst="rect">
            <a:avLst/>
          </a:prstGeom>
          <a:noFill/>
          <a:ln>
            <a:noFill/>
          </a:ln>
        </p:spPr>
      </p:pic>
      <p:pic>
        <p:nvPicPr>
          <p:cNvPr id="124" name="Google Shape;124;p29"/>
          <p:cNvPicPr preferRelativeResize="0"/>
          <p:nvPr/>
        </p:nvPicPr>
        <p:blipFill>
          <a:blip r:embed="rId4">
            <a:alphaModFix/>
          </a:blip>
          <a:stretch>
            <a:fillRect/>
          </a:stretch>
        </p:blipFill>
        <p:spPr>
          <a:xfrm>
            <a:off x="1446112" y="1876338"/>
            <a:ext cx="6251754" cy="13908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Google Shape;248;p61">
            <a:extLst>
              <a:ext uri="{FF2B5EF4-FFF2-40B4-BE49-F238E27FC236}">
                <a16:creationId xmlns:a16="http://schemas.microsoft.com/office/drawing/2014/main" id="{EACB2FB0-A021-3645-B9EB-8D9BE94CF6CE}"/>
              </a:ext>
            </a:extLst>
          </p:cNvPr>
          <p:cNvSpPr txBox="1"/>
          <p:nvPr/>
        </p:nvSpPr>
        <p:spPr>
          <a:xfrm>
            <a:off x="2743199" y="130025"/>
            <a:ext cx="6266985" cy="4865400"/>
          </a:xfrm>
          <a:prstGeom prst="rect">
            <a:avLst/>
          </a:prstGeom>
          <a:noFill/>
          <a:ln>
            <a:noFill/>
          </a:ln>
        </p:spPr>
        <p:txBody>
          <a:bodyPr spcFirstLastPara="1" wrap="square" lIns="68575" tIns="68575" rIns="68575" bIns="68575" anchor="t" anchorCtr="0">
            <a:noAutofit/>
          </a:bodyPr>
          <a:lstStyle/>
          <a:p>
            <a:pPr marL="114300" lvl="0">
              <a:spcBef>
                <a:spcPts val="400"/>
              </a:spcBef>
              <a:buSzPts val="1800"/>
            </a:pPr>
            <a:r>
              <a:rPr lang="en-GB" sz="1800" dirty="0">
                <a:latin typeface="Proxima Nova"/>
                <a:ea typeface="Proxima Nova"/>
                <a:cs typeface="Proxima Nova"/>
                <a:sym typeface="Proxima Nova"/>
              </a:rPr>
              <a:t>What is your current set up/ process for container deployments and analysis, challenges, priorities, expectations?</a:t>
            </a:r>
          </a:p>
          <a:p>
            <a:pPr marL="457200" lvl="0" indent="-342900">
              <a:spcBef>
                <a:spcPts val="400"/>
              </a:spcBef>
              <a:buSzPts val="1800"/>
              <a:buFont typeface="Proxima Nova"/>
              <a:buChar char="●"/>
            </a:pPr>
            <a:endParaRPr lang="en-GB" sz="1800" dirty="0">
              <a:latin typeface="Proxima Nova"/>
              <a:ea typeface="Proxima Nova"/>
              <a:cs typeface="Proxima Nova"/>
              <a:sym typeface="Proxima Nova"/>
            </a:endParaRPr>
          </a:p>
          <a:p>
            <a:pPr marL="457200" lvl="0" indent="-342900">
              <a:spcBef>
                <a:spcPts val="400"/>
              </a:spcBef>
              <a:buSzPts val="1800"/>
              <a:buFont typeface="Proxima Nova"/>
              <a:buChar char="●"/>
            </a:pPr>
            <a:r>
              <a:rPr lang="en-GB" sz="1600" dirty="0">
                <a:latin typeface="Proxima Nova"/>
                <a:ea typeface="Proxima Nova"/>
                <a:cs typeface="Proxima Nova"/>
                <a:sym typeface="Proxima Nova"/>
              </a:rPr>
              <a:t>Are you running containerized environments? </a:t>
            </a:r>
            <a:r>
              <a:rPr lang="en-GB" sz="1600" i="1" dirty="0">
                <a:latin typeface="Proxima Nova"/>
                <a:ea typeface="Proxima Nova"/>
                <a:cs typeface="Proxima Nova"/>
                <a:sym typeface="Proxima Nova"/>
              </a:rPr>
              <a:t>(Kubernetes, OpenShift, Rancher, Docker, etc.)</a:t>
            </a:r>
          </a:p>
          <a:p>
            <a:pPr marL="457200" lvl="0" indent="-342900">
              <a:spcBef>
                <a:spcPts val="400"/>
              </a:spcBef>
              <a:buSzPts val="1800"/>
              <a:buFont typeface="Proxima Nova"/>
              <a:buChar char="●"/>
            </a:pPr>
            <a:r>
              <a:rPr lang="en-GB" sz="1600" dirty="0">
                <a:latin typeface="Proxima Nova"/>
                <a:ea typeface="Proxima Nova"/>
                <a:cs typeface="Proxima Nova"/>
                <a:sym typeface="Proxima Nova"/>
              </a:rPr>
              <a:t>Do you deploy applications and services to a K8S cluster?</a:t>
            </a:r>
          </a:p>
          <a:p>
            <a:pPr marL="457200" lvl="0" indent="-342900">
              <a:spcBef>
                <a:spcPts val="400"/>
              </a:spcBef>
              <a:buSzPts val="1800"/>
              <a:buFont typeface="Proxima Nova"/>
              <a:buChar char="●"/>
            </a:pPr>
            <a:r>
              <a:rPr lang="en-GB" sz="1600" dirty="0">
                <a:latin typeface="Proxima Nova"/>
                <a:ea typeface="Proxima Nova"/>
                <a:cs typeface="Proxima Nova"/>
                <a:sym typeface="Proxima Nova"/>
              </a:rPr>
              <a:t>Who has responsibility for runtime management of the K8S clusters?</a:t>
            </a:r>
          </a:p>
          <a:p>
            <a:pPr marL="457200" lvl="0" indent="-342900">
              <a:spcBef>
                <a:spcPts val="400"/>
              </a:spcBef>
              <a:buSzPts val="1800"/>
              <a:buFont typeface="Proxima Nova"/>
              <a:buChar char="●"/>
            </a:pPr>
            <a:r>
              <a:rPr lang="en-GB" sz="1600" dirty="0">
                <a:latin typeface="Proxima Nova"/>
                <a:ea typeface="Proxima Nova"/>
                <a:cs typeface="Proxima Nova"/>
                <a:sym typeface="Proxima Nova"/>
              </a:rPr>
              <a:t>Who has responsibility for ensuring the container that you deploy into your K8S cluster are secure?</a:t>
            </a:r>
          </a:p>
          <a:p>
            <a:pPr marL="457200" lvl="0" indent="-342900">
              <a:spcBef>
                <a:spcPts val="400"/>
              </a:spcBef>
              <a:buSzPts val="1800"/>
              <a:buFont typeface="Proxima Nova"/>
              <a:buChar char="●"/>
            </a:pPr>
            <a:r>
              <a:rPr lang="en-GB" sz="1600" dirty="0">
                <a:latin typeface="Proxima Nova"/>
                <a:ea typeface="Proxima Nova"/>
                <a:cs typeface="Proxima Nova"/>
                <a:sym typeface="Proxima Nova"/>
              </a:rPr>
              <a:t>Would you find value in integrating both application and container analysis as part of your pipeline?</a:t>
            </a:r>
          </a:p>
          <a:p>
            <a:pPr marL="457200" lvl="0" indent="-342900">
              <a:spcBef>
                <a:spcPts val="400"/>
              </a:spcBef>
              <a:buSzPts val="1800"/>
              <a:buFont typeface="Proxima Nova"/>
              <a:buChar char="●"/>
            </a:pPr>
            <a:r>
              <a:rPr lang="en-GB" sz="1600" dirty="0">
                <a:latin typeface="Proxima Nova"/>
                <a:ea typeface="Proxima Nova"/>
                <a:cs typeface="Proxima Nova"/>
                <a:sym typeface="Proxima Nova"/>
              </a:rPr>
              <a:t>How do you manage the network security risks between production containers in your K8S cluster and do you have visibility?</a:t>
            </a:r>
          </a:p>
        </p:txBody>
      </p:sp>
      <p:sp>
        <p:nvSpPr>
          <p:cNvPr id="3" name="Google Shape;249;p61">
            <a:extLst>
              <a:ext uri="{FF2B5EF4-FFF2-40B4-BE49-F238E27FC236}">
                <a16:creationId xmlns:a16="http://schemas.microsoft.com/office/drawing/2014/main" id="{72AFE719-7156-5849-9916-924554D9AC88}"/>
              </a:ext>
            </a:extLst>
          </p:cNvPr>
          <p:cNvSpPr txBox="1">
            <a:spLocks/>
          </p:cNvSpPr>
          <p:nvPr/>
        </p:nvSpPr>
        <p:spPr>
          <a:xfrm>
            <a:off x="294894" y="1910632"/>
            <a:ext cx="1886832" cy="15252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1" dirty="0">
                <a:solidFill>
                  <a:srgbClr val="FFFFFF"/>
                </a:solidFill>
                <a:latin typeface="Proxima Nova"/>
                <a:ea typeface="Proxima Nova"/>
                <a:cs typeface="Proxima Nova"/>
                <a:sym typeface="Proxima Nova"/>
              </a:rPr>
              <a:t>Your Current State &amp; Business Goals</a:t>
            </a:r>
          </a:p>
        </p:txBody>
      </p:sp>
    </p:spTree>
    <p:extLst>
      <p:ext uri="{BB962C8B-B14F-4D97-AF65-F5344CB8AC3E}">
        <p14:creationId xmlns:p14="http://schemas.microsoft.com/office/powerpoint/2010/main" val="2550025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6D3B25-084E-AD4F-B93C-DD30798ADCE2}"/>
              </a:ext>
            </a:extLst>
          </p:cNvPr>
          <p:cNvSpPr>
            <a:spLocks noGrp="1"/>
          </p:cNvSpPr>
          <p:nvPr>
            <p:ph idx="1"/>
          </p:nvPr>
        </p:nvSpPr>
        <p:spPr>
          <a:xfrm>
            <a:off x="751912" y="1328084"/>
            <a:ext cx="8072438" cy="1202531"/>
          </a:xfrm>
        </p:spPr>
        <p:txBody>
          <a:bodyPr/>
          <a:lstStyle/>
          <a:p>
            <a:r>
              <a:rPr lang="en-US" b="1" dirty="0">
                <a:latin typeface="Proxima Nova Rg"/>
                <a:ea typeface="Proxima Nova Rg"/>
                <a:cs typeface="Proxima Nova Rg"/>
                <a:sym typeface="Proxima Nova"/>
              </a:rPr>
              <a:t>Nexus Container </a:t>
            </a:r>
            <a:r>
              <a:rPr lang="en-US" dirty="0">
                <a:latin typeface="Proxima Nova Rg"/>
                <a:ea typeface="Proxima Nova Rg"/>
                <a:cs typeface="Proxima Nova Rg"/>
                <a:sym typeface="Proxima Nova"/>
              </a:rPr>
              <a:t>is a </a:t>
            </a:r>
            <a:r>
              <a:rPr lang="en-US" b="1" i="1" dirty="0">
                <a:latin typeface="Proxima Nova Rg"/>
                <a:ea typeface="Proxima Nova Rg"/>
                <a:cs typeface="Proxima Nova Rg"/>
                <a:sym typeface="Proxima Nova"/>
              </a:rPr>
              <a:t>single </a:t>
            </a:r>
            <a:r>
              <a:rPr lang="en-US" dirty="0">
                <a:solidFill>
                  <a:srgbClr val="222222"/>
                </a:solidFill>
                <a:highlight>
                  <a:schemeClr val="lt1"/>
                </a:highlight>
                <a:latin typeface="Proxima Nova Rg"/>
                <a:ea typeface="Proxima Nova Rg"/>
                <a:cs typeface="Proxima Nova Rg"/>
                <a:sym typeface="Proxima Nova"/>
              </a:rPr>
              <a:t>container offering that provides continuous, deep visibility and vulnerability insight into both the runtime and dev layers during build/registry and in production.</a:t>
            </a:r>
          </a:p>
          <a:p>
            <a:endParaRPr lang="en-US" dirty="0"/>
          </a:p>
        </p:txBody>
      </p:sp>
      <p:pic>
        <p:nvPicPr>
          <p:cNvPr id="2050" name="Picture 2">
            <a:extLst>
              <a:ext uri="{FF2B5EF4-FFF2-40B4-BE49-F238E27FC236}">
                <a16:creationId xmlns:a16="http://schemas.microsoft.com/office/drawing/2014/main" id="{D23B3C43-2E3F-2B49-8EAD-C22F91E47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97" y="117702"/>
            <a:ext cx="3933825" cy="1038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2CEB4D-04EA-F544-951A-7D434113AEDC}"/>
              </a:ext>
            </a:extLst>
          </p:cNvPr>
          <p:cNvSpPr/>
          <p:nvPr/>
        </p:nvSpPr>
        <p:spPr>
          <a:xfrm>
            <a:off x="1201488" y="941375"/>
            <a:ext cx="1936749" cy="307777"/>
          </a:xfrm>
          <a:prstGeom prst="rect">
            <a:avLst/>
          </a:prstGeom>
        </p:spPr>
        <p:txBody>
          <a:bodyPr wrap="none">
            <a:spAutoFit/>
          </a:bodyPr>
          <a:lstStyle/>
          <a:p>
            <a:r>
              <a:rPr lang="en-GB" b="1" dirty="0">
                <a:solidFill>
                  <a:schemeClr val="dk1"/>
                </a:solidFill>
                <a:latin typeface="Proxima Nova"/>
                <a:ea typeface="Proxima Nova"/>
                <a:cs typeface="Proxima Nova"/>
                <a:sym typeface="Proxima Nova"/>
              </a:rPr>
              <a:t>Launch</a:t>
            </a:r>
            <a:r>
              <a:rPr lang="en-GB" dirty="0">
                <a:solidFill>
                  <a:schemeClr val="dk1"/>
                </a:solidFill>
                <a:latin typeface="Proxima Nova"/>
                <a:ea typeface="Proxima Nova"/>
                <a:cs typeface="Proxima Nova"/>
                <a:sym typeface="Proxima Nova"/>
              </a:rPr>
              <a:t>: March 3, 2021</a:t>
            </a:r>
          </a:p>
        </p:txBody>
      </p:sp>
      <p:pic>
        <p:nvPicPr>
          <p:cNvPr id="1028" name="Picture 4" descr="Container Security with Nexus Container">
            <a:extLst>
              <a:ext uri="{FF2B5EF4-FFF2-40B4-BE49-F238E27FC236}">
                <a16:creationId xmlns:a16="http://schemas.microsoft.com/office/drawing/2014/main" id="{B911B76C-74D0-BF4C-AA79-CE70D6D1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57316"/>
            <a:ext cx="9144000" cy="386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4B4C27F-01CB-8E4A-923F-B94B325FB476}"/>
              </a:ext>
            </a:extLst>
          </p:cNvPr>
          <p:cNvSpPr/>
          <p:nvPr/>
        </p:nvSpPr>
        <p:spPr>
          <a:xfrm>
            <a:off x="4454820" y="2417862"/>
            <a:ext cx="234360" cy="307777"/>
          </a:xfrm>
          <a:prstGeom prst="rect">
            <a:avLst/>
          </a:prstGeom>
        </p:spPr>
        <p:txBody>
          <a:bodyPr wrap="none">
            <a:spAutoFit/>
          </a:bodyPr>
          <a:lstStyle/>
          <a:p>
            <a:r>
              <a:rPr lang="en-GB" dirty="0"/>
              <a:t> </a:t>
            </a:r>
            <a:endParaRPr lang="en-US" dirty="0"/>
          </a:p>
        </p:txBody>
      </p:sp>
    </p:spTree>
    <p:extLst>
      <p:ext uri="{BB962C8B-B14F-4D97-AF65-F5344CB8AC3E}">
        <p14:creationId xmlns:p14="http://schemas.microsoft.com/office/powerpoint/2010/main" val="289202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2"/>
          <p:cNvSpPr txBox="1"/>
          <p:nvPr/>
        </p:nvSpPr>
        <p:spPr>
          <a:xfrm>
            <a:off x="1266323" y="4064645"/>
            <a:ext cx="1761600" cy="484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pic>
        <p:nvPicPr>
          <p:cNvPr id="83" name="Google Shape;83;p22"/>
          <p:cNvPicPr preferRelativeResize="0"/>
          <p:nvPr/>
        </p:nvPicPr>
        <p:blipFill>
          <a:blip r:embed="rId3">
            <a:alphaModFix/>
          </a:blip>
          <a:stretch>
            <a:fillRect/>
          </a:stretch>
        </p:blipFill>
        <p:spPr>
          <a:xfrm>
            <a:off x="892125" y="1432973"/>
            <a:ext cx="1761598" cy="372027"/>
          </a:xfrm>
          <a:prstGeom prst="rect">
            <a:avLst/>
          </a:prstGeom>
          <a:noFill/>
          <a:ln>
            <a:noFill/>
          </a:ln>
        </p:spPr>
      </p:pic>
      <p:sp>
        <p:nvSpPr>
          <p:cNvPr id="84" name="Google Shape;84;p22"/>
          <p:cNvSpPr txBox="1"/>
          <p:nvPr/>
        </p:nvSpPr>
        <p:spPr>
          <a:xfrm>
            <a:off x="892125" y="2038877"/>
            <a:ext cx="7886700" cy="568800"/>
          </a:xfrm>
          <a:prstGeom prst="rect">
            <a:avLst/>
          </a:prstGeom>
          <a:noFill/>
          <a:ln>
            <a:noFill/>
          </a:ln>
        </p:spPr>
        <p:txBody>
          <a:bodyPr spcFirstLastPara="1" wrap="square" lIns="68575" tIns="34275" rIns="68575" bIns="34275" anchor="t" anchorCtr="0">
            <a:noAutofit/>
          </a:bodyPr>
          <a:lstStyle/>
          <a:p>
            <a:pPr marL="0" marR="0" lvl="0" indent="0" algn="l" rtl="0">
              <a:lnSpc>
                <a:spcPct val="93750"/>
              </a:lnSpc>
              <a:spcBef>
                <a:spcPts val="0"/>
              </a:spcBef>
              <a:spcAft>
                <a:spcPts val="0"/>
              </a:spcAft>
              <a:buClr>
                <a:srgbClr val="1B1C30"/>
              </a:buClr>
              <a:buSzPts val="3600"/>
              <a:buFont typeface="Proxima Nova"/>
              <a:buNone/>
            </a:pPr>
            <a:r>
              <a:rPr lang="en" sz="3600" b="1" dirty="0">
                <a:solidFill>
                  <a:srgbClr val="FFFFFF"/>
                </a:solidFill>
                <a:latin typeface="Proxima Nova"/>
                <a:ea typeface="Proxima Nova"/>
                <a:cs typeface="Proxima Nova"/>
                <a:sym typeface="Proxima Nova"/>
              </a:rPr>
              <a:t>Advanced Development Pack</a:t>
            </a:r>
            <a:endParaRPr sz="1100" dirty="0">
              <a:solidFill>
                <a:srgbClr val="FFFFFF"/>
              </a:solidFill>
            </a:endParaRPr>
          </a:p>
        </p:txBody>
      </p:sp>
      <p:sp>
        <p:nvSpPr>
          <p:cNvPr id="85" name="Google Shape;85;p22"/>
          <p:cNvSpPr txBox="1"/>
          <p:nvPr/>
        </p:nvSpPr>
        <p:spPr>
          <a:xfrm>
            <a:off x="944800" y="2858925"/>
            <a:ext cx="508800" cy="484500"/>
          </a:xfrm>
          <a:prstGeom prst="rect">
            <a:avLst/>
          </a:prstGeom>
          <a:noFill/>
          <a:ln>
            <a:noFill/>
          </a:ln>
        </p:spPr>
        <p:txBody>
          <a:bodyPr spcFirstLastPara="1" wrap="square" lIns="68575" tIns="34275" rIns="68575" bIns="34275" anchor="t" anchorCtr="0">
            <a:noAutofit/>
          </a:bodyPr>
          <a:lstStyle/>
          <a:p>
            <a:pPr marL="0" lvl="0" indent="0" algn="l" rtl="0">
              <a:lnSpc>
                <a:spcPct val="93750"/>
              </a:lnSpc>
              <a:spcBef>
                <a:spcPts val="0"/>
              </a:spcBef>
              <a:spcAft>
                <a:spcPts val="0"/>
              </a:spcAft>
              <a:buClr>
                <a:srgbClr val="1B1C30"/>
              </a:buClr>
              <a:buSzPts val="3600"/>
              <a:buFont typeface="Proxima Nova"/>
              <a:buNone/>
            </a:pPr>
            <a:r>
              <a:rPr lang="en" sz="1800" i="1">
                <a:solidFill>
                  <a:srgbClr val="FFFFFF"/>
                </a:solidFill>
                <a:latin typeface="Proxima Nova"/>
                <a:ea typeface="Proxima Nova"/>
                <a:cs typeface="Proxima Nova"/>
                <a:sym typeface="Proxima Nova"/>
              </a:rPr>
              <a:t>for</a:t>
            </a:r>
            <a:endParaRPr sz="1800" i="1">
              <a:solidFill>
                <a:srgbClr val="FFFFFF"/>
              </a:solidFill>
              <a:latin typeface="Proxima Nova"/>
              <a:ea typeface="Proxima Nova"/>
              <a:cs typeface="Proxima Nova"/>
              <a:sym typeface="Proxima Nova"/>
            </a:endParaRPr>
          </a:p>
        </p:txBody>
      </p:sp>
      <p:pic>
        <p:nvPicPr>
          <p:cNvPr id="86" name="Google Shape;86;p22"/>
          <p:cNvPicPr preferRelativeResize="0"/>
          <p:nvPr/>
        </p:nvPicPr>
        <p:blipFill>
          <a:blip r:embed="rId4">
            <a:alphaModFix/>
          </a:blip>
          <a:stretch>
            <a:fillRect/>
          </a:stretch>
        </p:blipFill>
        <p:spPr>
          <a:xfrm>
            <a:off x="1389350" y="2735650"/>
            <a:ext cx="2395655" cy="568800"/>
          </a:xfrm>
          <a:prstGeom prst="rect">
            <a:avLst/>
          </a:prstGeom>
          <a:noFill/>
          <a:ln>
            <a:noFill/>
          </a:ln>
        </p:spPr>
      </p:pic>
    </p:spTree>
    <p:extLst>
      <p:ext uri="{BB962C8B-B14F-4D97-AF65-F5344CB8AC3E}">
        <p14:creationId xmlns:p14="http://schemas.microsoft.com/office/powerpoint/2010/main" val="3520991688"/>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4"/>
          <p:cNvSpPr txBox="1"/>
          <p:nvPr/>
        </p:nvSpPr>
        <p:spPr>
          <a:xfrm>
            <a:off x="0" y="390650"/>
            <a:ext cx="9144000" cy="68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Proxima Nova"/>
                <a:ea typeface="Proxima Nova"/>
                <a:cs typeface="Proxima Nova"/>
                <a:sym typeface="Proxima Nova"/>
              </a:rPr>
              <a:t>A Cloud and Kubernetes native platform</a:t>
            </a:r>
            <a:endParaRPr sz="2000" b="1">
              <a:latin typeface="Proxima Nova"/>
              <a:ea typeface="Proxima Nova"/>
              <a:cs typeface="Proxima Nova"/>
              <a:sym typeface="Proxima Nova"/>
            </a:endParaRPr>
          </a:p>
          <a:p>
            <a:pPr marL="0" lvl="0" indent="0" algn="ctr" rtl="0">
              <a:spcBef>
                <a:spcPts val="0"/>
              </a:spcBef>
              <a:spcAft>
                <a:spcPts val="0"/>
              </a:spcAft>
              <a:buNone/>
            </a:pPr>
            <a:r>
              <a:rPr lang="en" sz="2000" b="1">
                <a:latin typeface="Proxima Nova"/>
                <a:ea typeface="Proxima Nova"/>
                <a:cs typeface="Proxima Nova"/>
                <a:sym typeface="Proxima Nova"/>
              </a:rPr>
              <a:t> that integrates seamlessly</a:t>
            </a:r>
            <a:endParaRPr sz="2000" b="1">
              <a:latin typeface="Proxima Nova"/>
              <a:ea typeface="Proxima Nova"/>
              <a:cs typeface="Proxima Nova"/>
              <a:sym typeface="Proxima Nova"/>
            </a:endParaRPr>
          </a:p>
        </p:txBody>
      </p:sp>
      <p:pic>
        <p:nvPicPr>
          <p:cNvPr id="173" name="Google Shape;173;p34"/>
          <p:cNvPicPr preferRelativeResize="0"/>
          <p:nvPr/>
        </p:nvPicPr>
        <p:blipFill>
          <a:blip r:embed="rId3">
            <a:alphaModFix/>
          </a:blip>
          <a:stretch>
            <a:fillRect/>
          </a:stretch>
        </p:blipFill>
        <p:spPr>
          <a:xfrm>
            <a:off x="2017302" y="919850"/>
            <a:ext cx="5526399" cy="3997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1"/>
          <p:cNvSpPr txBox="1">
            <a:spLocks noGrp="1"/>
          </p:cNvSpPr>
          <p:nvPr>
            <p:ph type="title"/>
          </p:nvPr>
        </p:nvSpPr>
        <p:spPr>
          <a:xfrm>
            <a:off x="185350" y="1910625"/>
            <a:ext cx="1799400" cy="152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Proxima Nova"/>
                <a:ea typeface="Proxima Nova"/>
                <a:cs typeface="Proxima Nova"/>
                <a:sym typeface="Proxima Nova"/>
              </a:rPr>
              <a:t>Why Nexus Container?</a:t>
            </a:r>
            <a:endParaRPr sz="2400" b="1">
              <a:solidFill>
                <a:srgbClr val="FFFFFF"/>
              </a:solidFill>
              <a:latin typeface="Proxima Nova"/>
              <a:ea typeface="Proxima Nova"/>
              <a:cs typeface="Proxima Nova"/>
              <a:sym typeface="Proxima Nova"/>
            </a:endParaRPr>
          </a:p>
        </p:txBody>
      </p:sp>
      <p:sp>
        <p:nvSpPr>
          <p:cNvPr id="137" name="Google Shape;137;p31"/>
          <p:cNvSpPr txBox="1"/>
          <p:nvPr/>
        </p:nvSpPr>
        <p:spPr>
          <a:xfrm>
            <a:off x="2697300" y="640300"/>
            <a:ext cx="6294300" cy="852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2000" b="1">
                <a:solidFill>
                  <a:schemeClr val="dk1"/>
                </a:solidFill>
                <a:latin typeface="Proxima Nova"/>
                <a:ea typeface="Proxima Nova"/>
                <a:cs typeface="Proxima Nova"/>
                <a:sym typeface="Proxima Nova"/>
              </a:rPr>
              <a:t>The most comprehensive solution for securing containers throughout the entire container life cycle.</a:t>
            </a:r>
            <a:endParaRPr sz="2000" b="1">
              <a:solidFill>
                <a:schemeClr val="dk1"/>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sz="1300" b="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200">
              <a:solidFill>
                <a:schemeClr val="dk1"/>
              </a:solidFill>
              <a:latin typeface="Proxima Nova"/>
              <a:ea typeface="Proxima Nova"/>
              <a:cs typeface="Proxima Nova"/>
              <a:sym typeface="Proxima Nova"/>
            </a:endParaRPr>
          </a:p>
        </p:txBody>
      </p:sp>
      <p:sp>
        <p:nvSpPr>
          <p:cNvPr id="138" name="Google Shape;138;p31"/>
          <p:cNvSpPr txBox="1"/>
          <p:nvPr/>
        </p:nvSpPr>
        <p:spPr>
          <a:xfrm>
            <a:off x="6519450" y="3305675"/>
            <a:ext cx="2463000" cy="1322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a:solidFill>
                  <a:schemeClr val="dk1"/>
                </a:solidFill>
                <a:latin typeface="Proxima Nova"/>
                <a:ea typeface="Proxima Nova"/>
                <a:cs typeface="Proxima Nova"/>
                <a:sym typeface="Proxima Nova"/>
              </a:rPr>
              <a:t>Create a zero-trust environment</a:t>
            </a:r>
            <a:endParaRPr sz="1300" b="1">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sz="1100">
                <a:solidFill>
                  <a:schemeClr val="dk1"/>
                </a:solidFill>
                <a:latin typeface="Proxima Nova"/>
                <a:ea typeface="Proxima Nova"/>
                <a:cs typeface="Proxima Nova"/>
                <a:sym typeface="Proxima Nova"/>
              </a:rPr>
              <a:t>Identify, alert on, and block any anomalous behavior and automatically generate security policies</a:t>
            </a:r>
            <a:endParaRPr sz="1300" b="1">
              <a:solidFill>
                <a:schemeClr val="dk1"/>
              </a:solidFill>
              <a:latin typeface="Proxima Nova"/>
              <a:ea typeface="Proxima Nova"/>
              <a:cs typeface="Proxima Nova"/>
              <a:sym typeface="Proxima Nova"/>
            </a:endParaRPr>
          </a:p>
        </p:txBody>
      </p:sp>
      <p:sp>
        <p:nvSpPr>
          <p:cNvPr id="139" name="Google Shape;139;p31"/>
          <p:cNvSpPr txBox="1"/>
          <p:nvPr/>
        </p:nvSpPr>
        <p:spPr>
          <a:xfrm>
            <a:off x="3357500" y="3305675"/>
            <a:ext cx="2348700" cy="11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chemeClr val="dk1"/>
                </a:solidFill>
                <a:latin typeface="Proxima Nova"/>
                <a:ea typeface="Proxima Nova"/>
                <a:cs typeface="Proxima Nova"/>
                <a:sym typeface="Proxima Nova"/>
              </a:rPr>
              <a:t>Protection without performance issues </a:t>
            </a:r>
            <a:endParaRPr sz="1300">
              <a:solidFill>
                <a:schemeClr val="dk1"/>
              </a:solidFill>
              <a:latin typeface="Proxima Nova"/>
              <a:ea typeface="Proxima Nova"/>
              <a:cs typeface="Proxima Nova"/>
              <a:sym typeface="Proxima Nova"/>
            </a:endParaRPr>
          </a:p>
          <a:p>
            <a:pPr marL="0" lvl="0" indent="0" algn="l" rtl="0">
              <a:lnSpc>
                <a:spcPct val="100000"/>
              </a:lnSpc>
              <a:spcBef>
                <a:spcPts val="300"/>
              </a:spcBef>
              <a:spcAft>
                <a:spcPts val="0"/>
              </a:spcAft>
              <a:buNone/>
            </a:pPr>
            <a:r>
              <a:rPr lang="en" sz="1100">
                <a:solidFill>
                  <a:schemeClr val="dk1"/>
                </a:solidFill>
                <a:latin typeface="Proxima Nova"/>
                <a:ea typeface="Proxima Nova"/>
                <a:cs typeface="Proxima Nova"/>
                <a:sym typeface="Proxima Nova"/>
              </a:rPr>
              <a:t>Our solution deploys as a container. No sidecars, agents, or code changes necessary.</a:t>
            </a:r>
            <a:endParaRPr sz="1200"/>
          </a:p>
        </p:txBody>
      </p:sp>
      <p:sp>
        <p:nvSpPr>
          <p:cNvPr id="140" name="Google Shape;140;p31"/>
          <p:cNvSpPr txBox="1"/>
          <p:nvPr/>
        </p:nvSpPr>
        <p:spPr>
          <a:xfrm>
            <a:off x="6519450" y="1768100"/>
            <a:ext cx="2423400" cy="1470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chemeClr val="dk1"/>
                </a:solidFill>
                <a:latin typeface="Proxima Nova"/>
                <a:ea typeface="Proxima Nova"/>
                <a:cs typeface="Proxima Nova"/>
                <a:sym typeface="Proxima Nova"/>
              </a:rPr>
              <a:t>Unmatched run-time protection</a:t>
            </a:r>
            <a:r>
              <a:rPr lang="en" sz="1300">
                <a:solidFill>
                  <a:schemeClr val="dk1"/>
                </a:solidFill>
                <a:latin typeface="Proxima Nova"/>
                <a:ea typeface="Proxima Nova"/>
                <a:cs typeface="Proxima Nova"/>
                <a:sym typeface="Proxima Nova"/>
              </a:rPr>
              <a:t> </a:t>
            </a:r>
            <a:endParaRPr sz="1300">
              <a:solidFill>
                <a:schemeClr val="dk1"/>
              </a:solidFill>
              <a:latin typeface="Proxima Nova"/>
              <a:ea typeface="Proxima Nova"/>
              <a:cs typeface="Proxima Nova"/>
              <a:sym typeface="Proxima Nova"/>
            </a:endParaRPr>
          </a:p>
          <a:p>
            <a:pPr marL="0" lvl="0" indent="0" algn="l" rtl="0">
              <a:lnSpc>
                <a:spcPct val="100000"/>
              </a:lnSpc>
              <a:spcBef>
                <a:spcPts val="300"/>
              </a:spcBef>
              <a:spcAft>
                <a:spcPts val="0"/>
              </a:spcAft>
              <a:buNone/>
            </a:pPr>
            <a:r>
              <a:rPr lang="en" sz="1100">
                <a:solidFill>
                  <a:schemeClr val="dk1"/>
                </a:solidFill>
                <a:latin typeface="Proxima Nova"/>
                <a:ea typeface="Proxima Nova"/>
                <a:cs typeface="Proxima Nova"/>
                <a:sym typeface="Proxima Nova"/>
              </a:rPr>
              <a:t>Only solution with Data Loss Prevention (DLP) and can actively protect against vulnerability exploits, zero-day attacks, malware, and insider attacks. </a:t>
            </a:r>
            <a:endParaRPr sz="1200"/>
          </a:p>
        </p:txBody>
      </p:sp>
      <p:sp>
        <p:nvSpPr>
          <p:cNvPr id="141" name="Google Shape;141;p31"/>
          <p:cNvSpPr txBox="1"/>
          <p:nvPr/>
        </p:nvSpPr>
        <p:spPr>
          <a:xfrm>
            <a:off x="3357500" y="1768100"/>
            <a:ext cx="2251500" cy="1470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chemeClr val="dk1"/>
                </a:solidFill>
                <a:latin typeface="Proxima Nova"/>
                <a:ea typeface="Proxima Nova"/>
                <a:cs typeface="Proxima Nova"/>
                <a:sym typeface="Proxima Nova"/>
              </a:rPr>
              <a:t>End-to-End </a:t>
            </a:r>
            <a:endParaRPr sz="1300" b="1">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sz="1300" b="1">
                <a:solidFill>
                  <a:schemeClr val="dk1"/>
                </a:solidFill>
                <a:latin typeface="Proxima Nova"/>
                <a:ea typeface="Proxima Nova"/>
                <a:cs typeface="Proxima Nova"/>
                <a:sym typeface="Proxima Nova"/>
              </a:rPr>
              <a:t>container security</a:t>
            </a:r>
            <a:r>
              <a:rPr lang="en" sz="1300">
                <a:solidFill>
                  <a:schemeClr val="dk1"/>
                </a:solidFill>
                <a:latin typeface="Proxima Nova"/>
                <a:ea typeface="Proxima Nova"/>
                <a:cs typeface="Proxima Nova"/>
                <a:sym typeface="Proxima Nova"/>
              </a:rPr>
              <a:t> </a:t>
            </a:r>
            <a:endParaRPr sz="1300">
              <a:solidFill>
                <a:schemeClr val="dk1"/>
              </a:solidFill>
              <a:latin typeface="Proxima Nova"/>
              <a:ea typeface="Proxima Nova"/>
              <a:cs typeface="Proxima Nova"/>
              <a:sym typeface="Proxima Nova"/>
            </a:endParaRPr>
          </a:p>
          <a:p>
            <a:pPr marL="0" lvl="0" indent="0" algn="l" rtl="0">
              <a:lnSpc>
                <a:spcPct val="100000"/>
              </a:lnSpc>
              <a:spcBef>
                <a:spcPts val="300"/>
              </a:spcBef>
              <a:spcAft>
                <a:spcPts val="0"/>
              </a:spcAft>
              <a:buNone/>
            </a:pPr>
            <a:r>
              <a:rPr lang="en" sz="1100">
                <a:solidFill>
                  <a:schemeClr val="dk1"/>
                </a:solidFill>
                <a:latin typeface="Proxima Nova"/>
                <a:ea typeface="Proxima Nova"/>
                <a:cs typeface="Proxima Nova"/>
                <a:sym typeface="Proxima Nova"/>
              </a:rPr>
              <a:t>Vulnerability and compliance scanning for misconfigurations, security assessments, and admission control throughout the CI/CD pipeline</a:t>
            </a:r>
            <a:endParaRPr sz="1200"/>
          </a:p>
        </p:txBody>
      </p:sp>
      <p:pic>
        <p:nvPicPr>
          <p:cNvPr id="142" name="Google Shape;142;p31"/>
          <p:cNvPicPr preferRelativeResize="0"/>
          <p:nvPr/>
        </p:nvPicPr>
        <p:blipFill>
          <a:blip r:embed="rId3">
            <a:alphaModFix/>
          </a:blip>
          <a:stretch>
            <a:fillRect/>
          </a:stretch>
        </p:blipFill>
        <p:spPr>
          <a:xfrm>
            <a:off x="5514681" y="1615700"/>
            <a:ext cx="1040612" cy="1040612"/>
          </a:xfrm>
          <a:prstGeom prst="rect">
            <a:avLst/>
          </a:prstGeom>
          <a:noFill/>
          <a:ln>
            <a:noFill/>
          </a:ln>
        </p:spPr>
      </p:pic>
      <p:pic>
        <p:nvPicPr>
          <p:cNvPr id="143" name="Google Shape;143;p31"/>
          <p:cNvPicPr preferRelativeResize="0"/>
          <p:nvPr/>
        </p:nvPicPr>
        <p:blipFill>
          <a:blip r:embed="rId4">
            <a:alphaModFix/>
          </a:blip>
          <a:stretch>
            <a:fillRect/>
          </a:stretch>
        </p:blipFill>
        <p:spPr>
          <a:xfrm>
            <a:off x="2407675" y="1615700"/>
            <a:ext cx="1040612" cy="1040612"/>
          </a:xfrm>
          <a:prstGeom prst="rect">
            <a:avLst/>
          </a:prstGeom>
          <a:noFill/>
          <a:ln>
            <a:noFill/>
          </a:ln>
        </p:spPr>
      </p:pic>
      <p:pic>
        <p:nvPicPr>
          <p:cNvPr id="144" name="Google Shape;144;p31"/>
          <p:cNvPicPr preferRelativeResize="0"/>
          <p:nvPr/>
        </p:nvPicPr>
        <p:blipFill>
          <a:blip r:embed="rId5">
            <a:alphaModFix/>
          </a:blip>
          <a:stretch>
            <a:fillRect/>
          </a:stretch>
        </p:blipFill>
        <p:spPr>
          <a:xfrm>
            <a:off x="2407675" y="3216838"/>
            <a:ext cx="1040612" cy="1040612"/>
          </a:xfrm>
          <a:prstGeom prst="rect">
            <a:avLst/>
          </a:prstGeom>
          <a:noFill/>
          <a:ln>
            <a:noFill/>
          </a:ln>
        </p:spPr>
      </p:pic>
      <p:pic>
        <p:nvPicPr>
          <p:cNvPr id="145" name="Google Shape;145;p31"/>
          <p:cNvPicPr preferRelativeResize="0"/>
          <p:nvPr/>
        </p:nvPicPr>
        <p:blipFill>
          <a:blip r:embed="rId6">
            <a:alphaModFix/>
          </a:blip>
          <a:stretch>
            <a:fillRect/>
          </a:stretch>
        </p:blipFill>
        <p:spPr>
          <a:xfrm>
            <a:off x="5567788" y="3216841"/>
            <a:ext cx="1040612" cy="104061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2"/>
          <p:cNvSpPr txBox="1"/>
          <p:nvPr/>
        </p:nvSpPr>
        <p:spPr>
          <a:xfrm>
            <a:off x="363151" y="1196375"/>
            <a:ext cx="3193800" cy="711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chemeClr val="lt1"/>
                </a:solidFill>
                <a:latin typeface="Proxima Nova"/>
                <a:ea typeface="Proxima Nova"/>
                <a:cs typeface="Proxima Nova"/>
                <a:sym typeface="Proxima Nova"/>
              </a:rPr>
              <a:t>Prevent vulnerable &amp; non-compliant images from deploying.</a:t>
            </a:r>
            <a:endParaRPr sz="2000" b="1">
              <a:solidFill>
                <a:schemeClr val="lt1"/>
              </a:solidFill>
              <a:latin typeface="Proxima Nova"/>
              <a:ea typeface="Proxima Nova"/>
              <a:cs typeface="Proxima Nova"/>
              <a:sym typeface="Proxima Nova"/>
            </a:endParaRPr>
          </a:p>
        </p:txBody>
      </p:sp>
      <p:sp>
        <p:nvSpPr>
          <p:cNvPr id="151" name="Google Shape;151;p32"/>
          <p:cNvSpPr txBox="1"/>
          <p:nvPr/>
        </p:nvSpPr>
        <p:spPr>
          <a:xfrm>
            <a:off x="363151" y="2070350"/>
            <a:ext cx="3649200" cy="2295600"/>
          </a:xfrm>
          <a:prstGeom prst="rect">
            <a:avLst/>
          </a:prstGeom>
          <a:noFill/>
          <a:ln>
            <a:noFill/>
          </a:ln>
        </p:spPr>
        <p:txBody>
          <a:bodyPr spcFirstLastPara="1" wrap="square" lIns="121900" tIns="121900" rIns="121900" bIns="121900" anchor="t" anchorCtr="0">
            <a:noAutofit/>
          </a:bodyPr>
          <a:lstStyle/>
          <a:p>
            <a:pPr marL="203200" lvl="0" indent="-285750" algn="l" rtl="0">
              <a:spcBef>
                <a:spcPts val="1000"/>
              </a:spcBef>
              <a:spcAft>
                <a:spcPts val="0"/>
              </a:spcAft>
              <a:buClr>
                <a:schemeClr val="lt1"/>
              </a:buClr>
              <a:buSzPts val="1300"/>
              <a:buFont typeface="Proxima Nova" panose="02000506030000020004" pitchFamily="2" charset="0"/>
              <a:buChar char="●"/>
            </a:pPr>
            <a:r>
              <a:rPr lang="en" sz="1300" dirty="0">
                <a:solidFill>
                  <a:schemeClr val="lt1"/>
                </a:solidFill>
                <a:latin typeface="Proxima Nova"/>
                <a:ea typeface="Proxima Nova"/>
                <a:cs typeface="Proxima Nova"/>
                <a:sym typeface="Proxima Nova"/>
              </a:rPr>
              <a:t>Full lifecycle CVE and compliance </a:t>
            </a:r>
            <a:br>
              <a:rPr lang="en" sz="1300" dirty="0">
                <a:solidFill>
                  <a:schemeClr val="lt1"/>
                </a:solidFill>
                <a:latin typeface="Proxima Nova"/>
                <a:ea typeface="Proxima Nova"/>
                <a:cs typeface="Proxima Nova"/>
                <a:sym typeface="Proxima Nova"/>
              </a:rPr>
            </a:br>
            <a:r>
              <a:rPr lang="en" sz="1300" dirty="0">
                <a:solidFill>
                  <a:schemeClr val="lt1"/>
                </a:solidFill>
                <a:latin typeface="Proxima Nova"/>
                <a:ea typeface="Proxima Nova"/>
                <a:cs typeface="Proxima Nova"/>
                <a:sym typeface="Proxima Nova"/>
              </a:rPr>
              <a:t>scanning in build, registry, and run-time</a:t>
            </a:r>
            <a:endParaRPr sz="1300" dirty="0">
              <a:solidFill>
                <a:schemeClr val="lt1"/>
              </a:solidFill>
              <a:latin typeface="Proxima Nova"/>
              <a:ea typeface="Proxima Nova"/>
              <a:cs typeface="Proxima Nova"/>
              <a:sym typeface="Proxima Nova"/>
            </a:endParaRPr>
          </a:p>
          <a:p>
            <a:pPr marL="203200" lvl="0" indent="-285750" algn="l" rtl="0">
              <a:lnSpc>
                <a:spcPct val="115000"/>
              </a:lnSpc>
              <a:spcBef>
                <a:spcPts val="1000"/>
              </a:spcBef>
              <a:spcAft>
                <a:spcPts val="0"/>
              </a:spcAft>
              <a:buClr>
                <a:schemeClr val="lt1"/>
              </a:buClr>
              <a:buSzPts val="1300"/>
              <a:buFont typeface="Proxima Nova" panose="02000506030000020004" pitchFamily="2" charset="0"/>
              <a:buChar char="●"/>
            </a:pPr>
            <a:r>
              <a:rPr lang="en" sz="1300" dirty="0">
                <a:solidFill>
                  <a:schemeClr val="lt1"/>
                </a:solidFill>
                <a:latin typeface="Proxima Nova"/>
                <a:ea typeface="Proxima Nova"/>
                <a:cs typeface="Proxima Nova"/>
                <a:sym typeface="Proxima Nova"/>
              </a:rPr>
              <a:t>Automated compliance testing as well as templates for: GDPR, PCI, HIPAA, NIST, etc.</a:t>
            </a:r>
            <a:endParaRPr sz="1300" dirty="0">
              <a:solidFill>
                <a:schemeClr val="lt1"/>
              </a:solidFill>
              <a:latin typeface="Proxima Nova"/>
              <a:ea typeface="Proxima Nova"/>
              <a:cs typeface="Proxima Nova"/>
              <a:sym typeface="Proxima Nova"/>
            </a:endParaRPr>
          </a:p>
          <a:p>
            <a:pPr marL="203200" lvl="0" indent="-285750" algn="l" rtl="0">
              <a:lnSpc>
                <a:spcPct val="115000"/>
              </a:lnSpc>
              <a:spcBef>
                <a:spcPts val="1000"/>
              </a:spcBef>
              <a:spcAft>
                <a:spcPts val="0"/>
              </a:spcAft>
              <a:buClr>
                <a:schemeClr val="lt1"/>
              </a:buClr>
              <a:buSzPts val="1300"/>
              <a:buFont typeface="Proxima Nova" panose="02000506030000020004" pitchFamily="2" charset="0"/>
              <a:buChar char="●"/>
            </a:pPr>
            <a:r>
              <a:rPr lang="en" sz="1300" dirty="0">
                <a:solidFill>
                  <a:schemeClr val="lt1"/>
                </a:solidFill>
                <a:latin typeface="Proxima Nova"/>
                <a:ea typeface="Proxima Nova"/>
                <a:cs typeface="Proxima Nova"/>
                <a:sym typeface="Proxima Nova"/>
              </a:rPr>
              <a:t>Admission controls to prevent deployment </a:t>
            </a:r>
            <a:endParaRPr sz="1300" dirty="0">
              <a:solidFill>
                <a:schemeClr val="lt1"/>
              </a:solidFill>
              <a:latin typeface="Proxima Nova"/>
              <a:ea typeface="Proxima Nova"/>
              <a:cs typeface="Proxima Nova"/>
              <a:sym typeface="Proxima Nova"/>
            </a:endParaRPr>
          </a:p>
          <a:p>
            <a:pPr marL="203200" lvl="0" indent="-285750" algn="l" rtl="0">
              <a:lnSpc>
                <a:spcPct val="115000"/>
              </a:lnSpc>
              <a:spcBef>
                <a:spcPts val="1000"/>
              </a:spcBef>
              <a:spcAft>
                <a:spcPts val="1000"/>
              </a:spcAft>
              <a:buClr>
                <a:schemeClr val="lt1"/>
              </a:buClr>
              <a:buSzPts val="1300"/>
              <a:buFont typeface="Proxima Nova" panose="02000506030000020004" pitchFamily="2" charset="0"/>
              <a:buChar char="●"/>
            </a:pPr>
            <a:r>
              <a:rPr lang="en" sz="1300" dirty="0">
                <a:solidFill>
                  <a:schemeClr val="lt1"/>
                </a:solidFill>
                <a:latin typeface="Proxima Nova"/>
                <a:ea typeface="Proxima Nova"/>
                <a:cs typeface="Proxima Nova"/>
                <a:sym typeface="Proxima Nova"/>
              </a:rPr>
              <a:t>Prevent the #1 cause of hacks… misconfigurations</a:t>
            </a:r>
            <a:endParaRPr sz="1300" dirty="0">
              <a:solidFill>
                <a:schemeClr val="lt1"/>
              </a:solidFill>
              <a:latin typeface="Proxima Nova"/>
              <a:ea typeface="Proxima Nova"/>
              <a:cs typeface="Proxima Nova"/>
              <a:sym typeface="Proxima Nova"/>
            </a:endParaRPr>
          </a:p>
        </p:txBody>
      </p:sp>
      <p:pic>
        <p:nvPicPr>
          <p:cNvPr id="152" name="Google Shape;152;p32"/>
          <p:cNvPicPr preferRelativeResize="0"/>
          <p:nvPr/>
        </p:nvPicPr>
        <p:blipFill>
          <a:blip r:embed="rId3">
            <a:alphaModFix/>
          </a:blip>
          <a:stretch>
            <a:fillRect/>
          </a:stretch>
        </p:blipFill>
        <p:spPr>
          <a:xfrm>
            <a:off x="4221950" y="1311325"/>
            <a:ext cx="4349951" cy="2773500"/>
          </a:xfrm>
          <a:prstGeom prst="rect">
            <a:avLst/>
          </a:prstGeom>
          <a:noFill/>
          <a:ln>
            <a:noFill/>
          </a:ln>
        </p:spPr>
      </p:pic>
      <p:pic>
        <p:nvPicPr>
          <p:cNvPr id="153" name="Google Shape;153;p32"/>
          <p:cNvPicPr preferRelativeResize="0"/>
          <p:nvPr/>
        </p:nvPicPr>
        <p:blipFill rotWithShape="1">
          <a:blip r:embed="rId4">
            <a:alphaModFix/>
          </a:blip>
          <a:srcRect l="13330" t="30897" r="31469" b="5053"/>
          <a:stretch/>
        </p:blipFill>
        <p:spPr>
          <a:xfrm>
            <a:off x="-4340850" y="1523425"/>
            <a:ext cx="4029078" cy="2295526"/>
          </a:xfrm>
          <a:prstGeom prst="rect">
            <a:avLst/>
          </a:prstGeom>
          <a:noFill/>
          <a:ln>
            <a:noFill/>
          </a:ln>
          <a:effectLst>
            <a:outerShdw blurRad="171450" dist="19050" dir="5760000" algn="bl" rotWithShape="0">
              <a:srgbClr val="000000">
                <a:alpha val="14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3"/>
          <p:cNvSpPr/>
          <p:nvPr/>
        </p:nvSpPr>
        <p:spPr>
          <a:xfrm>
            <a:off x="-41475" y="-32350"/>
            <a:ext cx="4885150" cy="5208200"/>
          </a:xfrm>
          <a:custGeom>
            <a:avLst/>
            <a:gdLst/>
            <a:ahLst/>
            <a:cxnLst/>
            <a:rect l="l" t="t" r="r" b="b"/>
            <a:pathLst>
              <a:path w="195406" h="208328" extrusionOk="0">
                <a:moveTo>
                  <a:pt x="0" y="863"/>
                </a:moveTo>
                <a:lnTo>
                  <a:pt x="953" y="207465"/>
                </a:lnTo>
                <a:lnTo>
                  <a:pt x="195406" y="208328"/>
                </a:lnTo>
                <a:lnTo>
                  <a:pt x="181079" y="90757"/>
                </a:lnTo>
                <a:lnTo>
                  <a:pt x="194453" y="0"/>
                </a:lnTo>
                <a:close/>
              </a:path>
            </a:pathLst>
          </a:custGeom>
          <a:gradFill>
            <a:gsLst>
              <a:gs pos="0">
                <a:srgbClr val="3B4D96"/>
              </a:gs>
              <a:gs pos="100000">
                <a:srgbClr val="0F1C4D"/>
              </a:gs>
            </a:gsLst>
            <a:lin ang="5400700" scaled="0"/>
          </a:gradFill>
          <a:ln w="9525" cap="flat" cmpd="sng">
            <a:solidFill>
              <a:schemeClr val="dk2"/>
            </a:solidFill>
            <a:prstDash val="solid"/>
            <a:round/>
            <a:headEnd type="none" w="med" len="med"/>
            <a:tailEnd type="none" w="med" len="med"/>
          </a:ln>
        </p:spPr>
      </p:sp>
      <p:pic>
        <p:nvPicPr>
          <p:cNvPr id="159" name="Google Shape;159;p33"/>
          <p:cNvPicPr preferRelativeResize="0"/>
          <p:nvPr/>
        </p:nvPicPr>
        <p:blipFill>
          <a:blip r:embed="rId3">
            <a:alphaModFix/>
          </a:blip>
          <a:stretch>
            <a:fillRect/>
          </a:stretch>
        </p:blipFill>
        <p:spPr>
          <a:xfrm>
            <a:off x="384850" y="4688238"/>
            <a:ext cx="1128825" cy="238374"/>
          </a:xfrm>
          <a:prstGeom prst="rect">
            <a:avLst/>
          </a:prstGeom>
          <a:noFill/>
          <a:ln>
            <a:noFill/>
          </a:ln>
        </p:spPr>
      </p:pic>
      <p:pic>
        <p:nvPicPr>
          <p:cNvPr id="160" name="Google Shape;160;p33"/>
          <p:cNvPicPr preferRelativeResize="0"/>
          <p:nvPr/>
        </p:nvPicPr>
        <p:blipFill rotWithShape="1">
          <a:blip r:embed="rId4">
            <a:alphaModFix/>
          </a:blip>
          <a:srcRect l="26567" t="56857"/>
          <a:stretch/>
        </p:blipFill>
        <p:spPr>
          <a:xfrm>
            <a:off x="-41475" y="-53000"/>
            <a:ext cx="1273825" cy="863651"/>
          </a:xfrm>
          <a:prstGeom prst="rect">
            <a:avLst/>
          </a:prstGeom>
          <a:noFill/>
          <a:ln>
            <a:noFill/>
          </a:ln>
        </p:spPr>
      </p:pic>
      <p:grpSp>
        <p:nvGrpSpPr>
          <p:cNvPr id="161" name="Google Shape;161;p33"/>
          <p:cNvGrpSpPr/>
          <p:nvPr/>
        </p:nvGrpSpPr>
        <p:grpSpPr>
          <a:xfrm>
            <a:off x="9339650" y="3572987"/>
            <a:ext cx="3063380" cy="3015423"/>
            <a:chOff x="5211050" y="1466850"/>
            <a:chExt cx="3063380" cy="3015423"/>
          </a:xfrm>
        </p:grpSpPr>
        <p:pic>
          <p:nvPicPr>
            <p:cNvPr id="162" name="Google Shape;162;p33"/>
            <p:cNvPicPr preferRelativeResize="0"/>
            <p:nvPr/>
          </p:nvPicPr>
          <p:blipFill rotWithShape="1">
            <a:blip r:embed="rId5">
              <a:alphaModFix/>
            </a:blip>
            <a:srcRect l="33231" t="8138" r="21873"/>
            <a:stretch/>
          </p:blipFill>
          <p:spPr>
            <a:xfrm>
              <a:off x="5211050" y="1466850"/>
              <a:ext cx="3063380" cy="3015423"/>
            </a:xfrm>
            <a:prstGeom prst="rect">
              <a:avLst/>
            </a:prstGeom>
            <a:noFill/>
            <a:ln>
              <a:noFill/>
            </a:ln>
            <a:effectLst>
              <a:outerShdw blurRad="157163" dist="38100" dir="5880000" algn="bl" rotWithShape="0">
                <a:srgbClr val="000000">
                  <a:alpha val="16000"/>
                </a:srgbClr>
              </a:outerShdw>
            </a:effectLst>
          </p:spPr>
        </p:pic>
        <p:pic>
          <p:nvPicPr>
            <p:cNvPr id="163" name="Google Shape;163;p33"/>
            <p:cNvPicPr preferRelativeResize="0"/>
            <p:nvPr/>
          </p:nvPicPr>
          <p:blipFill rotWithShape="1">
            <a:blip r:embed="rId5">
              <a:alphaModFix/>
            </a:blip>
            <a:srcRect l="11384" t="8078" r="58985" b="85728"/>
            <a:stretch/>
          </p:blipFill>
          <p:spPr>
            <a:xfrm>
              <a:off x="5211050" y="1466850"/>
              <a:ext cx="3063380" cy="308027"/>
            </a:xfrm>
            <a:prstGeom prst="rect">
              <a:avLst/>
            </a:prstGeom>
            <a:noFill/>
            <a:ln>
              <a:noFill/>
            </a:ln>
          </p:spPr>
        </p:pic>
      </p:grpSp>
      <p:sp>
        <p:nvSpPr>
          <p:cNvPr id="164" name="Google Shape;164;p33"/>
          <p:cNvSpPr txBox="1"/>
          <p:nvPr/>
        </p:nvSpPr>
        <p:spPr>
          <a:xfrm>
            <a:off x="299850" y="992475"/>
            <a:ext cx="3796200" cy="67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chemeClr val="lt1"/>
                </a:solidFill>
                <a:latin typeface="Proxima Nova"/>
                <a:ea typeface="Proxima Nova"/>
                <a:cs typeface="Proxima Nova"/>
                <a:sym typeface="Proxima Nova"/>
              </a:rPr>
              <a:t>Behavior-based run-time incident detection &amp; prevention</a:t>
            </a:r>
            <a:endParaRPr sz="2000" b="1">
              <a:solidFill>
                <a:schemeClr val="lt1"/>
              </a:solidFill>
              <a:latin typeface="Proxima Nova"/>
              <a:ea typeface="Proxima Nova"/>
              <a:cs typeface="Proxima Nova"/>
              <a:sym typeface="Proxima Nova"/>
            </a:endParaRPr>
          </a:p>
        </p:txBody>
      </p:sp>
      <p:sp>
        <p:nvSpPr>
          <p:cNvPr id="165" name="Google Shape;165;p33"/>
          <p:cNvSpPr txBox="1"/>
          <p:nvPr/>
        </p:nvSpPr>
        <p:spPr>
          <a:xfrm>
            <a:off x="299850" y="1892500"/>
            <a:ext cx="4207200" cy="2694600"/>
          </a:xfrm>
          <a:prstGeom prst="rect">
            <a:avLst/>
          </a:prstGeom>
          <a:noFill/>
          <a:ln>
            <a:noFill/>
          </a:ln>
        </p:spPr>
        <p:txBody>
          <a:bodyPr spcFirstLastPara="1" wrap="square" lIns="121900" tIns="121900" rIns="121900" bIns="121900" anchor="t" anchorCtr="0">
            <a:noAutofit/>
          </a:bodyPr>
          <a:lstStyle/>
          <a:p>
            <a:pPr marL="203200" lvl="0" indent="-285750" algn="l" rtl="0">
              <a:spcBef>
                <a:spcPts val="0"/>
              </a:spcBef>
              <a:spcAft>
                <a:spcPts val="0"/>
              </a:spcAft>
              <a:buClr>
                <a:schemeClr val="lt1"/>
              </a:buClr>
              <a:buSzPts val="1300"/>
              <a:buFont typeface="Proxima Nova" panose="02000506030000020004" pitchFamily="2" charset="0"/>
              <a:buChar char="●"/>
            </a:pPr>
            <a:r>
              <a:rPr lang="en" sz="1300" dirty="0">
                <a:solidFill>
                  <a:schemeClr val="lt1"/>
                </a:solidFill>
                <a:latin typeface="Proxima Nova"/>
                <a:ea typeface="Proxima Nova"/>
                <a:cs typeface="Proxima Nova"/>
                <a:sym typeface="Proxima Nova"/>
              </a:rPr>
              <a:t>See everything that’s happening on your container network— visualization of containers, connections, violations, threats — in real-time</a:t>
            </a:r>
            <a:endParaRPr sz="1300" dirty="0">
              <a:solidFill>
                <a:schemeClr val="lt1"/>
              </a:solidFill>
              <a:latin typeface="Proxima Nova"/>
              <a:ea typeface="Proxima Nova"/>
              <a:cs typeface="Proxima Nova"/>
              <a:sym typeface="Proxima Nova"/>
            </a:endParaRPr>
          </a:p>
          <a:p>
            <a:pPr marL="203200" lvl="0" indent="-285750" algn="l" rtl="0">
              <a:spcBef>
                <a:spcPts val="1000"/>
              </a:spcBef>
              <a:spcAft>
                <a:spcPts val="0"/>
              </a:spcAft>
              <a:buClr>
                <a:srgbClr val="FFFFFF"/>
              </a:buClr>
              <a:buSzPts val="1300"/>
              <a:buFont typeface="Proxima Nova" panose="02000506030000020004" pitchFamily="2" charset="0"/>
              <a:buChar char="●"/>
            </a:pPr>
            <a:r>
              <a:rPr lang="en" sz="1300" dirty="0">
                <a:solidFill>
                  <a:srgbClr val="FFFFFF"/>
                </a:solidFill>
                <a:latin typeface="Proxima Nova"/>
                <a:ea typeface="Proxima Nova"/>
                <a:cs typeface="Proxima Nova"/>
                <a:sym typeface="Proxima Nova"/>
              </a:rPr>
              <a:t>Automatically inspect and learn all network traffic at Layer 7 and all processes on every container</a:t>
            </a:r>
            <a:endParaRPr sz="1300" dirty="0">
              <a:solidFill>
                <a:srgbClr val="FFFFFF"/>
              </a:solidFill>
              <a:latin typeface="Proxima Nova"/>
              <a:ea typeface="Proxima Nova"/>
              <a:cs typeface="Proxima Nova"/>
              <a:sym typeface="Proxima Nova"/>
            </a:endParaRPr>
          </a:p>
          <a:p>
            <a:pPr marL="203200" lvl="0" indent="-285750" algn="l" rtl="0">
              <a:lnSpc>
                <a:spcPct val="115000"/>
              </a:lnSpc>
              <a:spcBef>
                <a:spcPts val="1000"/>
              </a:spcBef>
              <a:spcAft>
                <a:spcPts val="0"/>
              </a:spcAft>
              <a:buClr>
                <a:schemeClr val="lt1"/>
              </a:buClr>
              <a:buSzPts val="1300"/>
              <a:buFont typeface="Proxima Nova" panose="02000506030000020004" pitchFamily="2" charset="0"/>
              <a:buChar char="●"/>
            </a:pPr>
            <a:r>
              <a:rPr lang="en" sz="1300" dirty="0">
                <a:solidFill>
                  <a:schemeClr val="lt1"/>
                </a:solidFill>
                <a:latin typeface="Proxima Nova"/>
                <a:ea typeface="Proxima Nova"/>
                <a:cs typeface="Proxima Nova"/>
                <a:sym typeface="Proxima Nova"/>
              </a:rPr>
              <a:t>Deep packet inspection (DPI) to implement Data Loss Prevention (DLP), DDoS &amp; DNS attack detection and prevention, SQL injection, etc.</a:t>
            </a:r>
            <a:endParaRPr sz="1300" dirty="0">
              <a:solidFill>
                <a:schemeClr val="lt1"/>
              </a:solidFill>
              <a:latin typeface="Proxima Nova"/>
              <a:ea typeface="Proxima Nova"/>
              <a:cs typeface="Proxima Nova"/>
              <a:sym typeface="Proxima Nova"/>
            </a:endParaRPr>
          </a:p>
          <a:p>
            <a:pPr marL="203200" lvl="0" indent="-285750" algn="l" rtl="0">
              <a:lnSpc>
                <a:spcPct val="115000"/>
              </a:lnSpc>
              <a:spcBef>
                <a:spcPts val="1000"/>
              </a:spcBef>
              <a:spcAft>
                <a:spcPts val="1000"/>
              </a:spcAft>
              <a:buClr>
                <a:schemeClr val="lt1"/>
              </a:buClr>
              <a:buSzPts val="1300"/>
              <a:buFont typeface="Proxima Nova" panose="02000506030000020004" pitchFamily="2" charset="0"/>
              <a:buChar char="●"/>
            </a:pPr>
            <a:r>
              <a:rPr lang="en" sz="1300" dirty="0">
                <a:solidFill>
                  <a:schemeClr val="lt1"/>
                </a:solidFill>
                <a:latin typeface="Proxima Nova"/>
                <a:ea typeface="Proxima Nova"/>
                <a:cs typeface="Proxima Nova"/>
                <a:sym typeface="Proxima Nova"/>
              </a:rPr>
              <a:t>Automated behavioral learning to </a:t>
            </a:r>
            <a:br>
              <a:rPr lang="en" sz="1300" dirty="0">
                <a:solidFill>
                  <a:schemeClr val="lt1"/>
                </a:solidFill>
                <a:latin typeface="Proxima Nova"/>
                <a:ea typeface="Proxima Nova"/>
                <a:cs typeface="Proxima Nova"/>
                <a:sym typeface="Proxima Nova"/>
              </a:rPr>
            </a:br>
            <a:r>
              <a:rPr lang="en" sz="1300" dirty="0">
                <a:solidFill>
                  <a:schemeClr val="lt1"/>
                </a:solidFill>
                <a:latin typeface="Proxima Nova"/>
                <a:ea typeface="Proxima Nova"/>
                <a:cs typeface="Proxima Nova"/>
                <a:sym typeface="Proxima Nova"/>
              </a:rPr>
              <a:t>build and enforce security policy (security-as-code)</a:t>
            </a:r>
            <a:endParaRPr sz="1300" dirty="0">
              <a:solidFill>
                <a:schemeClr val="lt1"/>
              </a:solidFill>
              <a:latin typeface="Proxima Nova"/>
              <a:ea typeface="Proxima Nova"/>
              <a:cs typeface="Proxima Nova"/>
              <a:sym typeface="Proxima Nova"/>
            </a:endParaRPr>
          </a:p>
        </p:txBody>
      </p:sp>
      <p:pic>
        <p:nvPicPr>
          <p:cNvPr id="166" name="Google Shape;166;p33"/>
          <p:cNvPicPr preferRelativeResize="0"/>
          <p:nvPr/>
        </p:nvPicPr>
        <p:blipFill>
          <a:blip r:embed="rId6">
            <a:alphaModFix/>
          </a:blip>
          <a:stretch>
            <a:fillRect/>
          </a:stretch>
        </p:blipFill>
        <p:spPr>
          <a:xfrm>
            <a:off x="4712425" y="1327241"/>
            <a:ext cx="4097550" cy="2612584"/>
          </a:xfrm>
          <a:prstGeom prst="rect">
            <a:avLst/>
          </a:prstGeom>
          <a:noFill/>
          <a:ln>
            <a:noFill/>
          </a:ln>
        </p:spPr>
      </p:pic>
      <p:pic>
        <p:nvPicPr>
          <p:cNvPr id="167" name="Google Shape;167;p33"/>
          <p:cNvPicPr preferRelativeResize="0"/>
          <p:nvPr/>
        </p:nvPicPr>
        <p:blipFill>
          <a:blip r:embed="rId7">
            <a:alphaModFix/>
          </a:blip>
          <a:stretch>
            <a:fillRect/>
          </a:stretch>
        </p:blipFill>
        <p:spPr>
          <a:xfrm>
            <a:off x="918238" y="17100"/>
            <a:ext cx="870550" cy="863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5"/>
          <p:cNvSpPr txBox="1">
            <a:spLocks noGrp="1"/>
          </p:cNvSpPr>
          <p:nvPr>
            <p:ph type="body" idx="1"/>
          </p:nvPr>
        </p:nvSpPr>
        <p:spPr>
          <a:xfrm>
            <a:off x="628650" y="1400619"/>
            <a:ext cx="7886700" cy="3499500"/>
          </a:xfrm>
          <a:prstGeom prst="rect">
            <a:avLst/>
          </a:prstGeom>
          <a:noFill/>
          <a:ln>
            <a:noFill/>
          </a:ln>
        </p:spPr>
        <p:txBody>
          <a:bodyPr spcFirstLastPara="1" wrap="square" lIns="68575" tIns="34275" rIns="68575" bIns="34275" anchor="t" anchorCtr="0">
            <a:noAutofit/>
          </a:bodyPr>
          <a:lstStyle/>
          <a:p>
            <a:pPr marL="38100" marR="0" lvl="0" indent="0" algn="ctr" rtl="0">
              <a:lnSpc>
                <a:spcPct val="80000"/>
              </a:lnSpc>
              <a:spcBef>
                <a:spcPts val="800"/>
              </a:spcBef>
              <a:spcAft>
                <a:spcPts val="0"/>
              </a:spcAft>
              <a:buClr>
                <a:schemeClr val="dk1"/>
              </a:buClr>
              <a:buSzPts val="2100"/>
              <a:buFont typeface="Arial"/>
              <a:buNone/>
            </a:pPr>
            <a:r>
              <a:rPr lang="en"/>
              <a:t>Demo</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1B6A6-8ED9-F045-A7F5-93C70767D19B}"/>
              </a:ext>
            </a:extLst>
          </p:cNvPr>
          <p:cNvPicPr>
            <a:picLocks noChangeAspect="1"/>
          </p:cNvPicPr>
          <p:nvPr/>
        </p:nvPicPr>
        <p:blipFill>
          <a:blip r:embed="rId3"/>
          <a:stretch>
            <a:fillRect/>
          </a:stretch>
        </p:blipFill>
        <p:spPr>
          <a:xfrm>
            <a:off x="-1" y="-1"/>
            <a:ext cx="3150261" cy="3230217"/>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927D77DC-7119-8844-A503-614CC6A75468}"/>
              </a:ext>
            </a:extLst>
          </p:cNvPr>
          <p:cNvPicPr>
            <a:picLocks noChangeAspect="1"/>
          </p:cNvPicPr>
          <p:nvPr/>
        </p:nvPicPr>
        <p:blipFill>
          <a:blip r:embed="rId4"/>
          <a:stretch>
            <a:fillRect/>
          </a:stretch>
        </p:blipFill>
        <p:spPr>
          <a:xfrm>
            <a:off x="2235820" y="2571750"/>
            <a:ext cx="6944462" cy="2569265"/>
          </a:xfrm>
          <a:prstGeom prst="rect">
            <a:avLst/>
          </a:prstGeom>
        </p:spPr>
      </p:pic>
    </p:spTree>
    <p:extLst>
      <p:ext uri="{BB962C8B-B14F-4D97-AF65-F5344CB8AC3E}">
        <p14:creationId xmlns:p14="http://schemas.microsoft.com/office/powerpoint/2010/main" val="978493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260"/>
        <p:cNvGrpSpPr/>
        <p:nvPr/>
      </p:nvGrpSpPr>
      <p:grpSpPr>
        <a:xfrm>
          <a:off x="0" y="0"/>
          <a:ext cx="0" cy="0"/>
          <a:chOff x="0" y="0"/>
          <a:chExt cx="0" cy="0"/>
        </a:xfrm>
      </p:grpSpPr>
      <p:sp>
        <p:nvSpPr>
          <p:cNvPr id="261" name="Google Shape;261;p40"/>
          <p:cNvSpPr txBox="1">
            <a:spLocks noGrp="1"/>
          </p:cNvSpPr>
          <p:nvPr>
            <p:ph type="title"/>
          </p:nvPr>
        </p:nvSpPr>
        <p:spPr>
          <a:xfrm>
            <a:off x="294900" y="1699725"/>
            <a:ext cx="1885200" cy="1839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en" sz="2400" b="1">
                <a:solidFill>
                  <a:srgbClr val="FFFFFF"/>
                </a:solidFill>
                <a:latin typeface="Proxima Nova"/>
                <a:ea typeface="Proxima Nova"/>
                <a:cs typeface="Proxima Nova"/>
                <a:sym typeface="Proxima Nova"/>
              </a:rPr>
              <a:t>Runtime Container Security Comparison </a:t>
            </a:r>
            <a:endParaRPr sz="2400" b="1">
              <a:solidFill>
                <a:srgbClr val="FFFFFF"/>
              </a:solidFill>
              <a:latin typeface="Proxima Nova"/>
              <a:ea typeface="Proxima Nova"/>
              <a:cs typeface="Proxima Nova"/>
              <a:sym typeface="Proxima Nova"/>
            </a:endParaRPr>
          </a:p>
          <a:p>
            <a:pPr marL="0" marR="0" lvl="0" indent="0" algn="l" rtl="0">
              <a:lnSpc>
                <a:spcPct val="100000"/>
              </a:lnSpc>
              <a:spcBef>
                <a:spcPts val="0"/>
              </a:spcBef>
              <a:spcAft>
                <a:spcPts val="0"/>
              </a:spcAft>
              <a:buNone/>
            </a:pPr>
            <a:endParaRPr sz="2400" b="1">
              <a:solidFill>
                <a:srgbClr val="FFFFFF"/>
              </a:solidFill>
              <a:latin typeface="Proxima Nova"/>
              <a:ea typeface="Proxima Nova"/>
              <a:cs typeface="Proxima Nova"/>
              <a:sym typeface="Proxima Nova"/>
            </a:endParaRPr>
          </a:p>
        </p:txBody>
      </p:sp>
      <p:graphicFrame>
        <p:nvGraphicFramePr>
          <p:cNvPr id="262" name="Google Shape;262;p40"/>
          <p:cNvGraphicFramePr/>
          <p:nvPr/>
        </p:nvGraphicFramePr>
        <p:xfrm>
          <a:off x="2225147" y="88660"/>
          <a:ext cx="6807325" cy="4937600"/>
        </p:xfrm>
        <a:graphic>
          <a:graphicData uri="http://schemas.openxmlformats.org/drawingml/2006/table">
            <a:tbl>
              <a:tblPr>
                <a:noFill/>
              </a:tblPr>
              <a:tblGrid>
                <a:gridCol w="3793775">
                  <a:extLst>
                    <a:ext uri="{9D8B030D-6E8A-4147-A177-3AD203B41FA5}">
                      <a16:colId xmlns:a16="http://schemas.microsoft.com/office/drawing/2014/main" val="20000"/>
                    </a:ext>
                  </a:extLst>
                </a:gridCol>
                <a:gridCol w="658775">
                  <a:extLst>
                    <a:ext uri="{9D8B030D-6E8A-4147-A177-3AD203B41FA5}">
                      <a16:colId xmlns:a16="http://schemas.microsoft.com/office/drawing/2014/main" val="20001"/>
                    </a:ext>
                  </a:extLst>
                </a:gridCol>
                <a:gridCol w="809800">
                  <a:extLst>
                    <a:ext uri="{9D8B030D-6E8A-4147-A177-3AD203B41FA5}">
                      <a16:colId xmlns:a16="http://schemas.microsoft.com/office/drawing/2014/main" val="20002"/>
                    </a:ext>
                  </a:extLst>
                </a:gridCol>
                <a:gridCol w="1048325">
                  <a:extLst>
                    <a:ext uri="{9D8B030D-6E8A-4147-A177-3AD203B41FA5}">
                      <a16:colId xmlns:a16="http://schemas.microsoft.com/office/drawing/2014/main" val="20003"/>
                    </a:ext>
                  </a:extLst>
                </a:gridCol>
                <a:gridCol w="496650">
                  <a:extLst>
                    <a:ext uri="{9D8B030D-6E8A-4147-A177-3AD203B41FA5}">
                      <a16:colId xmlns:a16="http://schemas.microsoft.com/office/drawing/2014/main" val="20004"/>
                    </a:ext>
                  </a:extLst>
                </a:gridCol>
              </a:tblGrid>
              <a:tr h="226700">
                <a:tc>
                  <a:txBody>
                    <a:bodyPr/>
                    <a:lstStyle/>
                    <a:p>
                      <a:pPr marL="0" lvl="0" indent="0" algn="ctr" rtl="0">
                        <a:spcBef>
                          <a:spcPts val="0"/>
                        </a:spcBef>
                        <a:spcAft>
                          <a:spcPts val="0"/>
                        </a:spcAft>
                        <a:buNone/>
                      </a:pPr>
                      <a:endParaRPr sz="800" b="1"/>
                    </a:p>
                  </a:txBody>
                  <a:tcPr marL="68575" marR="68575" marT="68575" marB="68575">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800" b="1"/>
                        <a:t>NeuVector </a:t>
                      </a:r>
                      <a:endParaRPr sz="800" b="1"/>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800" b="1"/>
                        <a:t>Twistlock</a:t>
                      </a:r>
                      <a:endParaRPr sz="800" b="1"/>
                    </a:p>
                  </a:txBody>
                  <a:tcPr marL="68575" marR="68575" marT="68575" marB="6857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800" b="1"/>
                        <a:t>Aqua</a:t>
                      </a:r>
                      <a:endParaRPr sz="800" b="1"/>
                    </a:p>
                  </a:txBody>
                  <a:tcPr marL="68575" marR="68575" marT="68575" marB="68575" anchor="ctr"/>
                </a:tc>
                <a:tc>
                  <a:txBody>
                    <a:bodyPr/>
                    <a:lstStyle/>
                    <a:p>
                      <a:pPr marL="0" lvl="0" indent="0" algn="ctr" rtl="0">
                        <a:spcBef>
                          <a:spcPts val="0"/>
                        </a:spcBef>
                        <a:spcAft>
                          <a:spcPts val="0"/>
                        </a:spcAft>
                        <a:buNone/>
                      </a:pPr>
                      <a:r>
                        <a:rPr lang="en" sz="800" b="1"/>
                        <a:t>Snyk</a:t>
                      </a:r>
                      <a:endParaRPr sz="800" b="1"/>
                    </a:p>
                  </a:txBody>
                  <a:tcPr marL="68575" marR="68575" marT="68575" marB="68575" anchor="ctr"/>
                </a:tc>
                <a:extLst>
                  <a:ext uri="{0D108BD9-81ED-4DB2-BD59-A6C34878D82A}">
                    <a16:rowId xmlns:a16="http://schemas.microsoft.com/office/drawing/2014/main" val="10000"/>
                  </a:ext>
                </a:extLst>
              </a:tr>
              <a:tr h="224000">
                <a:tc>
                  <a:txBody>
                    <a:bodyPr/>
                    <a:lstStyle/>
                    <a:p>
                      <a:pPr marL="0" lvl="0" indent="0" algn="l" rtl="0">
                        <a:spcBef>
                          <a:spcPts val="0"/>
                        </a:spcBef>
                        <a:spcAft>
                          <a:spcPts val="0"/>
                        </a:spcAft>
                        <a:buNone/>
                      </a:pPr>
                      <a:r>
                        <a:rPr lang="en" sz="800" b="1"/>
                        <a:t>Inspect Network Packets with Layer 7 Deep Packet Inspection (DPI)</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p>
                  </a:txBody>
                  <a:tcPr marL="68575" marR="68575" marT="68575" marB="68575" anchor="ct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p>
                  </a:txBody>
                  <a:tcPr marL="68575" marR="68575" marT="68575" marB="68575" anchor="ctr"/>
                </a:tc>
                <a:extLst>
                  <a:ext uri="{0D108BD9-81ED-4DB2-BD59-A6C34878D82A}">
                    <a16:rowId xmlns:a16="http://schemas.microsoft.com/office/drawing/2014/main" val="10001"/>
                  </a:ext>
                </a:extLst>
              </a:tr>
              <a:tr h="224000">
                <a:tc>
                  <a:txBody>
                    <a:bodyPr/>
                    <a:lstStyle/>
                    <a:p>
                      <a:pPr marL="0" lvl="0" indent="0" algn="l" rtl="0">
                        <a:spcBef>
                          <a:spcPts val="0"/>
                        </a:spcBef>
                        <a:spcAft>
                          <a:spcPts val="0"/>
                        </a:spcAft>
                        <a:buNone/>
                      </a:pPr>
                      <a:r>
                        <a:rPr lang="en" sz="800" b="1"/>
                        <a:t>Auto-learning, Behavioral analysis created Network policy</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700">
                          <a:solidFill>
                            <a:schemeClr val="dk1"/>
                          </a:solidFill>
                        </a:rPr>
                        <a:t>Not for L7 analysis</a:t>
                      </a:r>
                      <a:endParaRPr sz="700"/>
                    </a:p>
                  </a:txBody>
                  <a:tcPr marL="68575" marR="68575" marT="68575" marB="6857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800"/>
                        <a:buFont typeface="Arial"/>
                        <a:buNone/>
                      </a:pPr>
                      <a:r>
                        <a:rPr lang="en" sz="700">
                          <a:solidFill>
                            <a:schemeClr val="dk1"/>
                          </a:solidFill>
                        </a:rPr>
                        <a:t>Not for L7 Analysis</a:t>
                      </a:r>
                      <a:endParaRPr sz="700"/>
                    </a:p>
                  </a:txBody>
                  <a:tcPr marL="68575" marR="68575" marT="68575" marB="68575" anchor="ct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p>
                  </a:txBody>
                  <a:tcPr marL="68575" marR="68575" marT="68575" marB="68575" anchor="ctr"/>
                </a:tc>
                <a:extLst>
                  <a:ext uri="{0D108BD9-81ED-4DB2-BD59-A6C34878D82A}">
                    <a16:rowId xmlns:a16="http://schemas.microsoft.com/office/drawing/2014/main" val="10002"/>
                  </a:ext>
                </a:extLst>
              </a:tr>
              <a:tr h="224000">
                <a:tc>
                  <a:txBody>
                    <a:bodyPr/>
                    <a:lstStyle/>
                    <a:p>
                      <a:pPr marL="0" lvl="0" indent="0" algn="l" rtl="0">
                        <a:spcBef>
                          <a:spcPts val="0"/>
                        </a:spcBef>
                        <a:spcAft>
                          <a:spcPts val="0"/>
                        </a:spcAft>
                        <a:buNone/>
                      </a:pPr>
                      <a:r>
                        <a:rPr lang="en" sz="800" b="1"/>
                        <a:t>Threat Detection – distributed network and application attacks, e.g DDoS, DNS</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p>
                      <a:pPr marL="0" lvl="0" indent="0" algn="ctr" rtl="0">
                        <a:spcBef>
                          <a:spcPts val="0"/>
                        </a:spcBef>
                        <a:spcAft>
                          <a:spcPts val="0"/>
                        </a:spcAft>
                        <a:buClr>
                          <a:schemeClr val="dk1"/>
                        </a:buClr>
                        <a:buSzPts val="800"/>
                        <a:buFont typeface="Arial"/>
                        <a:buNone/>
                      </a:pPr>
                      <a:r>
                        <a:rPr lang="en" sz="700">
                          <a:solidFill>
                            <a:schemeClr val="dk1"/>
                          </a:solidFill>
                        </a:rPr>
                        <a:t>Limited-edge WAF</a:t>
                      </a:r>
                      <a:endParaRPr sz="700">
                        <a:solidFill>
                          <a:schemeClr val="dk1"/>
                        </a:solidFill>
                      </a:endParaRPr>
                    </a:p>
                  </a:txBody>
                  <a:tcPr marL="68575" marR="68575" marT="68575" marB="68575" anchor="ct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tc>
                <a:extLst>
                  <a:ext uri="{0D108BD9-81ED-4DB2-BD59-A6C34878D82A}">
                    <a16:rowId xmlns:a16="http://schemas.microsoft.com/office/drawing/2014/main" val="10003"/>
                  </a:ext>
                </a:extLst>
              </a:tr>
              <a:tr h="224000">
                <a:tc>
                  <a:txBody>
                    <a:bodyPr/>
                    <a:lstStyle/>
                    <a:p>
                      <a:pPr marL="0" lvl="0" indent="0" algn="l" rtl="0">
                        <a:spcBef>
                          <a:spcPts val="0"/>
                        </a:spcBef>
                        <a:spcAft>
                          <a:spcPts val="0"/>
                        </a:spcAft>
                        <a:buNone/>
                      </a:pPr>
                      <a:r>
                        <a:rPr lang="en" sz="800" b="1"/>
                        <a:t>Data Breach Detection, e.g. DLP, DNS/ICMP tunneling</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tc>
                <a:extLst>
                  <a:ext uri="{0D108BD9-81ED-4DB2-BD59-A6C34878D82A}">
                    <a16:rowId xmlns:a16="http://schemas.microsoft.com/office/drawing/2014/main" val="10004"/>
                  </a:ext>
                </a:extLst>
              </a:tr>
              <a:tr h="224000">
                <a:tc>
                  <a:txBody>
                    <a:bodyPr/>
                    <a:lstStyle/>
                    <a:p>
                      <a:pPr marL="0" lvl="0" indent="0" algn="l" rtl="0">
                        <a:spcBef>
                          <a:spcPts val="0"/>
                        </a:spcBef>
                        <a:spcAft>
                          <a:spcPts val="0"/>
                        </a:spcAft>
                        <a:buNone/>
                      </a:pPr>
                      <a:r>
                        <a:rPr lang="en" sz="800" b="1"/>
                        <a:t>Control ingress/egress to external (non-container) services incl by DNS name</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24000">
                <a:tc>
                  <a:txBody>
                    <a:bodyPr/>
                    <a:lstStyle/>
                    <a:p>
                      <a:pPr marL="0" lvl="0" indent="0" algn="l" rtl="0">
                        <a:spcBef>
                          <a:spcPts val="0"/>
                        </a:spcBef>
                        <a:spcAft>
                          <a:spcPts val="0"/>
                        </a:spcAft>
                        <a:buNone/>
                      </a:pPr>
                      <a:r>
                        <a:rPr lang="en" sz="800" b="1"/>
                        <a:t>Monitor critical system containers (etcd, API server...) for network attacks</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24000">
                <a:tc>
                  <a:txBody>
                    <a:bodyPr/>
                    <a:lstStyle/>
                    <a:p>
                      <a:pPr marL="0" lvl="0" indent="0" algn="l" rtl="0">
                        <a:spcBef>
                          <a:spcPts val="0"/>
                        </a:spcBef>
                        <a:spcAft>
                          <a:spcPts val="0"/>
                        </a:spcAft>
                        <a:buNone/>
                      </a:pPr>
                      <a:r>
                        <a:rPr lang="en" sz="800" b="1"/>
                        <a:t>Detect Privilege Escalations, reverse shell, port scan in host/containers</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p>
                  </a:txBody>
                  <a:tcPr marL="68575" marR="68575" marT="68575" marB="68575" anchor="ct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p>
                  </a:txBody>
                  <a:tcPr marL="68575" marR="68575" marT="68575" marB="68575" anchor="ct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24000">
                <a:tc>
                  <a:txBody>
                    <a:bodyPr/>
                    <a:lstStyle/>
                    <a:p>
                      <a:pPr marL="0" lvl="0" indent="0" algn="l" rtl="0">
                        <a:spcBef>
                          <a:spcPts val="0"/>
                        </a:spcBef>
                        <a:spcAft>
                          <a:spcPts val="0"/>
                        </a:spcAft>
                        <a:buNone/>
                      </a:pPr>
                      <a:r>
                        <a:rPr lang="en" sz="800" b="1"/>
                        <a:t>Monitor host and container processes, capture history, file system activity, &amp; block suspicious</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24000">
                <a:tc>
                  <a:txBody>
                    <a:bodyPr/>
                    <a:lstStyle/>
                    <a:p>
                      <a:pPr marL="0" lvl="0" indent="0" algn="l" rtl="0">
                        <a:spcBef>
                          <a:spcPts val="0"/>
                        </a:spcBef>
                        <a:spcAft>
                          <a:spcPts val="0"/>
                        </a:spcAft>
                        <a:buNone/>
                      </a:pPr>
                      <a:r>
                        <a:rPr lang="en" sz="800" b="1"/>
                        <a:t>Auto scan any container that starts running for vulnerabilities</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24000">
                <a:tc>
                  <a:txBody>
                    <a:bodyPr/>
                    <a:lstStyle/>
                    <a:p>
                      <a:pPr marL="0" lvl="0" indent="0" algn="l" rtl="0">
                        <a:spcBef>
                          <a:spcPts val="0"/>
                        </a:spcBef>
                        <a:spcAft>
                          <a:spcPts val="0"/>
                        </a:spcAft>
                        <a:buNone/>
                      </a:pPr>
                      <a:r>
                        <a:rPr lang="en" sz="800" b="1"/>
                        <a:t>Controls: Block connections without impacting container, Quarantine container</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700">
                          <a:solidFill>
                            <a:schemeClr val="dk1"/>
                          </a:solidFill>
                        </a:rPr>
                        <a:t>IPtables based, not packet filtering</a:t>
                      </a:r>
                      <a:endParaRPr sz="700">
                        <a:solidFill>
                          <a:schemeClr val="dk1"/>
                        </a:solidFill>
                      </a:endParaRPr>
                    </a:p>
                  </a:txBody>
                  <a:tcPr marL="68575" marR="68575" marT="68575" marB="68575" anchor="ct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p>
                  </a:txBody>
                  <a:tcPr marL="68575" marR="68575" marT="68575" marB="68575" anchor="ct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224000">
                <a:tc>
                  <a:txBody>
                    <a:bodyPr/>
                    <a:lstStyle/>
                    <a:p>
                      <a:pPr marL="0" lvl="0" indent="0" algn="l" rtl="0">
                        <a:spcBef>
                          <a:spcPts val="0"/>
                        </a:spcBef>
                        <a:spcAft>
                          <a:spcPts val="0"/>
                        </a:spcAft>
                        <a:buNone/>
                      </a:pPr>
                      <a:r>
                        <a:rPr lang="en" sz="800" b="1"/>
                        <a:t>Service Mesh integration to inspect packets even encrypted – Istio, Linkerd</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1"/>
                  </a:ext>
                </a:extLst>
              </a:tr>
              <a:tr h="224000">
                <a:tc>
                  <a:txBody>
                    <a:bodyPr/>
                    <a:lstStyle/>
                    <a:p>
                      <a:pPr marL="0" lvl="0" indent="0" algn="l" rtl="0">
                        <a:spcBef>
                          <a:spcPts val="0"/>
                        </a:spcBef>
                        <a:spcAft>
                          <a:spcPts val="0"/>
                        </a:spcAft>
                        <a:buNone/>
                      </a:pPr>
                      <a:r>
                        <a:rPr lang="en" sz="800" b="1"/>
                        <a:t>Network session capture and logging, packet capture, auto packet capture on threats, with real-time display</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2"/>
                  </a:ext>
                </a:extLst>
              </a:tr>
              <a:tr h="224000">
                <a:tc>
                  <a:txBody>
                    <a:bodyPr/>
                    <a:lstStyle/>
                    <a:p>
                      <a:pPr marL="0" lvl="0" indent="0" algn="l" rtl="0">
                        <a:spcBef>
                          <a:spcPts val="0"/>
                        </a:spcBef>
                        <a:spcAft>
                          <a:spcPts val="0"/>
                        </a:spcAft>
                        <a:buNone/>
                      </a:pPr>
                      <a:r>
                        <a:rPr lang="en" sz="800" b="1"/>
                        <a:t>Container Visualization / Map</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600">
                          <a:solidFill>
                            <a:schemeClr val="dk1"/>
                          </a:solidFill>
                        </a:rPr>
                        <a:t>✅</a:t>
                      </a:r>
                      <a:endParaRPr sz="600"/>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3"/>
                  </a:ext>
                </a:extLst>
              </a:tr>
              <a:tr h="224000">
                <a:tc>
                  <a:txBody>
                    <a:bodyPr/>
                    <a:lstStyle/>
                    <a:p>
                      <a:pPr marL="0" lvl="0" indent="0" algn="l" rtl="0">
                        <a:spcBef>
                          <a:spcPts val="0"/>
                        </a:spcBef>
                        <a:spcAft>
                          <a:spcPts val="0"/>
                        </a:spcAft>
                        <a:buNone/>
                      </a:pPr>
                      <a:r>
                        <a:rPr lang="en" sz="800" b="1"/>
                        <a:t>Threat feeds &amp; malware scans</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600">
                          <a:solidFill>
                            <a:schemeClr val="dk1"/>
                          </a:solidFill>
                        </a:rPr>
                        <a:t>On Roadmap</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4"/>
                  </a:ext>
                </a:extLst>
              </a:tr>
              <a:tr h="224000">
                <a:tc>
                  <a:txBody>
                    <a:bodyPr/>
                    <a:lstStyle/>
                    <a:p>
                      <a:pPr marL="0" lvl="0" indent="0" algn="l" rtl="0">
                        <a:spcBef>
                          <a:spcPts val="0"/>
                        </a:spcBef>
                        <a:spcAft>
                          <a:spcPts val="0"/>
                        </a:spcAft>
                        <a:buNone/>
                      </a:pPr>
                      <a:r>
                        <a:rPr lang="en" sz="800" b="1"/>
                        <a:t>Custom response rules</a:t>
                      </a:r>
                      <a:endParaRPr sz="800" b="1"/>
                    </a:p>
                  </a:txBody>
                  <a:tcPr marL="68575" marR="68575" marT="68575" marB="6857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700">
                          <a:solidFill>
                            <a:schemeClr val="dk1"/>
                          </a:solidFill>
                        </a:rPr>
                        <a:t>Limited (no network)</a:t>
                      </a:r>
                      <a:endParaRPr sz="7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700">
                          <a:solidFill>
                            <a:schemeClr val="dk1"/>
                          </a:solidFill>
                        </a:rPr>
                        <a:t>Limited (no network)</a:t>
                      </a:r>
                      <a:endParaRPr sz="7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800"/>
                        <a:buFont typeface="Arial"/>
                        <a:buNone/>
                      </a:pPr>
                      <a:r>
                        <a:rPr lang="en" sz="600">
                          <a:solidFill>
                            <a:schemeClr val="dk1"/>
                          </a:solidFill>
                        </a:rPr>
                        <a:t>❌</a:t>
                      </a:r>
                      <a:endParaRPr sz="600">
                        <a:solidFill>
                          <a:schemeClr val="dk1"/>
                        </a:solidFill>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2"/>
          <p:cNvSpPr txBox="1"/>
          <p:nvPr/>
        </p:nvSpPr>
        <p:spPr>
          <a:xfrm>
            <a:off x="1266323" y="4064645"/>
            <a:ext cx="1761600" cy="484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pic>
        <p:nvPicPr>
          <p:cNvPr id="83" name="Google Shape;83;p22"/>
          <p:cNvPicPr preferRelativeResize="0"/>
          <p:nvPr/>
        </p:nvPicPr>
        <p:blipFill>
          <a:blip r:embed="rId3">
            <a:alphaModFix/>
          </a:blip>
          <a:stretch>
            <a:fillRect/>
          </a:stretch>
        </p:blipFill>
        <p:spPr>
          <a:xfrm>
            <a:off x="892125" y="1432973"/>
            <a:ext cx="1761598" cy="372027"/>
          </a:xfrm>
          <a:prstGeom prst="rect">
            <a:avLst/>
          </a:prstGeom>
          <a:noFill/>
          <a:ln>
            <a:noFill/>
          </a:ln>
        </p:spPr>
      </p:pic>
      <p:sp>
        <p:nvSpPr>
          <p:cNvPr id="84" name="Google Shape;84;p22"/>
          <p:cNvSpPr txBox="1"/>
          <p:nvPr/>
        </p:nvSpPr>
        <p:spPr>
          <a:xfrm>
            <a:off x="892125" y="2038877"/>
            <a:ext cx="7886700" cy="568800"/>
          </a:xfrm>
          <a:prstGeom prst="rect">
            <a:avLst/>
          </a:prstGeom>
          <a:noFill/>
          <a:ln>
            <a:noFill/>
          </a:ln>
        </p:spPr>
        <p:txBody>
          <a:bodyPr spcFirstLastPara="1" wrap="square" lIns="68575" tIns="34275" rIns="68575" bIns="34275" anchor="t" anchorCtr="0">
            <a:noAutofit/>
          </a:bodyPr>
          <a:lstStyle/>
          <a:p>
            <a:pPr lvl="0">
              <a:lnSpc>
                <a:spcPct val="93750"/>
              </a:lnSpc>
              <a:buClr>
                <a:srgbClr val="1B1C30"/>
              </a:buClr>
              <a:buSzPts val="3600"/>
            </a:pPr>
            <a:r>
              <a:rPr lang="en-GB" sz="3600" b="1" dirty="0">
                <a:solidFill>
                  <a:srgbClr val="FFFFFF"/>
                </a:solidFill>
                <a:latin typeface="Proxima Nova"/>
                <a:ea typeface="Proxima Nova"/>
                <a:cs typeface="Proxima Nova"/>
                <a:sym typeface="Proxima Nova"/>
              </a:rPr>
              <a:t>Nexus Lift – coming soon</a:t>
            </a:r>
          </a:p>
        </p:txBody>
      </p:sp>
      <p:sp>
        <p:nvSpPr>
          <p:cNvPr id="85" name="Google Shape;85;p22"/>
          <p:cNvSpPr txBox="1"/>
          <p:nvPr/>
        </p:nvSpPr>
        <p:spPr>
          <a:xfrm>
            <a:off x="944800" y="2858925"/>
            <a:ext cx="508800" cy="484500"/>
          </a:xfrm>
          <a:prstGeom prst="rect">
            <a:avLst/>
          </a:prstGeom>
          <a:noFill/>
          <a:ln>
            <a:noFill/>
          </a:ln>
        </p:spPr>
        <p:txBody>
          <a:bodyPr spcFirstLastPara="1" wrap="square" lIns="68575" tIns="34275" rIns="68575" bIns="34275" anchor="t" anchorCtr="0">
            <a:noAutofit/>
          </a:bodyPr>
          <a:lstStyle/>
          <a:p>
            <a:pPr marL="0" lvl="0" indent="0" algn="l" rtl="0">
              <a:lnSpc>
                <a:spcPct val="93750"/>
              </a:lnSpc>
              <a:spcBef>
                <a:spcPts val="0"/>
              </a:spcBef>
              <a:spcAft>
                <a:spcPts val="0"/>
              </a:spcAft>
              <a:buClr>
                <a:srgbClr val="1B1C30"/>
              </a:buClr>
              <a:buSzPts val="3600"/>
              <a:buFont typeface="Proxima Nova"/>
              <a:buNone/>
            </a:pPr>
            <a:r>
              <a:rPr lang="en" sz="1800" i="1">
                <a:solidFill>
                  <a:srgbClr val="FFFFFF"/>
                </a:solidFill>
                <a:latin typeface="Proxima Nova"/>
                <a:ea typeface="Proxima Nova"/>
                <a:cs typeface="Proxima Nova"/>
                <a:sym typeface="Proxima Nova"/>
              </a:rPr>
              <a:t>for</a:t>
            </a:r>
            <a:endParaRPr sz="1800" i="1">
              <a:solidFill>
                <a:srgbClr val="FFFFFF"/>
              </a:solidFill>
              <a:latin typeface="Proxima Nova"/>
              <a:ea typeface="Proxima Nova"/>
              <a:cs typeface="Proxima Nova"/>
              <a:sym typeface="Proxima Nova"/>
            </a:endParaRPr>
          </a:p>
        </p:txBody>
      </p:sp>
      <p:pic>
        <p:nvPicPr>
          <p:cNvPr id="86" name="Google Shape;86;p22"/>
          <p:cNvPicPr preferRelativeResize="0"/>
          <p:nvPr/>
        </p:nvPicPr>
        <p:blipFill>
          <a:blip r:embed="rId4">
            <a:alphaModFix/>
          </a:blip>
          <a:stretch>
            <a:fillRect/>
          </a:stretch>
        </p:blipFill>
        <p:spPr>
          <a:xfrm>
            <a:off x="1389350" y="2735650"/>
            <a:ext cx="2395655" cy="568800"/>
          </a:xfrm>
          <a:prstGeom prst="rect">
            <a:avLst/>
          </a:prstGeom>
          <a:noFill/>
          <a:ln>
            <a:noFill/>
          </a:ln>
        </p:spPr>
      </p:pic>
    </p:spTree>
    <p:extLst>
      <p:ext uri="{BB962C8B-B14F-4D97-AF65-F5344CB8AC3E}">
        <p14:creationId xmlns:p14="http://schemas.microsoft.com/office/powerpoint/2010/main" val="4158374346"/>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prstGeom prst="rect">
            <a:avLst/>
          </a:prstGeom>
        </p:spPr>
        <p:txBody>
          <a:bodyPr spcFirstLastPara="1" wrap="square" lIns="68569" tIns="34275" rIns="68569" bIns="34275" anchor="t" anchorCtr="0">
            <a:noAutofit/>
          </a:bodyPr>
          <a:lstStyle/>
          <a:p>
            <a:r>
              <a:rPr lang="en-US"/>
              <a:t>Lifecycle Products 2021 Roadmap</a:t>
            </a:r>
            <a:endParaRPr/>
          </a:p>
        </p:txBody>
      </p:sp>
      <p:cxnSp>
        <p:nvCxnSpPr>
          <p:cNvPr id="158" name="Google Shape;158;p21"/>
          <p:cNvCxnSpPr/>
          <p:nvPr/>
        </p:nvCxnSpPr>
        <p:spPr>
          <a:xfrm>
            <a:off x="3415500" y="1074413"/>
            <a:ext cx="6750" cy="3782475"/>
          </a:xfrm>
          <a:prstGeom prst="straightConnector1">
            <a:avLst/>
          </a:prstGeom>
          <a:noFill/>
          <a:ln w="38100" cap="flat" cmpd="sng">
            <a:solidFill>
              <a:srgbClr val="A8BBEB"/>
            </a:solidFill>
            <a:prstDash val="solid"/>
            <a:round/>
            <a:headEnd type="none" w="med" len="med"/>
            <a:tailEnd type="none" w="med" len="med"/>
          </a:ln>
        </p:spPr>
      </p:cxnSp>
      <p:cxnSp>
        <p:nvCxnSpPr>
          <p:cNvPr id="159" name="Google Shape;159;p21"/>
          <p:cNvCxnSpPr/>
          <p:nvPr/>
        </p:nvCxnSpPr>
        <p:spPr>
          <a:xfrm flipH="1">
            <a:off x="5850075" y="1082957"/>
            <a:ext cx="2700" cy="3767175"/>
          </a:xfrm>
          <a:prstGeom prst="straightConnector1">
            <a:avLst/>
          </a:prstGeom>
          <a:noFill/>
          <a:ln w="38100" cap="flat" cmpd="sng">
            <a:solidFill>
              <a:srgbClr val="A8BBEB"/>
            </a:solidFill>
            <a:prstDash val="solid"/>
            <a:round/>
            <a:headEnd type="none" w="med" len="med"/>
            <a:tailEnd type="none" w="med" len="med"/>
          </a:ln>
        </p:spPr>
      </p:cxnSp>
      <p:sp>
        <p:nvSpPr>
          <p:cNvPr id="160" name="Google Shape;160;p21"/>
          <p:cNvSpPr/>
          <p:nvPr/>
        </p:nvSpPr>
        <p:spPr>
          <a:xfrm>
            <a:off x="357525" y="1033331"/>
            <a:ext cx="8405550" cy="2722950"/>
          </a:xfrm>
          <a:prstGeom prst="rect">
            <a:avLst/>
          </a:prstGeom>
          <a:solidFill>
            <a:srgbClr val="E9AA57">
              <a:alpha val="11730"/>
            </a:srgbClr>
          </a:solidFill>
          <a:ln>
            <a:noFill/>
          </a:ln>
        </p:spPr>
        <p:txBody>
          <a:bodyPr spcFirstLastPara="1" wrap="square" lIns="68569" tIns="68569" rIns="68569" bIns="68569" anchor="ctr" anchorCtr="0">
            <a:noAutofit/>
          </a:bodyPr>
          <a:lstStyle/>
          <a:p>
            <a:endParaRPr sz="1050"/>
          </a:p>
        </p:txBody>
      </p:sp>
      <p:grpSp>
        <p:nvGrpSpPr>
          <p:cNvPr id="161" name="Google Shape;161;p21"/>
          <p:cNvGrpSpPr/>
          <p:nvPr/>
        </p:nvGrpSpPr>
        <p:grpSpPr>
          <a:xfrm rot="-5400000">
            <a:off x="36226" y="1357233"/>
            <a:ext cx="1281958" cy="638631"/>
            <a:chOff x="1115757" y="2013858"/>
            <a:chExt cx="1966494" cy="1569600"/>
          </a:xfrm>
        </p:grpSpPr>
        <p:sp>
          <p:nvSpPr>
            <p:cNvPr id="162" name="Google Shape;162;p21"/>
            <p:cNvSpPr/>
            <p:nvPr/>
          </p:nvSpPr>
          <p:spPr>
            <a:xfrm>
              <a:off x="1126852" y="2013858"/>
              <a:ext cx="1955400" cy="1569600"/>
            </a:xfrm>
            <a:prstGeom prst="round2DiagRect">
              <a:avLst>
                <a:gd name="adj1" fmla="val 0"/>
                <a:gd name="adj2" fmla="val 17764"/>
              </a:avLst>
            </a:prstGeom>
            <a:solidFill>
              <a:srgbClr val="C43685"/>
            </a:solidFill>
            <a:ln>
              <a:noFill/>
            </a:ln>
          </p:spPr>
          <p:txBody>
            <a:bodyPr spcFirstLastPara="1" wrap="square" lIns="91425" tIns="91425" rIns="91425" bIns="91425" anchor="ctr" anchorCtr="0">
              <a:noAutofit/>
            </a:bodyPr>
            <a:lstStyle/>
            <a:p>
              <a:pPr algn="ctr"/>
              <a:endParaRPr sz="1425"/>
            </a:p>
          </p:txBody>
        </p:sp>
        <p:sp>
          <p:nvSpPr>
            <p:cNvPr id="163" name="Google Shape;163;p21"/>
            <p:cNvSpPr txBox="1"/>
            <p:nvPr/>
          </p:nvSpPr>
          <p:spPr>
            <a:xfrm>
              <a:off x="1115757" y="2235027"/>
              <a:ext cx="1944900" cy="1063200"/>
            </a:xfrm>
            <a:prstGeom prst="rect">
              <a:avLst/>
            </a:prstGeom>
            <a:noFill/>
            <a:ln>
              <a:noFill/>
            </a:ln>
          </p:spPr>
          <p:txBody>
            <a:bodyPr spcFirstLastPara="1" wrap="square" lIns="91425" tIns="91425" rIns="91425" bIns="91425" anchor="t" anchorCtr="0">
              <a:noAutofit/>
            </a:bodyPr>
            <a:lstStyle/>
            <a:p>
              <a:pPr algn="ctr"/>
              <a:r>
                <a:rPr lang="en-US" sz="975" b="1">
                  <a:solidFill>
                    <a:schemeClr val="lt1"/>
                  </a:solidFill>
                  <a:latin typeface="Open Sans"/>
                  <a:ea typeface="Open Sans"/>
                  <a:cs typeface="Open Sans"/>
                  <a:sym typeface="Open Sans"/>
                </a:rPr>
                <a:t>Focus on Developers</a:t>
              </a:r>
              <a:endParaRPr sz="975" b="1">
                <a:solidFill>
                  <a:schemeClr val="lt1"/>
                </a:solidFill>
                <a:latin typeface="Open Sans"/>
                <a:ea typeface="Open Sans"/>
                <a:cs typeface="Open Sans"/>
                <a:sym typeface="Open Sans"/>
              </a:endParaRPr>
            </a:p>
            <a:p>
              <a:pPr algn="ctr"/>
              <a:endParaRPr sz="975" b="1">
                <a:solidFill>
                  <a:schemeClr val="lt1"/>
                </a:solidFill>
                <a:latin typeface="Open Sans"/>
                <a:ea typeface="Open Sans"/>
                <a:cs typeface="Open Sans"/>
                <a:sym typeface="Open Sans"/>
              </a:endParaRPr>
            </a:p>
            <a:p>
              <a:pPr algn="ctr"/>
              <a:endParaRPr sz="975" b="1">
                <a:solidFill>
                  <a:schemeClr val="lt1"/>
                </a:solidFill>
                <a:latin typeface="Open Sans"/>
                <a:ea typeface="Open Sans"/>
                <a:cs typeface="Open Sans"/>
                <a:sym typeface="Open Sans"/>
              </a:endParaRPr>
            </a:p>
          </p:txBody>
        </p:sp>
      </p:grpSp>
      <p:sp>
        <p:nvSpPr>
          <p:cNvPr id="164" name="Google Shape;164;p21"/>
          <p:cNvSpPr/>
          <p:nvPr/>
        </p:nvSpPr>
        <p:spPr>
          <a:xfrm>
            <a:off x="7935863" y="1760207"/>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65" name="Google Shape;165;p21"/>
          <p:cNvSpPr/>
          <p:nvPr/>
        </p:nvSpPr>
        <p:spPr>
          <a:xfrm>
            <a:off x="3194625" y="1760223"/>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66" name="Google Shape;166;p21"/>
          <p:cNvSpPr txBox="1"/>
          <p:nvPr/>
        </p:nvSpPr>
        <p:spPr>
          <a:xfrm>
            <a:off x="1548416" y="1883681"/>
            <a:ext cx="1750950" cy="183375"/>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Transitive Solver Pull Requests</a:t>
            </a:r>
            <a:endParaRPr sz="825">
              <a:latin typeface="Proxima Nova Rg"/>
              <a:ea typeface="Proxima Nova Rg"/>
              <a:cs typeface="Proxima Nova Rg"/>
              <a:sym typeface="Proxima Nova"/>
            </a:endParaRPr>
          </a:p>
        </p:txBody>
      </p:sp>
      <p:sp>
        <p:nvSpPr>
          <p:cNvPr id="167" name="Google Shape;167;p21"/>
          <p:cNvSpPr txBox="1"/>
          <p:nvPr/>
        </p:nvSpPr>
        <p:spPr>
          <a:xfrm>
            <a:off x="6918938" y="1883681"/>
            <a:ext cx="1122300" cy="183375"/>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Component Choice</a:t>
            </a:r>
            <a:endParaRPr sz="825">
              <a:latin typeface="Proxima Nova Rg"/>
              <a:ea typeface="Proxima Nova Rg"/>
              <a:cs typeface="Proxima Nova Rg"/>
              <a:sym typeface="Proxima Nova"/>
            </a:endParaRPr>
          </a:p>
        </p:txBody>
      </p:sp>
      <p:sp>
        <p:nvSpPr>
          <p:cNvPr id="168" name="Google Shape;168;p21"/>
          <p:cNvSpPr txBox="1"/>
          <p:nvPr/>
        </p:nvSpPr>
        <p:spPr>
          <a:xfrm>
            <a:off x="996188" y="1031616"/>
            <a:ext cx="7615350" cy="26100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75" b="1">
                <a:solidFill>
                  <a:srgbClr val="FFFFFF"/>
                </a:solidFill>
                <a:latin typeface="Open Sans"/>
                <a:ea typeface="Open Sans"/>
                <a:cs typeface="Open Sans"/>
                <a:sym typeface="Open Sans"/>
              </a:rPr>
              <a:t>Ecosystems UX</a:t>
            </a:r>
            <a:endParaRPr sz="975" b="1">
              <a:solidFill>
                <a:srgbClr val="FFFFFF"/>
              </a:solidFill>
              <a:latin typeface="Open Sans"/>
              <a:ea typeface="Open Sans"/>
              <a:cs typeface="Open Sans"/>
              <a:sym typeface="Open Sans"/>
            </a:endParaRPr>
          </a:p>
        </p:txBody>
      </p:sp>
      <p:sp>
        <p:nvSpPr>
          <p:cNvPr id="169" name="Google Shape;169;p21"/>
          <p:cNvSpPr txBox="1"/>
          <p:nvPr/>
        </p:nvSpPr>
        <p:spPr>
          <a:xfrm>
            <a:off x="997969" y="1319925"/>
            <a:ext cx="2394675" cy="26100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00" b="1">
                <a:solidFill>
                  <a:srgbClr val="FFFFFF"/>
                </a:solidFill>
                <a:latin typeface="Open Sans"/>
                <a:ea typeface="Open Sans"/>
                <a:cs typeface="Open Sans"/>
                <a:sym typeface="Open Sans"/>
              </a:rPr>
              <a:t>Consistent Nexus Experience - Lifecycle</a:t>
            </a:r>
            <a:endParaRPr sz="900" b="1">
              <a:solidFill>
                <a:srgbClr val="FFFFFF"/>
              </a:solidFill>
              <a:latin typeface="Open Sans"/>
              <a:ea typeface="Open Sans"/>
              <a:cs typeface="Open Sans"/>
              <a:sym typeface="Open Sans"/>
            </a:endParaRPr>
          </a:p>
        </p:txBody>
      </p:sp>
      <p:sp>
        <p:nvSpPr>
          <p:cNvPr id="170" name="Google Shape;170;p21"/>
          <p:cNvSpPr txBox="1"/>
          <p:nvPr/>
        </p:nvSpPr>
        <p:spPr>
          <a:xfrm>
            <a:off x="970500" y="2394075"/>
            <a:ext cx="2672325" cy="23625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75" b="1">
                <a:solidFill>
                  <a:srgbClr val="FFFFFF"/>
                </a:solidFill>
                <a:latin typeface="Open Sans"/>
                <a:ea typeface="Open Sans"/>
                <a:cs typeface="Open Sans"/>
                <a:sym typeface="Open Sans"/>
              </a:rPr>
              <a:t>Advanced Legal Pack</a:t>
            </a:r>
            <a:endParaRPr sz="975" b="1">
              <a:solidFill>
                <a:srgbClr val="FFFFFF"/>
              </a:solidFill>
              <a:latin typeface="Open Sans"/>
              <a:ea typeface="Open Sans"/>
              <a:cs typeface="Open Sans"/>
              <a:sym typeface="Open Sans"/>
            </a:endParaRPr>
          </a:p>
        </p:txBody>
      </p:sp>
      <p:sp>
        <p:nvSpPr>
          <p:cNvPr id="171" name="Google Shape;171;p21"/>
          <p:cNvSpPr/>
          <p:nvPr/>
        </p:nvSpPr>
        <p:spPr>
          <a:xfrm>
            <a:off x="5537775" y="1759901"/>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72" name="Google Shape;172;p21"/>
          <p:cNvSpPr txBox="1"/>
          <p:nvPr/>
        </p:nvSpPr>
        <p:spPr>
          <a:xfrm>
            <a:off x="3932722" y="1883681"/>
            <a:ext cx="1750950" cy="183375"/>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Breaking API Changes GA</a:t>
            </a:r>
            <a:endParaRPr sz="825">
              <a:latin typeface="Proxima Nova Rg"/>
              <a:ea typeface="Proxima Nova Rg"/>
              <a:cs typeface="Proxima Nova Rg"/>
              <a:sym typeface="Proxima Nova"/>
            </a:endParaRPr>
          </a:p>
        </p:txBody>
      </p:sp>
      <p:sp>
        <p:nvSpPr>
          <p:cNvPr id="173" name="Google Shape;173;p21"/>
          <p:cNvSpPr txBox="1"/>
          <p:nvPr/>
        </p:nvSpPr>
        <p:spPr>
          <a:xfrm>
            <a:off x="2072325" y="2152538"/>
            <a:ext cx="1227150" cy="183375"/>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Release Integrity for Firewall</a:t>
            </a:r>
            <a:endParaRPr sz="825">
              <a:latin typeface="Proxima Nova Rg"/>
              <a:ea typeface="Proxima Nova Rg"/>
              <a:cs typeface="Proxima Nova Rg"/>
              <a:sym typeface="Proxima Nova"/>
            </a:endParaRPr>
          </a:p>
        </p:txBody>
      </p:sp>
      <p:sp>
        <p:nvSpPr>
          <p:cNvPr id="174" name="Google Shape;174;p21"/>
          <p:cNvSpPr txBox="1"/>
          <p:nvPr/>
        </p:nvSpPr>
        <p:spPr>
          <a:xfrm>
            <a:off x="996188" y="1608235"/>
            <a:ext cx="7615350" cy="26100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75" b="1">
                <a:solidFill>
                  <a:srgbClr val="FFFFFF"/>
                </a:solidFill>
                <a:latin typeface="Open Sans"/>
                <a:ea typeface="Open Sans"/>
                <a:cs typeface="Open Sans"/>
                <a:sym typeface="Open Sans"/>
              </a:rPr>
              <a:t>Advanced Development Pack</a:t>
            </a:r>
            <a:endParaRPr sz="975" b="1">
              <a:solidFill>
                <a:srgbClr val="FFFFFF"/>
              </a:solidFill>
              <a:latin typeface="Open Sans"/>
              <a:ea typeface="Open Sans"/>
              <a:cs typeface="Open Sans"/>
              <a:sym typeface="Open Sans"/>
            </a:endParaRPr>
          </a:p>
        </p:txBody>
      </p:sp>
      <p:sp>
        <p:nvSpPr>
          <p:cNvPr id="175" name="Google Shape;175;p21"/>
          <p:cNvSpPr/>
          <p:nvPr/>
        </p:nvSpPr>
        <p:spPr>
          <a:xfrm>
            <a:off x="8178750" y="3384479"/>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76" name="Google Shape;176;p21"/>
          <p:cNvSpPr/>
          <p:nvPr/>
        </p:nvSpPr>
        <p:spPr>
          <a:xfrm>
            <a:off x="4180463" y="3384495"/>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77" name="Google Shape;177;p21"/>
          <p:cNvSpPr txBox="1"/>
          <p:nvPr/>
        </p:nvSpPr>
        <p:spPr>
          <a:xfrm>
            <a:off x="2777138" y="3472992"/>
            <a:ext cx="1430550" cy="321300"/>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Remediation Strategies and Recommendations UX</a:t>
            </a:r>
            <a:endParaRPr sz="825">
              <a:latin typeface="Proxima Nova Rg"/>
              <a:ea typeface="Proxima Nova Rg"/>
              <a:cs typeface="Proxima Nova Rg"/>
              <a:sym typeface="Proxima Nova"/>
            </a:endParaRPr>
          </a:p>
        </p:txBody>
      </p:sp>
      <p:sp>
        <p:nvSpPr>
          <p:cNvPr id="178" name="Google Shape;178;p21"/>
          <p:cNvSpPr txBox="1"/>
          <p:nvPr/>
        </p:nvSpPr>
        <p:spPr>
          <a:xfrm>
            <a:off x="7161825" y="3472982"/>
            <a:ext cx="1122300" cy="183375"/>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Application Details</a:t>
            </a:r>
            <a:endParaRPr sz="825">
              <a:latin typeface="Proxima Nova Rg"/>
              <a:ea typeface="Proxima Nova Rg"/>
              <a:cs typeface="Proxima Nova Rg"/>
              <a:sym typeface="Proxima Nova"/>
            </a:endParaRPr>
          </a:p>
        </p:txBody>
      </p:sp>
      <p:sp>
        <p:nvSpPr>
          <p:cNvPr id="179" name="Google Shape;179;p21"/>
          <p:cNvSpPr/>
          <p:nvPr/>
        </p:nvSpPr>
        <p:spPr>
          <a:xfrm>
            <a:off x="6409313" y="3384173"/>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80" name="Google Shape;180;p21"/>
          <p:cNvSpPr txBox="1"/>
          <p:nvPr/>
        </p:nvSpPr>
        <p:spPr>
          <a:xfrm>
            <a:off x="4943156" y="3668119"/>
            <a:ext cx="1527750" cy="183375"/>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Waivers Enhancements</a:t>
            </a:r>
            <a:endParaRPr sz="825">
              <a:latin typeface="Proxima Nova Rg"/>
              <a:ea typeface="Proxima Nova Rg"/>
              <a:cs typeface="Proxima Nova Rg"/>
              <a:sym typeface="Proxima Nova"/>
            </a:endParaRPr>
          </a:p>
        </p:txBody>
      </p:sp>
      <p:sp>
        <p:nvSpPr>
          <p:cNvPr id="181" name="Google Shape;181;p21"/>
          <p:cNvSpPr/>
          <p:nvPr/>
        </p:nvSpPr>
        <p:spPr>
          <a:xfrm>
            <a:off x="1894463" y="3384495"/>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82" name="Google Shape;182;p21"/>
          <p:cNvSpPr txBox="1"/>
          <p:nvPr/>
        </p:nvSpPr>
        <p:spPr>
          <a:xfrm>
            <a:off x="1004513" y="3472987"/>
            <a:ext cx="917100" cy="321300"/>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Component</a:t>
            </a:r>
            <a:br>
              <a:rPr lang="en-US" sz="825">
                <a:latin typeface="Proxima Nova Rg"/>
                <a:ea typeface="Proxima Nova Rg"/>
                <a:cs typeface="Proxima Nova Rg"/>
                <a:sym typeface="Proxima Nova"/>
              </a:rPr>
            </a:br>
            <a:r>
              <a:rPr lang="en-US" sz="825">
                <a:latin typeface="Proxima Nova Rg"/>
                <a:ea typeface="Proxima Nova Rg"/>
                <a:cs typeface="Proxima Nova Rg"/>
                <a:sym typeface="Proxima Nova"/>
              </a:rPr>
              <a:t>Details</a:t>
            </a:r>
            <a:endParaRPr sz="825">
              <a:latin typeface="Proxima Nova Rg"/>
              <a:ea typeface="Proxima Nova Rg"/>
              <a:cs typeface="Proxima Nova Rg"/>
              <a:sym typeface="Proxima Nova"/>
            </a:endParaRPr>
          </a:p>
        </p:txBody>
      </p:sp>
      <p:sp>
        <p:nvSpPr>
          <p:cNvPr id="183" name="Google Shape;183;p21"/>
          <p:cNvSpPr txBox="1"/>
          <p:nvPr/>
        </p:nvSpPr>
        <p:spPr>
          <a:xfrm>
            <a:off x="970500" y="3233288"/>
            <a:ext cx="7649325" cy="26100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75" b="1">
                <a:solidFill>
                  <a:srgbClr val="FFFFFF"/>
                </a:solidFill>
                <a:latin typeface="Open Sans"/>
                <a:ea typeface="Open Sans"/>
                <a:cs typeface="Open Sans"/>
                <a:sym typeface="Open Sans"/>
              </a:rPr>
              <a:t>Research and Remediate Foundation</a:t>
            </a:r>
            <a:endParaRPr sz="975" b="1">
              <a:solidFill>
                <a:srgbClr val="FFFFFF"/>
              </a:solidFill>
              <a:latin typeface="Open Sans"/>
              <a:ea typeface="Open Sans"/>
              <a:cs typeface="Open Sans"/>
              <a:sym typeface="Open Sans"/>
            </a:endParaRPr>
          </a:p>
        </p:txBody>
      </p:sp>
      <p:sp>
        <p:nvSpPr>
          <p:cNvPr id="184" name="Google Shape;184;p21"/>
          <p:cNvSpPr txBox="1"/>
          <p:nvPr/>
        </p:nvSpPr>
        <p:spPr>
          <a:xfrm>
            <a:off x="998475" y="4155975"/>
            <a:ext cx="4849200" cy="26100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75" b="1">
                <a:solidFill>
                  <a:srgbClr val="FFFFFF"/>
                </a:solidFill>
                <a:latin typeface="Open Sans"/>
                <a:ea typeface="Open Sans"/>
                <a:cs typeface="Open Sans"/>
                <a:sym typeface="Open Sans"/>
              </a:rPr>
              <a:t>Unified Data Platform</a:t>
            </a:r>
            <a:endParaRPr sz="975" b="1">
              <a:solidFill>
                <a:srgbClr val="FFFFFF"/>
              </a:solidFill>
              <a:latin typeface="Open Sans"/>
              <a:ea typeface="Open Sans"/>
              <a:cs typeface="Open Sans"/>
              <a:sym typeface="Open Sans"/>
            </a:endParaRPr>
          </a:p>
        </p:txBody>
      </p:sp>
      <p:sp>
        <p:nvSpPr>
          <p:cNvPr id="185" name="Google Shape;185;p21"/>
          <p:cNvSpPr txBox="1"/>
          <p:nvPr/>
        </p:nvSpPr>
        <p:spPr>
          <a:xfrm>
            <a:off x="935494" y="4470975"/>
            <a:ext cx="4911750" cy="26100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75" b="1">
                <a:solidFill>
                  <a:srgbClr val="FFFFFF"/>
                </a:solidFill>
                <a:latin typeface="Open Sans"/>
                <a:ea typeface="Open Sans"/>
                <a:cs typeface="Open Sans"/>
                <a:sym typeface="Open Sans"/>
              </a:rPr>
              <a:t>Repository Aware Components</a:t>
            </a:r>
            <a:endParaRPr sz="975" b="1">
              <a:solidFill>
                <a:srgbClr val="FFFFFF"/>
              </a:solidFill>
              <a:latin typeface="Open Sans"/>
              <a:ea typeface="Open Sans"/>
              <a:cs typeface="Open Sans"/>
              <a:sym typeface="Open Sans"/>
            </a:endParaRPr>
          </a:p>
        </p:txBody>
      </p:sp>
      <p:sp>
        <p:nvSpPr>
          <p:cNvPr id="186" name="Google Shape;186;p21"/>
          <p:cNvSpPr/>
          <p:nvPr/>
        </p:nvSpPr>
        <p:spPr>
          <a:xfrm>
            <a:off x="8293050" y="2818835"/>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87" name="Google Shape;187;p21"/>
          <p:cNvSpPr txBox="1"/>
          <p:nvPr/>
        </p:nvSpPr>
        <p:spPr>
          <a:xfrm>
            <a:off x="7276050" y="2927709"/>
            <a:ext cx="1122300" cy="261000"/>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Non-Maven Ecosystems Support</a:t>
            </a:r>
            <a:endParaRPr sz="825">
              <a:latin typeface="Proxima Nova Rg"/>
              <a:ea typeface="Proxima Nova Rg"/>
              <a:cs typeface="Proxima Nova Rg"/>
              <a:sym typeface="Proxima Nova"/>
            </a:endParaRPr>
          </a:p>
        </p:txBody>
      </p:sp>
      <p:sp>
        <p:nvSpPr>
          <p:cNvPr id="188" name="Google Shape;188;p21"/>
          <p:cNvSpPr/>
          <p:nvPr/>
        </p:nvSpPr>
        <p:spPr>
          <a:xfrm>
            <a:off x="6407100" y="2821412"/>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89" name="Google Shape;189;p21"/>
          <p:cNvSpPr txBox="1"/>
          <p:nvPr/>
        </p:nvSpPr>
        <p:spPr>
          <a:xfrm>
            <a:off x="5533337" y="2927699"/>
            <a:ext cx="1006425" cy="183375"/>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Remediation</a:t>
            </a:r>
            <a:endParaRPr sz="825">
              <a:latin typeface="Proxima Nova Rg"/>
              <a:ea typeface="Proxima Nova Rg"/>
              <a:cs typeface="Proxima Nova Rg"/>
              <a:sym typeface="Proxima Nova"/>
            </a:endParaRPr>
          </a:p>
        </p:txBody>
      </p:sp>
      <p:sp>
        <p:nvSpPr>
          <p:cNvPr id="190" name="Google Shape;190;p21"/>
          <p:cNvSpPr/>
          <p:nvPr/>
        </p:nvSpPr>
        <p:spPr>
          <a:xfrm>
            <a:off x="3479672" y="2814517"/>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91" name="Google Shape;191;p21"/>
          <p:cNvSpPr txBox="1"/>
          <p:nvPr/>
        </p:nvSpPr>
        <p:spPr>
          <a:xfrm>
            <a:off x="2534250" y="2927709"/>
            <a:ext cx="1006425" cy="261000"/>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Reduce Duplicate Noise</a:t>
            </a:r>
            <a:endParaRPr sz="825">
              <a:latin typeface="Proxima Nova Rg"/>
              <a:ea typeface="Proxima Nova Rg"/>
              <a:cs typeface="Proxima Nova Rg"/>
              <a:sym typeface="Proxima Nova"/>
            </a:endParaRPr>
          </a:p>
        </p:txBody>
      </p:sp>
      <p:sp>
        <p:nvSpPr>
          <p:cNvPr id="192" name="Google Shape;192;p21"/>
          <p:cNvSpPr/>
          <p:nvPr/>
        </p:nvSpPr>
        <p:spPr>
          <a:xfrm>
            <a:off x="1781513" y="2821338"/>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93" name="Google Shape;193;p21"/>
          <p:cNvSpPr txBox="1"/>
          <p:nvPr/>
        </p:nvSpPr>
        <p:spPr>
          <a:xfrm>
            <a:off x="880181" y="2927709"/>
            <a:ext cx="1006425" cy="261000"/>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Identify and Associate Risk</a:t>
            </a:r>
            <a:endParaRPr sz="825">
              <a:latin typeface="Proxima Nova Rg"/>
              <a:ea typeface="Proxima Nova Rg"/>
              <a:cs typeface="Proxima Nova Rg"/>
              <a:sym typeface="Proxima Nova"/>
            </a:endParaRPr>
          </a:p>
        </p:txBody>
      </p:sp>
      <p:sp>
        <p:nvSpPr>
          <p:cNvPr id="194" name="Google Shape;194;p21"/>
          <p:cNvSpPr txBox="1"/>
          <p:nvPr/>
        </p:nvSpPr>
        <p:spPr>
          <a:xfrm>
            <a:off x="972290" y="2670616"/>
            <a:ext cx="7649325" cy="26100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75" b="1">
                <a:solidFill>
                  <a:srgbClr val="FFFFFF"/>
                </a:solidFill>
                <a:latin typeface="Open Sans"/>
                <a:ea typeface="Open Sans"/>
                <a:cs typeface="Open Sans"/>
                <a:sym typeface="Open Sans"/>
              </a:rPr>
              <a:t>InnerSource Insights</a:t>
            </a:r>
            <a:endParaRPr sz="975" b="1">
              <a:solidFill>
                <a:srgbClr val="FFFFFF"/>
              </a:solidFill>
              <a:latin typeface="Open Sans"/>
              <a:ea typeface="Open Sans"/>
              <a:cs typeface="Open Sans"/>
              <a:sym typeface="Open Sans"/>
            </a:endParaRPr>
          </a:p>
        </p:txBody>
      </p:sp>
      <p:sp>
        <p:nvSpPr>
          <p:cNvPr id="195" name="Google Shape;195;p21"/>
          <p:cNvSpPr txBox="1"/>
          <p:nvPr/>
        </p:nvSpPr>
        <p:spPr>
          <a:xfrm>
            <a:off x="997969" y="3840966"/>
            <a:ext cx="7623675" cy="26100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75" b="1">
                <a:solidFill>
                  <a:srgbClr val="FFFFFF"/>
                </a:solidFill>
                <a:latin typeface="Open Sans"/>
                <a:ea typeface="Open Sans"/>
                <a:cs typeface="Open Sans"/>
                <a:sym typeface="Open Sans"/>
              </a:rPr>
              <a:t>IQ UI React Migration</a:t>
            </a:r>
            <a:endParaRPr sz="975" b="1">
              <a:solidFill>
                <a:srgbClr val="FFFFFF"/>
              </a:solidFill>
              <a:latin typeface="Open Sans"/>
              <a:ea typeface="Open Sans"/>
              <a:cs typeface="Open Sans"/>
              <a:sym typeface="Open Sans"/>
            </a:endParaRPr>
          </a:p>
        </p:txBody>
      </p:sp>
      <p:sp>
        <p:nvSpPr>
          <p:cNvPr id="196" name="Google Shape;196;p21"/>
          <p:cNvSpPr txBox="1"/>
          <p:nvPr/>
        </p:nvSpPr>
        <p:spPr>
          <a:xfrm>
            <a:off x="4585238" y="3472982"/>
            <a:ext cx="1885725" cy="183375"/>
          </a:xfrm>
          <a:prstGeom prst="rect">
            <a:avLst/>
          </a:prstGeom>
          <a:noFill/>
          <a:ln>
            <a:noFill/>
          </a:ln>
        </p:spPr>
        <p:txBody>
          <a:bodyPr spcFirstLastPara="1" wrap="square" lIns="91425" tIns="91425" rIns="91425" bIns="91425" anchor="ctr" anchorCtr="0">
            <a:noAutofit/>
          </a:bodyPr>
          <a:lstStyle/>
          <a:p>
            <a:pPr algn="r"/>
            <a:r>
              <a:rPr lang="en-US" sz="825">
                <a:latin typeface="Proxima Nova Rg"/>
                <a:ea typeface="Proxima Nova Rg"/>
                <a:cs typeface="Proxima Nova Rg"/>
                <a:sym typeface="Proxima Nova"/>
              </a:rPr>
              <a:t>Transitive Dependency Visualization</a:t>
            </a:r>
            <a:endParaRPr sz="825">
              <a:latin typeface="Proxima Nova Rg"/>
              <a:ea typeface="Proxima Nova Rg"/>
              <a:cs typeface="Proxima Nova Rg"/>
              <a:sym typeface="Proxima Nova"/>
            </a:endParaRPr>
          </a:p>
        </p:txBody>
      </p:sp>
      <p:sp>
        <p:nvSpPr>
          <p:cNvPr id="197" name="Google Shape;197;p21"/>
          <p:cNvSpPr/>
          <p:nvPr/>
        </p:nvSpPr>
        <p:spPr>
          <a:xfrm>
            <a:off x="993560" y="771629"/>
            <a:ext cx="2394675" cy="261000"/>
          </a:xfrm>
          <a:prstGeom prst="rect">
            <a:avLst/>
          </a:prstGeom>
          <a:solidFill>
            <a:srgbClr val="315081"/>
          </a:solidFill>
          <a:ln>
            <a:noFill/>
          </a:ln>
        </p:spPr>
        <p:txBody>
          <a:bodyPr spcFirstLastPara="1" wrap="square" lIns="25706" tIns="25706" rIns="25706" bIns="25706" anchor="ctr" anchorCtr="0">
            <a:noAutofit/>
          </a:bodyPr>
          <a:lstStyle/>
          <a:p>
            <a:pPr algn="ctr"/>
            <a:r>
              <a:rPr lang="en-US" sz="1050">
                <a:solidFill>
                  <a:schemeClr val="lt1"/>
                </a:solidFill>
                <a:latin typeface="Open Sans SemiBold"/>
                <a:ea typeface="Open Sans SemiBold"/>
                <a:cs typeface="Open Sans SemiBold"/>
                <a:sym typeface="Open Sans SemiBold"/>
              </a:rPr>
              <a:t>2021 Q1</a:t>
            </a:r>
            <a:endParaRPr sz="1050">
              <a:solidFill>
                <a:schemeClr val="lt1"/>
              </a:solidFill>
              <a:latin typeface="Open Sans SemiBold"/>
              <a:ea typeface="Open Sans SemiBold"/>
              <a:cs typeface="Open Sans SemiBold"/>
              <a:sym typeface="Open Sans SemiBold"/>
            </a:endParaRPr>
          </a:p>
        </p:txBody>
      </p:sp>
      <p:sp>
        <p:nvSpPr>
          <p:cNvPr id="198" name="Google Shape;198;p21"/>
          <p:cNvSpPr/>
          <p:nvPr/>
        </p:nvSpPr>
        <p:spPr>
          <a:xfrm>
            <a:off x="3426264" y="771629"/>
            <a:ext cx="2394675" cy="261000"/>
          </a:xfrm>
          <a:prstGeom prst="rect">
            <a:avLst/>
          </a:prstGeom>
          <a:solidFill>
            <a:srgbClr val="315081"/>
          </a:solidFill>
          <a:ln>
            <a:noFill/>
          </a:ln>
        </p:spPr>
        <p:txBody>
          <a:bodyPr spcFirstLastPara="1" wrap="square" lIns="25706" tIns="25706" rIns="25706" bIns="25706" anchor="ctr" anchorCtr="0">
            <a:noAutofit/>
          </a:bodyPr>
          <a:lstStyle/>
          <a:p>
            <a:pPr algn="ctr"/>
            <a:r>
              <a:rPr lang="en-US" sz="1050">
                <a:solidFill>
                  <a:schemeClr val="lt1"/>
                </a:solidFill>
                <a:latin typeface="Open Sans SemiBold"/>
                <a:ea typeface="Open Sans SemiBold"/>
                <a:cs typeface="Open Sans SemiBold"/>
                <a:sym typeface="Open Sans SemiBold"/>
              </a:rPr>
              <a:t>2021 Q2</a:t>
            </a:r>
            <a:endParaRPr sz="1050">
              <a:solidFill>
                <a:schemeClr val="lt1"/>
              </a:solidFill>
              <a:latin typeface="Open Sans SemiBold"/>
              <a:ea typeface="Open Sans SemiBold"/>
              <a:cs typeface="Open Sans SemiBold"/>
              <a:sym typeface="Open Sans SemiBold"/>
            </a:endParaRPr>
          </a:p>
        </p:txBody>
      </p:sp>
      <p:sp>
        <p:nvSpPr>
          <p:cNvPr id="199" name="Google Shape;199;p21"/>
          <p:cNvSpPr/>
          <p:nvPr/>
        </p:nvSpPr>
        <p:spPr>
          <a:xfrm>
            <a:off x="5848875" y="768113"/>
            <a:ext cx="2762775" cy="261000"/>
          </a:xfrm>
          <a:prstGeom prst="rect">
            <a:avLst/>
          </a:prstGeom>
          <a:solidFill>
            <a:srgbClr val="315081"/>
          </a:solidFill>
          <a:ln>
            <a:noFill/>
          </a:ln>
        </p:spPr>
        <p:txBody>
          <a:bodyPr spcFirstLastPara="1" wrap="square" lIns="25706" tIns="25706" rIns="25706" bIns="25706" anchor="ctr" anchorCtr="0">
            <a:noAutofit/>
          </a:bodyPr>
          <a:lstStyle/>
          <a:p>
            <a:pPr algn="ctr"/>
            <a:r>
              <a:rPr lang="en-US" sz="1050">
                <a:solidFill>
                  <a:schemeClr val="lt1"/>
                </a:solidFill>
                <a:latin typeface="Open Sans SemiBold"/>
                <a:ea typeface="Open Sans SemiBold"/>
                <a:cs typeface="Open Sans SemiBold"/>
                <a:sym typeface="Open Sans SemiBold"/>
              </a:rPr>
              <a:t>2021 Q3-4</a:t>
            </a:r>
            <a:endParaRPr sz="1050">
              <a:solidFill>
                <a:schemeClr val="lt1"/>
              </a:solidFill>
              <a:latin typeface="Open Sans SemiBold"/>
              <a:ea typeface="Open Sans SemiBold"/>
              <a:cs typeface="Open Sans SemiBold"/>
              <a:sym typeface="Open Sans SemiBold"/>
            </a:endParaRPr>
          </a:p>
        </p:txBody>
      </p:sp>
      <p:sp>
        <p:nvSpPr>
          <p:cNvPr id="200" name="Google Shape;200;p21"/>
          <p:cNvSpPr txBox="1"/>
          <p:nvPr/>
        </p:nvSpPr>
        <p:spPr>
          <a:xfrm rot="-5400000">
            <a:off x="7391138" y="2241188"/>
            <a:ext cx="2751750" cy="294300"/>
          </a:xfrm>
          <a:prstGeom prst="rect">
            <a:avLst/>
          </a:prstGeom>
          <a:solidFill>
            <a:srgbClr val="E9AA57"/>
          </a:solidFill>
          <a:ln>
            <a:noFill/>
          </a:ln>
        </p:spPr>
        <p:txBody>
          <a:bodyPr spcFirstLastPara="1" wrap="square" lIns="68569" tIns="68569" rIns="68569" bIns="68569" anchor="ctr" anchorCtr="0">
            <a:noAutofit/>
          </a:bodyPr>
          <a:lstStyle/>
          <a:p>
            <a:pPr algn="ctr"/>
            <a:r>
              <a:rPr lang="en-US" sz="975">
                <a:solidFill>
                  <a:srgbClr val="FFFFFF"/>
                </a:solidFill>
                <a:latin typeface="Open Sans SemiBold"/>
                <a:ea typeface="Open Sans SemiBold"/>
                <a:cs typeface="Open Sans SemiBold"/>
                <a:sym typeface="Open Sans SemiBold"/>
              </a:rPr>
              <a:t>Priority Concepts</a:t>
            </a:r>
            <a:endParaRPr sz="975">
              <a:solidFill>
                <a:srgbClr val="FFFFFF"/>
              </a:solidFill>
              <a:latin typeface="Open Sans SemiBold"/>
              <a:ea typeface="Open Sans SemiBold"/>
              <a:cs typeface="Open Sans SemiBold"/>
              <a:sym typeface="Open Sans SemiBold"/>
            </a:endParaRPr>
          </a:p>
        </p:txBody>
      </p:sp>
      <p:sp>
        <p:nvSpPr>
          <p:cNvPr id="201" name="Google Shape;201;p21"/>
          <p:cNvSpPr/>
          <p:nvPr/>
        </p:nvSpPr>
        <p:spPr>
          <a:xfrm rot="-5400000">
            <a:off x="204975" y="3980625"/>
            <a:ext cx="943650" cy="638550"/>
          </a:xfrm>
          <a:prstGeom prst="round2DiagRect">
            <a:avLst>
              <a:gd name="adj1" fmla="val 0"/>
              <a:gd name="adj2" fmla="val 17764"/>
            </a:avLst>
          </a:prstGeom>
          <a:solidFill>
            <a:srgbClr val="4498D2"/>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a:endParaRPr sz="1425"/>
          </a:p>
        </p:txBody>
      </p:sp>
      <p:sp>
        <p:nvSpPr>
          <p:cNvPr id="202" name="Google Shape;202;p21"/>
          <p:cNvSpPr txBox="1"/>
          <p:nvPr/>
        </p:nvSpPr>
        <p:spPr>
          <a:xfrm rot="-5400000">
            <a:off x="219356" y="4068038"/>
            <a:ext cx="888975" cy="432675"/>
          </a:xfrm>
          <a:prstGeom prst="rect">
            <a:avLst/>
          </a:prstGeom>
          <a:noFill/>
          <a:ln>
            <a:noFill/>
          </a:ln>
        </p:spPr>
        <p:txBody>
          <a:bodyPr spcFirstLastPara="1" wrap="square" lIns="91425" tIns="91425" rIns="91425" bIns="91425" anchor="t" anchorCtr="0">
            <a:noAutofit/>
          </a:bodyPr>
          <a:lstStyle/>
          <a:p>
            <a:pPr algn="ctr"/>
            <a:r>
              <a:rPr lang="en-US" sz="975" b="1">
                <a:solidFill>
                  <a:srgbClr val="FFFFFF"/>
                </a:solidFill>
                <a:latin typeface="Open Sans"/>
                <a:ea typeface="Open Sans"/>
                <a:cs typeface="Open Sans"/>
                <a:sym typeface="Open Sans"/>
              </a:rPr>
              <a:t>Tech Roadmap</a:t>
            </a:r>
            <a:endParaRPr sz="975" b="1">
              <a:solidFill>
                <a:srgbClr val="FFFFFF"/>
              </a:solidFill>
              <a:latin typeface="Open Sans"/>
              <a:ea typeface="Open Sans"/>
              <a:cs typeface="Open Sans"/>
              <a:sym typeface="Open Sans"/>
            </a:endParaRPr>
          </a:p>
        </p:txBody>
      </p:sp>
      <p:sp>
        <p:nvSpPr>
          <p:cNvPr id="203" name="Google Shape;203;p21"/>
          <p:cNvSpPr/>
          <p:nvPr/>
        </p:nvSpPr>
        <p:spPr>
          <a:xfrm rot="-5400000">
            <a:off x="-14966" y="2745019"/>
            <a:ext cx="1364400" cy="642600"/>
          </a:xfrm>
          <a:prstGeom prst="round2DiagRect">
            <a:avLst>
              <a:gd name="adj1" fmla="val 0"/>
              <a:gd name="adj2" fmla="val 17764"/>
            </a:avLst>
          </a:prstGeom>
          <a:solidFill>
            <a:srgbClr val="E9AA57"/>
          </a:solidFill>
          <a:ln>
            <a:noFill/>
          </a:ln>
        </p:spPr>
        <p:txBody>
          <a:bodyPr spcFirstLastPara="1" wrap="square" lIns="91425" tIns="91425" rIns="91425" bIns="91425" anchor="ctr" anchorCtr="0">
            <a:noAutofit/>
          </a:bodyPr>
          <a:lstStyle/>
          <a:p>
            <a:pPr algn="ctr"/>
            <a:endParaRPr sz="1425"/>
          </a:p>
        </p:txBody>
      </p:sp>
      <p:sp>
        <p:nvSpPr>
          <p:cNvPr id="204" name="Google Shape;204;p21"/>
          <p:cNvSpPr txBox="1"/>
          <p:nvPr/>
        </p:nvSpPr>
        <p:spPr>
          <a:xfrm rot="-5400000">
            <a:off x="-24555" y="2860085"/>
            <a:ext cx="1357200" cy="435150"/>
          </a:xfrm>
          <a:prstGeom prst="rect">
            <a:avLst/>
          </a:prstGeom>
          <a:noFill/>
          <a:ln>
            <a:noFill/>
          </a:ln>
        </p:spPr>
        <p:txBody>
          <a:bodyPr spcFirstLastPara="1" wrap="square" lIns="91425" tIns="91425" rIns="91425" bIns="91425" anchor="t" anchorCtr="0">
            <a:noAutofit/>
          </a:bodyPr>
          <a:lstStyle/>
          <a:p>
            <a:pPr algn="ctr">
              <a:buClr>
                <a:schemeClr val="dk1"/>
              </a:buClr>
              <a:buSzPts val="1500"/>
            </a:pPr>
            <a:r>
              <a:rPr lang="en-US" sz="975" b="1">
                <a:solidFill>
                  <a:schemeClr val="lt1"/>
                </a:solidFill>
                <a:latin typeface="Open Sans"/>
                <a:ea typeface="Open Sans"/>
                <a:cs typeface="Open Sans"/>
                <a:sym typeface="Open Sans"/>
              </a:rPr>
              <a:t>Drive to </a:t>
            </a:r>
            <a:endParaRPr sz="975" b="1">
              <a:solidFill>
                <a:schemeClr val="lt1"/>
              </a:solidFill>
              <a:latin typeface="Open Sans"/>
              <a:ea typeface="Open Sans"/>
              <a:cs typeface="Open Sans"/>
              <a:sym typeface="Open Sans"/>
            </a:endParaRPr>
          </a:p>
          <a:p>
            <a:pPr algn="ctr">
              <a:buClr>
                <a:schemeClr val="dk1"/>
              </a:buClr>
              <a:buSzPts val="1500"/>
            </a:pPr>
            <a:r>
              <a:rPr lang="en-US" sz="975" b="1">
                <a:solidFill>
                  <a:schemeClr val="lt1"/>
                </a:solidFill>
                <a:latin typeface="Open Sans"/>
                <a:ea typeface="Open Sans"/>
                <a:cs typeface="Open Sans"/>
                <a:sym typeface="Open Sans"/>
              </a:rPr>
              <a:t>Fixing</a:t>
            </a:r>
            <a:endParaRPr sz="975" b="1">
              <a:solidFill>
                <a:schemeClr val="lt1"/>
              </a:solidFill>
              <a:latin typeface="Open Sans"/>
              <a:ea typeface="Open Sans"/>
              <a:cs typeface="Open Sans"/>
              <a:sym typeface="Open Sans"/>
            </a:endParaRPr>
          </a:p>
          <a:p>
            <a:pPr algn="ctr"/>
            <a:endParaRPr sz="975" b="1">
              <a:solidFill>
                <a:schemeClr val="lt1"/>
              </a:solidFill>
              <a:latin typeface="Roboto"/>
              <a:ea typeface="Roboto"/>
              <a:cs typeface="Roboto"/>
              <a:sym typeface="Roboto"/>
            </a:endParaRPr>
          </a:p>
        </p:txBody>
      </p:sp>
      <p:cxnSp>
        <p:nvCxnSpPr>
          <p:cNvPr id="50" name="Straight Connector 49">
            <a:extLst>
              <a:ext uri="{FF2B5EF4-FFF2-40B4-BE49-F238E27FC236}">
                <a16:creationId xmlns:a16="http://schemas.microsoft.com/office/drawing/2014/main" id="{C5050487-6BFF-0745-8F4C-368BC119C2DA}"/>
              </a:ext>
            </a:extLst>
          </p:cNvPr>
          <p:cNvCxnSpPr>
            <a:cxnSpLocks/>
          </p:cNvCxnSpPr>
          <p:nvPr/>
        </p:nvCxnSpPr>
        <p:spPr>
          <a:xfrm>
            <a:off x="2130522" y="1012463"/>
            <a:ext cx="0" cy="37164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508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162"/>
        <p:cNvGrpSpPr/>
        <p:nvPr/>
      </p:nvGrpSpPr>
      <p:grpSpPr>
        <a:xfrm>
          <a:off x="0" y="0"/>
          <a:ext cx="0" cy="0"/>
          <a:chOff x="0" y="0"/>
          <a:chExt cx="0" cy="0"/>
        </a:xfrm>
      </p:grpSpPr>
      <p:sp>
        <p:nvSpPr>
          <p:cNvPr id="164" name="Google Shape;164;p21"/>
          <p:cNvSpPr/>
          <p:nvPr/>
        </p:nvSpPr>
        <p:spPr>
          <a:xfrm>
            <a:off x="308379" y="1496367"/>
            <a:ext cx="8345700" cy="2859750"/>
          </a:xfrm>
          <a:prstGeom prst="rect">
            <a:avLst/>
          </a:prstGeom>
          <a:solidFill>
            <a:srgbClr val="E9AA57">
              <a:alpha val="11730"/>
            </a:srgbClr>
          </a:solidFill>
          <a:ln>
            <a:noFill/>
          </a:ln>
        </p:spPr>
        <p:txBody>
          <a:bodyPr spcFirstLastPara="1" wrap="square" lIns="51431" tIns="51431" rIns="51431" bIns="51431" anchor="ctr" anchorCtr="0">
            <a:noAutofit/>
          </a:bodyPr>
          <a:lstStyle/>
          <a:p>
            <a:endParaRPr sz="825"/>
          </a:p>
        </p:txBody>
      </p:sp>
      <p:cxnSp>
        <p:nvCxnSpPr>
          <p:cNvPr id="165" name="Google Shape;165;p21"/>
          <p:cNvCxnSpPr/>
          <p:nvPr/>
        </p:nvCxnSpPr>
        <p:spPr>
          <a:xfrm>
            <a:off x="3344739" y="1464178"/>
            <a:ext cx="0" cy="3080700"/>
          </a:xfrm>
          <a:prstGeom prst="straightConnector1">
            <a:avLst/>
          </a:prstGeom>
          <a:noFill/>
          <a:ln w="38100" cap="flat" cmpd="sng">
            <a:solidFill>
              <a:srgbClr val="A8BBEB"/>
            </a:solidFill>
            <a:prstDash val="solid"/>
            <a:round/>
            <a:headEnd type="none" w="med" len="med"/>
            <a:tailEnd type="none" w="med" len="med"/>
          </a:ln>
        </p:spPr>
      </p:cxnSp>
      <p:cxnSp>
        <p:nvCxnSpPr>
          <p:cNvPr id="166" name="Google Shape;166;p21"/>
          <p:cNvCxnSpPr/>
          <p:nvPr/>
        </p:nvCxnSpPr>
        <p:spPr>
          <a:xfrm>
            <a:off x="5764741" y="1470804"/>
            <a:ext cx="0" cy="3063600"/>
          </a:xfrm>
          <a:prstGeom prst="straightConnector1">
            <a:avLst/>
          </a:prstGeom>
          <a:noFill/>
          <a:ln w="38100" cap="flat" cmpd="sng">
            <a:solidFill>
              <a:srgbClr val="A8BBEB"/>
            </a:solidFill>
            <a:prstDash val="solid"/>
            <a:round/>
            <a:headEnd type="none" w="med" len="med"/>
            <a:tailEnd type="none" w="med" len="med"/>
          </a:ln>
        </p:spPr>
      </p:cxnSp>
      <p:sp>
        <p:nvSpPr>
          <p:cNvPr id="167" name="Google Shape;167;p21"/>
          <p:cNvSpPr/>
          <p:nvPr/>
        </p:nvSpPr>
        <p:spPr>
          <a:xfrm>
            <a:off x="5655589" y="1770059"/>
            <a:ext cx="218475" cy="215550"/>
          </a:xfrm>
          <a:prstGeom prst="diamond">
            <a:avLst/>
          </a:prstGeom>
          <a:solidFill>
            <a:srgbClr val="A2C170"/>
          </a:solidFill>
          <a:ln>
            <a:noFill/>
          </a:ln>
        </p:spPr>
        <p:txBody>
          <a:bodyPr spcFirstLastPara="1" wrap="square" lIns="68569" tIns="68569" rIns="68569" bIns="68569" anchor="ctr" anchorCtr="0">
            <a:noAutofit/>
          </a:bodyPr>
          <a:lstStyle/>
          <a:p>
            <a:endParaRPr sz="1050"/>
          </a:p>
        </p:txBody>
      </p:sp>
      <p:sp>
        <p:nvSpPr>
          <p:cNvPr id="168" name="Google Shape;168;p21"/>
          <p:cNvSpPr/>
          <p:nvPr/>
        </p:nvSpPr>
        <p:spPr>
          <a:xfrm>
            <a:off x="3618988" y="1770074"/>
            <a:ext cx="218475" cy="215550"/>
          </a:xfrm>
          <a:prstGeom prst="diamond">
            <a:avLst/>
          </a:prstGeom>
          <a:solidFill>
            <a:srgbClr val="A2C170"/>
          </a:solidFill>
          <a:ln>
            <a:noFill/>
          </a:ln>
        </p:spPr>
        <p:txBody>
          <a:bodyPr spcFirstLastPara="1" wrap="square" lIns="68569" tIns="68569" rIns="68569" bIns="68569" anchor="ctr" anchorCtr="0">
            <a:noAutofit/>
          </a:bodyPr>
          <a:lstStyle/>
          <a:p>
            <a:endParaRPr sz="1050"/>
          </a:p>
        </p:txBody>
      </p:sp>
      <p:sp>
        <p:nvSpPr>
          <p:cNvPr id="169" name="Google Shape;169;p21"/>
          <p:cNvSpPr txBox="1"/>
          <p:nvPr/>
        </p:nvSpPr>
        <p:spPr>
          <a:xfrm>
            <a:off x="1070156" y="1830725"/>
            <a:ext cx="1172700" cy="302625"/>
          </a:xfrm>
          <a:prstGeom prst="rect">
            <a:avLst/>
          </a:prstGeom>
          <a:noFill/>
          <a:ln>
            <a:noFill/>
          </a:ln>
        </p:spPr>
        <p:txBody>
          <a:bodyPr spcFirstLastPara="1" wrap="square" lIns="68569" tIns="68569" rIns="68569" bIns="68569" anchor="t" anchorCtr="0">
            <a:noAutofit/>
          </a:bodyPr>
          <a:lstStyle/>
          <a:p>
            <a:r>
              <a:rPr lang="en-US" sz="750">
                <a:latin typeface="Proxima Nova Rg"/>
                <a:ea typeface="Proxima Nova Rg"/>
                <a:cs typeface="Proxima Nova Rg"/>
                <a:sym typeface="Proxima Nova"/>
              </a:rPr>
              <a:t>Lift - Azure DevOps</a:t>
            </a:r>
            <a:endParaRPr sz="750">
              <a:latin typeface="Proxima Nova Rg"/>
              <a:ea typeface="Proxima Nova Rg"/>
              <a:cs typeface="Proxima Nova Rg"/>
              <a:sym typeface="Proxima Nova"/>
            </a:endParaRPr>
          </a:p>
        </p:txBody>
      </p:sp>
      <p:sp>
        <p:nvSpPr>
          <p:cNvPr id="170" name="Google Shape;170;p21"/>
          <p:cNvSpPr txBox="1"/>
          <p:nvPr/>
        </p:nvSpPr>
        <p:spPr>
          <a:xfrm>
            <a:off x="4601276" y="1830725"/>
            <a:ext cx="1368225" cy="180000"/>
          </a:xfrm>
          <a:prstGeom prst="rect">
            <a:avLst/>
          </a:prstGeom>
          <a:noFill/>
          <a:ln>
            <a:noFill/>
          </a:ln>
        </p:spPr>
        <p:txBody>
          <a:bodyPr spcFirstLastPara="1" wrap="square" lIns="68569" tIns="68569" rIns="68569" bIns="68569" anchor="t" anchorCtr="0">
            <a:noAutofit/>
          </a:bodyPr>
          <a:lstStyle/>
          <a:p>
            <a:r>
              <a:rPr lang="en-US" sz="750">
                <a:latin typeface="Proxima Nova Rg"/>
                <a:ea typeface="Proxima Nova Rg"/>
                <a:cs typeface="Proxima Nova Rg"/>
                <a:sym typeface="Proxima Nova"/>
              </a:rPr>
              <a:t>Lift Platform Launch</a:t>
            </a:r>
            <a:endParaRPr sz="750">
              <a:latin typeface="Proxima Nova Rg"/>
              <a:ea typeface="Proxima Nova Rg"/>
              <a:cs typeface="Proxima Nova Rg"/>
              <a:sym typeface="Proxima Nova"/>
            </a:endParaRPr>
          </a:p>
        </p:txBody>
      </p:sp>
      <p:sp>
        <p:nvSpPr>
          <p:cNvPr id="171" name="Google Shape;171;p21"/>
          <p:cNvSpPr/>
          <p:nvPr/>
        </p:nvSpPr>
        <p:spPr>
          <a:xfrm>
            <a:off x="8285702" y="1770065"/>
            <a:ext cx="218475" cy="215550"/>
          </a:xfrm>
          <a:prstGeom prst="diamond">
            <a:avLst/>
          </a:prstGeom>
          <a:solidFill>
            <a:srgbClr val="A2C170"/>
          </a:solidFill>
          <a:ln>
            <a:noFill/>
          </a:ln>
        </p:spPr>
        <p:txBody>
          <a:bodyPr spcFirstLastPara="1" wrap="square" lIns="68569" tIns="68569" rIns="68569" bIns="68569" anchor="ctr" anchorCtr="0">
            <a:noAutofit/>
          </a:bodyPr>
          <a:lstStyle/>
          <a:p>
            <a:endParaRPr sz="1050"/>
          </a:p>
        </p:txBody>
      </p:sp>
      <p:sp>
        <p:nvSpPr>
          <p:cNvPr id="172" name="Google Shape;172;p21"/>
          <p:cNvSpPr txBox="1"/>
          <p:nvPr/>
        </p:nvSpPr>
        <p:spPr>
          <a:xfrm>
            <a:off x="7426307" y="1830725"/>
            <a:ext cx="1327725" cy="180000"/>
          </a:xfrm>
          <a:prstGeom prst="rect">
            <a:avLst/>
          </a:prstGeom>
          <a:noFill/>
          <a:ln>
            <a:noFill/>
          </a:ln>
        </p:spPr>
        <p:txBody>
          <a:bodyPr spcFirstLastPara="1" wrap="square" lIns="68569" tIns="68569" rIns="68569" bIns="68569" anchor="t" anchorCtr="0">
            <a:noAutofit/>
          </a:bodyPr>
          <a:lstStyle/>
          <a:p>
            <a:r>
              <a:rPr lang="en-US" sz="750">
                <a:latin typeface="Proxima Nova Rg"/>
                <a:ea typeface="Proxima Nova Rg"/>
                <a:cs typeface="Proxima Nova Rg"/>
                <a:sym typeface="Proxima Nova"/>
              </a:rPr>
              <a:t>Bottoms up PQL</a:t>
            </a:r>
            <a:br>
              <a:rPr lang="en-US" sz="750">
                <a:latin typeface="Proxima Nova Rg"/>
                <a:ea typeface="Proxima Nova Rg"/>
                <a:cs typeface="Proxima Nova Rg"/>
                <a:sym typeface="Proxima Nova"/>
              </a:rPr>
            </a:br>
            <a:r>
              <a:rPr lang="en-US" sz="750">
                <a:latin typeface="Proxima Nova Rg"/>
                <a:ea typeface="Proxima Nova Rg"/>
                <a:cs typeface="Proxima Nova Rg"/>
                <a:sym typeface="Proxima Nova"/>
              </a:rPr>
              <a:t>Central Experience</a:t>
            </a:r>
            <a:endParaRPr sz="750">
              <a:latin typeface="Proxima Nova Rg"/>
              <a:ea typeface="Proxima Nova Rg"/>
              <a:cs typeface="Proxima Nova Rg"/>
              <a:sym typeface="Proxima Nova"/>
            </a:endParaRPr>
          </a:p>
        </p:txBody>
      </p:sp>
      <p:sp>
        <p:nvSpPr>
          <p:cNvPr id="173" name="Google Shape;173;p21"/>
          <p:cNvSpPr txBox="1"/>
          <p:nvPr/>
        </p:nvSpPr>
        <p:spPr>
          <a:xfrm>
            <a:off x="920156" y="1566578"/>
            <a:ext cx="7642350" cy="302625"/>
          </a:xfrm>
          <a:prstGeom prst="rect">
            <a:avLst/>
          </a:prstGeom>
          <a:solidFill>
            <a:srgbClr val="A2C170"/>
          </a:solidFill>
          <a:ln>
            <a:noFill/>
          </a:ln>
        </p:spPr>
        <p:txBody>
          <a:bodyPr spcFirstLastPara="1" wrap="square" lIns="25706" tIns="25706" rIns="25706" bIns="25706" anchor="ctr" anchorCtr="0">
            <a:noAutofit/>
          </a:bodyPr>
          <a:lstStyle/>
          <a:p>
            <a:pPr algn="ctr">
              <a:buSzPts val="1100"/>
            </a:pPr>
            <a:r>
              <a:rPr lang="en-US" sz="825" b="1">
                <a:solidFill>
                  <a:srgbClr val="FFFFFF"/>
                </a:solidFill>
                <a:latin typeface="Open Sans"/>
                <a:ea typeface="Open Sans"/>
                <a:cs typeface="Open Sans"/>
                <a:sym typeface="Open Sans"/>
              </a:rPr>
              <a:t>Cloud Year One</a:t>
            </a:r>
            <a:endParaRPr sz="825" b="1">
              <a:solidFill>
                <a:srgbClr val="FFFFFF"/>
              </a:solidFill>
              <a:latin typeface="Open Sans"/>
              <a:ea typeface="Open Sans"/>
              <a:cs typeface="Open Sans"/>
              <a:sym typeface="Open Sans"/>
            </a:endParaRPr>
          </a:p>
        </p:txBody>
      </p:sp>
      <p:sp>
        <p:nvSpPr>
          <p:cNvPr id="174" name="Google Shape;174;p21"/>
          <p:cNvSpPr/>
          <p:nvPr/>
        </p:nvSpPr>
        <p:spPr>
          <a:xfrm>
            <a:off x="8273189" y="3794837"/>
            <a:ext cx="219600" cy="215550"/>
          </a:xfrm>
          <a:prstGeom prst="diamond">
            <a:avLst/>
          </a:prstGeom>
          <a:solidFill>
            <a:srgbClr val="A2C170"/>
          </a:solidFill>
          <a:ln>
            <a:noFill/>
          </a:ln>
        </p:spPr>
        <p:txBody>
          <a:bodyPr spcFirstLastPara="1" wrap="square" lIns="68569" tIns="68569" rIns="68569" bIns="68569" anchor="ctr" anchorCtr="0">
            <a:noAutofit/>
          </a:bodyPr>
          <a:lstStyle/>
          <a:p>
            <a:endParaRPr sz="1050"/>
          </a:p>
        </p:txBody>
      </p:sp>
      <p:sp>
        <p:nvSpPr>
          <p:cNvPr id="175" name="Google Shape;175;p21"/>
          <p:cNvSpPr/>
          <p:nvPr/>
        </p:nvSpPr>
        <p:spPr>
          <a:xfrm>
            <a:off x="5126660" y="3794837"/>
            <a:ext cx="219600" cy="215550"/>
          </a:xfrm>
          <a:prstGeom prst="diamond">
            <a:avLst/>
          </a:prstGeom>
          <a:solidFill>
            <a:srgbClr val="A2C170"/>
          </a:solidFill>
          <a:ln>
            <a:noFill/>
          </a:ln>
        </p:spPr>
        <p:txBody>
          <a:bodyPr spcFirstLastPara="1" wrap="square" lIns="68569" tIns="68569" rIns="68569" bIns="68569" anchor="ctr" anchorCtr="0">
            <a:noAutofit/>
          </a:bodyPr>
          <a:lstStyle/>
          <a:p>
            <a:endParaRPr sz="1050"/>
          </a:p>
        </p:txBody>
      </p:sp>
      <p:sp>
        <p:nvSpPr>
          <p:cNvPr id="176" name="Google Shape;176;p21"/>
          <p:cNvSpPr/>
          <p:nvPr/>
        </p:nvSpPr>
        <p:spPr>
          <a:xfrm>
            <a:off x="2342367" y="3794828"/>
            <a:ext cx="219600" cy="215550"/>
          </a:xfrm>
          <a:prstGeom prst="diamond">
            <a:avLst/>
          </a:prstGeom>
          <a:solidFill>
            <a:srgbClr val="A2C170"/>
          </a:solidFill>
          <a:ln>
            <a:noFill/>
          </a:ln>
        </p:spPr>
        <p:txBody>
          <a:bodyPr spcFirstLastPara="1" wrap="square" lIns="68569" tIns="68569" rIns="68569" bIns="68569" anchor="ctr" anchorCtr="0">
            <a:noAutofit/>
          </a:bodyPr>
          <a:lstStyle/>
          <a:p>
            <a:endParaRPr sz="1050"/>
          </a:p>
        </p:txBody>
      </p:sp>
      <p:sp>
        <p:nvSpPr>
          <p:cNvPr id="177" name="Google Shape;177;p21"/>
          <p:cNvSpPr txBox="1"/>
          <p:nvPr/>
        </p:nvSpPr>
        <p:spPr>
          <a:xfrm>
            <a:off x="920157" y="3607494"/>
            <a:ext cx="7642350" cy="302625"/>
          </a:xfrm>
          <a:prstGeom prst="rect">
            <a:avLst/>
          </a:prstGeom>
          <a:solidFill>
            <a:srgbClr val="A2C170"/>
          </a:solidFill>
          <a:ln>
            <a:noFill/>
          </a:ln>
        </p:spPr>
        <p:txBody>
          <a:bodyPr spcFirstLastPara="1" wrap="square" lIns="25706" tIns="25706" rIns="25706" bIns="25706" anchor="ctr" anchorCtr="0">
            <a:noAutofit/>
          </a:bodyPr>
          <a:lstStyle/>
          <a:p>
            <a:pPr algn="ctr">
              <a:buSzPts val="1100"/>
            </a:pPr>
            <a:r>
              <a:rPr lang="en-US" sz="825" b="1">
                <a:solidFill>
                  <a:srgbClr val="FFFFFF"/>
                </a:solidFill>
                <a:latin typeface="Open Sans"/>
                <a:ea typeface="Open Sans"/>
                <a:cs typeface="Open Sans"/>
                <a:sym typeface="Open Sans"/>
              </a:rPr>
              <a:t>Onboarding Through Development</a:t>
            </a:r>
            <a:endParaRPr sz="825" b="1">
              <a:solidFill>
                <a:srgbClr val="FFFFFF"/>
              </a:solidFill>
              <a:latin typeface="Open Sans"/>
              <a:ea typeface="Open Sans"/>
              <a:cs typeface="Open Sans"/>
              <a:sym typeface="Open Sans"/>
            </a:endParaRPr>
          </a:p>
        </p:txBody>
      </p:sp>
      <p:sp>
        <p:nvSpPr>
          <p:cNvPr id="178" name="Google Shape;178;p21"/>
          <p:cNvSpPr txBox="1"/>
          <p:nvPr/>
        </p:nvSpPr>
        <p:spPr>
          <a:xfrm>
            <a:off x="1234173" y="3936806"/>
            <a:ext cx="1336500" cy="180000"/>
          </a:xfrm>
          <a:prstGeom prst="rect">
            <a:avLst/>
          </a:prstGeom>
          <a:noFill/>
          <a:ln>
            <a:noFill/>
          </a:ln>
        </p:spPr>
        <p:txBody>
          <a:bodyPr spcFirstLastPara="1" wrap="square" lIns="68569" tIns="68569" rIns="68569" bIns="68569" anchor="ctr" anchorCtr="0">
            <a:noAutofit/>
          </a:bodyPr>
          <a:lstStyle/>
          <a:p>
            <a:r>
              <a:rPr lang="en-US" sz="750">
                <a:latin typeface="Proxima Nova Rg"/>
                <a:ea typeface="Proxima Nova Rg"/>
                <a:cs typeface="Proxima Nova Rg"/>
                <a:sym typeface="Proxima Nova"/>
              </a:rPr>
              <a:t>Onboard and Evaluate</a:t>
            </a:r>
            <a:br>
              <a:rPr lang="en-US" sz="750">
                <a:latin typeface="Proxima Nova Rg"/>
                <a:ea typeface="Proxima Nova Rg"/>
                <a:cs typeface="Proxima Nova Rg"/>
                <a:sym typeface="Proxima Nova"/>
              </a:rPr>
            </a:br>
            <a:r>
              <a:rPr lang="en-US" sz="750">
                <a:latin typeface="Proxima Nova Rg"/>
                <a:ea typeface="Proxima Nova Rg"/>
                <a:cs typeface="Proxima Nova Rg"/>
                <a:sym typeface="Proxima Nova"/>
              </a:rPr>
              <a:t>Source Control Repos</a:t>
            </a:r>
            <a:endParaRPr sz="750">
              <a:latin typeface="Proxima Nova Rg"/>
              <a:ea typeface="Proxima Nova Rg"/>
              <a:cs typeface="Proxima Nova Rg"/>
              <a:sym typeface="Proxima Nova"/>
            </a:endParaRPr>
          </a:p>
        </p:txBody>
      </p:sp>
      <p:sp>
        <p:nvSpPr>
          <p:cNvPr id="179" name="Google Shape;179;p21"/>
          <p:cNvSpPr txBox="1"/>
          <p:nvPr/>
        </p:nvSpPr>
        <p:spPr>
          <a:xfrm>
            <a:off x="3757089" y="3936806"/>
            <a:ext cx="1735425" cy="180000"/>
          </a:xfrm>
          <a:prstGeom prst="rect">
            <a:avLst/>
          </a:prstGeom>
          <a:noFill/>
          <a:ln>
            <a:noFill/>
          </a:ln>
        </p:spPr>
        <p:txBody>
          <a:bodyPr spcFirstLastPara="1" wrap="square" lIns="68569" tIns="68569" rIns="68569" bIns="68569" anchor="ctr" anchorCtr="0">
            <a:noAutofit/>
          </a:bodyPr>
          <a:lstStyle/>
          <a:p>
            <a:r>
              <a:rPr lang="en-US" sz="750">
                <a:latin typeface="Proxima Nova Rg"/>
                <a:ea typeface="Proxima Nova Rg"/>
                <a:cs typeface="Proxima Nova Rg"/>
                <a:sym typeface="Proxima Nova"/>
              </a:rPr>
              <a:t>New Remediation Strategies</a:t>
            </a:r>
            <a:endParaRPr sz="750">
              <a:latin typeface="Proxima Nova Rg"/>
              <a:ea typeface="Proxima Nova Rg"/>
              <a:cs typeface="Proxima Nova Rg"/>
              <a:sym typeface="Proxima Nova"/>
            </a:endParaRPr>
          </a:p>
        </p:txBody>
      </p:sp>
      <p:sp>
        <p:nvSpPr>
          <p:cNvPr id="180" name="Google Shape;180;p21"/>
          <p:cNvSpPr txBox="1"/>
          <p:nvPr/>
        </p:nvSpPr>
        <p:spPr>
          <a:xfrm>
            <a:off x="6256565" y="3936806"/>
            <a:ext cx="2033325" cy="180000"/>
          </a:xfrm>
          <a:prstGeom prst="rect">
            <a:avLst/>
          </a:prstGeom>
          <a:noFill/>
          <a:ln>
            <a:noFill/>
          </a:ln>
        </p:spPr>
        <p:txBody>
          <a:bodyPr spcFirstLastPara="1" wrap="square" lIns="68569" tIns="68569" rIns="68569" bIns="68569" anchor="ctr" anchorCtr="0">
            <a:noAutofit/>
          </a:bodyPr>
          <a:lstStyle/>
          <a:p>
            <a:r>
              <a:rPr lang="en-US" sz="750">
                <a:latin typeface="Proxima Nova Rg"/>
                <a:ea typeface="Proxima Nova Rg"/>
                <a:cs typeface="Proxima Nova Rg"/>
                <a:sym typeface="Proxima Nova"/>
              </a:rPr>
              <a:t>Complete Major Ecosystem Support for SCM</a:t>
            </a:r>
            <a:endParaRPr sz="750">
              <a:latin typeface="Proxima Nova Rg"/>
              <a:ea typeface="Proxima Nova Rg"/>
              <a:cs typeface="Proxima Nova Rg"/>
              <a:sym typeface="Proxima Nova"/>
            </a:endParaRPr>
          </a:p>
        </p:txBody>
      </p:sp>
      <p:sp>
        <p:nvSpPr>
          <p:cNvPr id="181" name="Google Shape;181;p21"/>
          <p:cNvSpPr/>
          <p:nvPr/>
        </p:nvSpPr>
        <p:spPr>
          <a:xfrm>
            <a:off x="2089808" y="2574698"/>
            <a:ext cx="218475" cy="215550"/>
          </a:xfrm>
          <a:prstGeom prst="diamond">
            <a:avLst/>
          </a:prstGeom>
          <a:solidFill>
            <a:srgbClr val="A2C170"/>
          </a:solidFill>
          <a:ln>
            <a:noFill/>
          </a:ln>
        </p:spPr>
        <p:txBody>
          <a:bodyPr spcFirstLastPara="1" wrap="square" lIns="68569" tIns="68569" rIns="68569" bIns="68569" anchor="ctr" anchorCtr="0">
            <a:noAutofit/>
          </a:bodyPr>
          <a:lstStyle/>
          <a:p>
            <a:endParaRPr sz="1050"/>
          </a:p>
        </p:txBody>
      </p:sp>
      <p:sp>
        <p:nvSpPr>
          <p:cNvPr id="182" name="Google Shape;182;p21"/>
          <p:cNvSpPr txBox="1"/>
          <p:nvPr/>
        </p:nvSpPr>
        <p:spPr>
          <a:xfrm>
            <a:off x="920159" y="2389541"/>
            <a:ext cx="7642350" cy="302625"/>
          </a:xfrm>
          <a:prstGeom prst="rect">
            <a:avLst/>
          </a:prstGeom>
          <a:solidFill>
            <a:srgbClr val="A2C170"/>
          </a:solidFill>
          <a:ln>
            <a:noFill/>
          </a:ln>
        </p:spPr>
        <p:txBody>
          <a:bodyPr spcFirstLastPara="1" wrap="square" lIns="25706" tIns="25706" rIns="25706" bIns="25706" anchor="ctr" anchorCtr="0">
            <a:noAutofit/>
          </a:bodyPr>
          <a:lstStyle/>
          <a:p>
            <a:pPr algn="ctr">
              <a:buSzPts val="1100"/>
            </a:pPr>
            <a:r>
              <a:rPr lang="en-US" sz="825" b="1">
                <a:solidFill>
                  <a:srgbClr val="FFFFFF"/>
                </a:solidFill>
                <a:latin typeface="Open Sans"/>
                <a:ea typeface="Open Sans"/>
                <a:cs typeface="Open Sans"/>
                <a:sym typeface="Open Sans"/>
              </a:rPr>
              <a:t>Developer First Security Partnerships</a:t>
            </a:r>
            <a:endParaRPr sz="825" b="1">
              <a:solidFill>
                <a:srgbClr val="FFFFFF"/>
              </a:solidFill>
              <a:latin typeface="Open Sans"/>
              <a:ea typeface="Open Sans"/>
              <a:cs typeface="Open Sans"/>
              <a:sym typeface="Open Sans"/>
            </a:endParaRPr>
          </a:p>
        </p:txBody>
      </p:sp>
      <p:sp>
        <p:nvSpPr>
          <p:cNvPr id="183" name="Google Shape;183;p21"/>
          <p:cNvSpPr txBox="1"/>
          <p:nvPr/>
        </p:nvSpPr>
        <p:spPr>
          <a:xfrm>
            <a:off x="1466517" y="2745001"/>
            <a:ext cx="1017450" cy="180000"/>
          </a:xfrm>
          <a:prstGeom prst="rect">
            <a:avLst/>
          </a:prstGeom>
          <a:noFill/>
          <a:ln>
            <a:noFill/>
          </a:ln>
        </p:spPr>
        <p:txBody>
          <a:bodyPr spcFirstLastPara="1" wrap="square" lIns="68569" tIns="68569" rIns="68569" bIns="68569" anchor="ctr" anchorCtr="0">
            <a:noAutofit/>
          </a:bodyPr>
          <a:lstStyle/>
          <a:p>
            <a:r>
              <a:rPr lang="en-US" sz="750">
                <a:latin typeface="Proxima Nova Rg"/>
                <a:ea typeface="Proxima Nova Rg"/>
                <a:cs typeface="Proxima Nova Rg"/>
                <a:sym typeface="Proxima Nova"/>
              </a:rPr>
              <a:t>Nexus Container</a:t>
            </a:r>
            <a:endParaRPr sz="750">
              <a:latin typeface="Proxima Nova Rg"/>
              <a:ea typeface="Proxima Nova Rg"/>
              <a:cs typeface="Proxima Nova Rg"/>
              <a:sym typeface="Proxima Nova"/>
            </a:endParaRPr>
          </a:p>
          <a:p>
            <a:r>
              <a:rPr lang="en-US" sz="750">
                <a:latin typeface="Proxima Nova Rg"/>
                <a:ea typeface="Proxima Nova Rg"/>
                <a:cs typeface="Proxima Nova Rg"/>
                <a:sym typeface="Proxima Nova"/>
              </a:rPr>
              <a:t>Nexus IaC Pack</a:t>
            </a:r>
            <a:endParaRPr sz="750">
              <a:latin typeface="Proxima Nova Rg"/>
              <a:ea typeface="Proxima Nova Rg"/>
              <a:cs typeface="Proxima Nova Rg"/>
              <a:sym typeface="Proxima Nova"/>
            </a:endParaRPr>
          </a:p>
        </p:txBody>
      </p:sp>
      <p:sp>
        <p:nvSpPr>
          <p:cNvPr id="184" name="Google Shape;184;p21"/>
          <p:cNvSpPr txBox="1"/>
          <p:nvPr/>
        </p:nvSpPr>
        <p:spPr>
          <a:xfrm>
            <a:off x="919877" y="3033654"/>
            <a:ext cx="4853925" cy="302625"/>
          </a:xfrm>
          <a:prstGeom prst="rect">
            <a:avLst/>
          </a:prstGeom>
          <a:solidFill>
            <a:srgbClr val="A2C170"/>
          </a:solidFill>
          <a:ln>
            <a:noFill/>
          </a:ln>
        </p:spPr>
        <p:txBody>
          <a:bodyPr spcFirstLastPara="1" wrap="square" lIns="25706" tIns="25706" rIns="25706" bIns="25706" anchor="ctr" anchorCtr="0">
            <a:noAutofit/>
          </a:bodyPr>
          <a:lstStyle/>
          <a:p>
            <a:pPr algn="ctr">
              <a:buSzPts val="1100"/>
            </a:pPr>
            <a:r>
              <a:rPr lang="en-US" sz="825" b="1">
                <a:solidFill>
                  <a:srgbClr val="FFFFFF"/>
                </a:solidFill>
                <a:latin typeface="Open Sans"/>
                <a:ea typeface="Open Sans"/>
                <a:cs typeface="Open Sans"/>
                <a:sym typeface="Open Sans"/>
              </a:rPr>
              <a:t>Fortify Partnership</a:t>
            </a:r>
            <a:endParaRPr sz="825" b="1">
              <a:solidFill>
                <a:srgbClr val="FFFFFF"/>
              </a:solidFill>
              <a:latin typeface="Open Sans"/>
              <a:ea typeface="Open Sans"/>
              <a:cs typeface="Open Sans"/>
              <a:sym typeface="Open Sans"/>
            </a:endParaRPr>
          </a:p>
        </p:txBody>
      </p:sp>
      <p:grpSp>
        <p:nvGrpSpPr>
          <p:cNvPr id="185" name="Google Shape;185;p21"/>
          <p:cNvGrpSpPr/>
          <p:nvPr/>
        </p:nvGrpSpPr>
        <p:grpSpPr>
          <a:xfrm rot="-5400000">
            <a:off x="197576" y="1580301"/>
            <a:ext cx="860292" cy="634158"/>
            <a:chOff x="1115757" y="2013858"/>
            <a:chExt cx="1966494" cy="1569600"/>
          </a:xfrm>
        </p:grpSpPr>
        <p:sp>
          <p:nvSpPr>
            <p:cNvPr id="186" name="Google Shape;186;p21"/>
            <p:cNvSpPr/>
            <p:nvPr/>
          </p:nvSpPr>
          <p:spPr>
            <a:xfrm>
              <a:off x="1126852" y="2013858"/>
              <a:ext cx="1955400" cy="1569600"/>
            </a:xfrm>
            <a:prstGeom prst="round2DiagRect">
              <a:avLst>
                <a:gd name="adj1" fmla="val 0"/>
                <a:gd name="adj2" fmla="val 17764"/>
              </a:avLst>
            </a:prstGeom>
            <a:solidFill>
              <a:srgbClr val="E69138"/>
            </a:solidFill>
            <a:ln>
              <a:noFill/>
            </a:ln>
          </p:spPr>
          <p:txBody>
            <a:bodyPr spcFirstLastPara="1" wrap="square" lIns="68569" tIns="68569" rIns="68569" bIns="68569" anchor="ctr" anchorCtr="0">
              <a:noAutofit/>
            </a:bodyPr>
            <a:lstStyle/>
            <a:p>
              <a:pPr algn="ctr"/>
              <a:endParaRPr sz="1050"/>
            </a:p>
          </p:txBody>
        </p:sp>
        <p:sp>
          <p:nvSpPr>
            <p:cNvPr id="187" name="Google Shape;187;p21"/>
            <p:cNvSpPr txBox="1"/>
            <p:nvPr/>
          </p:nvSpPr>
          <p:spPr>
            <a:xfrm>
              <a:off x="1115757" y="2235027"/>
              <a:ext cx="1944900" cy="1063200"/>
            </a:xfrm>
            <a:prstGeom prst="rect">
              <a:avLst/>
            </a:prstGeom>
            <a:noFill/>
            <a:ln>
              <a:noFill/>
            </a:ln>
          </p:spPr>
          <p:txBody>
            <a:bodyPr spcFirstLastPara="1" wrap="square" lIns="68569" tIns="68569" rIns="68569" bIns="68569" anchor="t" anchorCtr="0">
              <a:noAutofit/>
            </a:bodyPr>
            <a:lstStyle/>
            <a:p>
              <a:pPr algn="ctr"/>
              <a:r>
                <a:rPr lang="en-US" sz="750" b="1">
                  <a:solidFill>
                    <a:srgbClr val="FFFFFF"/>
                  </a:solidFill>
                  <a:latin typeface="Roboto"/>
                  <a:ea typeface="Roboto"/>
                  <a:cs typeface="Roboto"/>
                  <a:sym typeface="Roboto"/>
                </a:rPr>
                <a:t>Journey to the cloud</a:t>
              </a:r>
              <a:endParaRPr sz="750">
                <a:solidFill>
                  <a:srgbClr val="FFFFFF"/>
                </a:solidFill>
                <a:latin typeface="Roboto"/>
                <a:ea typeface="Roboto"/>
                <a:cs typeface="Roboto"/>
                <a:sym typeface="Roboto"/>
              </a:endParaRPr>
            </a:p>
            <a:p>
              <a:pPr algn="ctr"/>
              <a:endParaRPr sz="750" b="1">
                <a:solidFill>
                  <a:srgbClr val="FFFFFF"/>
                </a:solidFill>
                <a:latin typeface="Roboto"/>
                <a:ea typeface="Roboto"/>
                <a:cs typeface="Roboto"/>
                <a:sym typeface="Roboto"/>
              </a:endParaRPr>
            </a:p>
            <a:p>
              <a:pPr algn="ctr"/>
              <a:endParaRPr sz="750" b="1">
                <a:solidFill>
                  <a:srgbClr val="FFFFFF"/>
                </a:solidFill>
                <a:latin typeface="Roboto"/>
                <a:ea typeface="Roboto"/>
                <a:cs typeface="Roboto"/>
                <a:sym typeface="Roboto"/>
              </a:endParaRPr>
            </a:p>
          </p:txBody>
        </p:sp>
      </p:grpSp>
      <p:sp>
        <p:nvSpPr>
          <p:cNvPr id="188" name="Google Shape;188;p21"/>
          <p:cNvSpPr/>
          <p:nvPr/>
        </p:nvSpPr>
        <p:spPr>
          <a:xfrm rot="-5400000">
            <a:off x="190187" y="3586579"/>
            <a:ext cx="893925" cy="633825"/>
          </a:xfrm>
          <a:prstGeom prst="round2DiagRect">
            <a:avLst>
              <a:gd name="adj1" fmla="val 0"/>
              <a:gd name="adj2" fmla="val 17764"/>
            </a:avLst>
          </a:prstGeom>
          <a:solidFill>
            <a:srgbClr val="9B3FBC"/>
          </a:solidFill>
          <a:ln>
            <a:noFill/>
          </a:ln>
        </p:spPr>
        <p:txBody>
          <a:bodyPr spcFirstLastPara="1" wrap="square" lIns="68569" tIns="68569" rIns="68569" bIns="68569" anchor="ctr" anchorCtr="0">
            <a:noAutofit/>
          </a:bodyPr>
          <a:lstStyle/>
          <a:p>
            <a:endParaRPr sz="825"/>
          </a:p>
        </p:txBody>
      </p:sp>
      <p:sp>
        <p:nvSpPr>
          <p:cNvPr id="189" name="Google Shape;189;p21"/>
          <p:cNvSpPr txBox="1"/>
          <p:nvPr/>
        </p:nvSpPr>
        <p:spPr>
          <a:xfrm rot="-5400000">
            <a:off x="185529" y="3696527"/>
            <a:ext cx="853875" cy="429525"/>
          </a:xfrm>
          <a:prstGeom prst="rect">
            <a:avLst/>
          </a:prstGeom>
          <a:solidFill>
            <a:srgbClr val="9B3FBC"/>
          </a:solidFill>
          <a:ln>
            <a:noFill/>
          </a:ln>
        </p:spPr>
        <p:txBody>
          <a:bodyPr spcFirstLastPara="1" wrap="square" lIns="68569" tIns="68569" rIns="68569" bIns="68569" anchor="t" anchorCtr="0">
            <a:noAutofit/>
          </a:bodyPr>
          <a:lstStyle/>
          <a:p>
            <a:pPr algn="ctr">
              <a:buSzPts val="1100"/>
            </a:pPr>
            <a:r>
              <a:rPr lang="en-US" sz="750" b="1">
                <a:solidFill>
                  <a:srgbClr val="FFFFFF"/>
                </a:solidFill>
                <a:latin typeface="Roboto"/>
                <a:ea typeface="Roboto"/>
                <a:cs typeface="Roboto"/>
                <a:sym typeface="Roboto"/>
              </a:rPr>
              <a:t>Rapidly Show Value</a:t>
            </a:r>
            <a:endParaRPr sz="750" b="1">
              <a:solidFill>
                <a:srgbClr val="FFFFFF"/>
              </a:solidFill>
              <a:latin typeface="Roboto"/>
              <a:ea typeface="Roboto"/>
              <a:cs typeface="Roboto"/>
              <a:sym typeface="Roboto"/>
            </a:endParaRPr>
          </a:p>
          <a:p>
            <a:endParaRPr sz="750" b="1">
              <a:solidFill>
                <a:srgbClr val="FFFFFF"/>
              </a:solidFill>
              <a:latin typeface="Roboto"/>
              <a:ea typeface="Roboto"/>
              <a:cs typeface="Roboto"/>
              <a:sym typeface="Roboto"/>
            </a:endParaRPr>
          </a:p>
          <a:p>
            <a:endParaRPr sz="750" b="1">
              <a:solidFill>
                <a:srgbClr val="FFFFFF"/>
              </a:solidFill>
              <a:latin typeface="Roboto"/>
              <a:ea typeface="Roboto"/>
              <a:cs typeface="Roboto"/>
              <a:sym typeface="Roboto"/>
            </a:endParaRPr>
          </a:p>
          <a:p>
            <a:endParaRPr sz="825"/>
          </a:p>
        </p:txBody>
      </p:sp>
      <p:grpSp>
        <p:nvGrpSpPr>
          <p:cNvPr id="190" name="Google Shape;190;p21"/>
          <p:cNvGrpSpPr/>
          <p:nvPr/>
        </p:nvGrpSpPr>
        <p:grpSpPr>
          <a:xfrm rot="-5400000">
            <a:off x="114086" y="2579189"/>
            <a:ext cx="1027247" cy="634158"/>
            <a:chOff x="1115757" y="2013858"/>
            <a:chExt cx="1966494" cy="1569600"/>
          </a:xfrm>
        </p:grpSpPr>
        <p:sp>
          <p:nvSpPr>
            <p:cNvPr id="191" name="Google Shape;191;p21"/>
            <p:cNvSpPr/>
            <p:nvPr/>
          </p:nvSpPr>
          <p:spPr>
            <a:xfrm>
              <a:off x="1126852" y="2013858"/>
              <a:ext cx="1955400" cy="1569600"/>
            </a:xfrm>
            <a:prstGeom prst="round2DiagRect">
              <a:avLst>
                <a:gd name="adj1" fmla="val 0"/>
                <a:gd name="adj2" fmla="val 17764"/>
              </a:avLst>
            </a:prstGeom>
            <a:solidFill>
              <a:srgbClr val="C43685"/>
            </a:solidFill>
            <a:ln>
              <a:noFill/>
            </a:ln>
          </p:spPr>
          <p:txBody>
            <a:bodyPr spcFirstLastPara="1" wrap="square" lIns="68569" tIns="68569" rIns="68569" bIns="68569" anchor="ctr" anchorCtr="0">
              <a:noAutofit/>
            </a:bodyPr>
            <a:lstStyle/>
            <a:p>
              <a:pPr algn="ctr"/>
              <a:endParaRPr sz="1050"/>
            </a:p>
          </p:txBody>
        </p:sp>
        <p:sp>
          <p:nvSpPr>
            <p:cNvPr id="192" name="Google Shape;192;p21"/>
            <p:cNvSpPr txBox="1"/>
            <p:nvPr/>
          </p:nvSpPr>
          <p:spPr>
            <a:xfrm>
              <a:off x="1115757" y="2235027"/>
              <a:ext cx="1944900" cy="1063200"/>
            </a:xfrm>
            <a:prstGeom prst="rect">
              <a:avLst/>
            </a:prstGeom>
            <a:noFill/>
            <a:ln>
              <a:noFill/>
            </a:ln>
          </p:spPr>
          <p:txBody>
            <a:bodyPr spcFirstLastPara="1" wrap="square" lIns="68569" tIns="68569" rIns="68569" bIns="68569" anchor="t" anchorCtr="0">
              <a:noAutofit/>
            </a:bodyPr>
            <a:lstStyle/>
            <a:p>
              <a:pPr algn="ctr">
                <a:buSzPts val="1100"/>
              </a:pPr>
              <a:r>
                <a:rPr lang="en-US" sz="750" b="1">
                  <a:solidFill>
                    <a:srgbClr val="FFFFFF"/>
                  </a:solidFill>
                  <a:latin typeface="Roboto"/>
                  <a:ea typeface="Roboto"/>
                  <a:cs typeface="Roboto"/>
                  <a:sym typeface="Roboto"/>
                </a:rPr>
                <a:t>Strategic Integrations</a:t>
              </a:r>
              <a:endParaRPr sz="750">
                <a:solidFill>
                  <a:srgbClr val="FFFFFF"/>
                </a:solidFill>
                <a:latin typeface="Roboto"/>
                <a:ea typeface="Roboto"/>
                <a:cs typeface="Roboto"/>
                <a:sym typeface="Roboto"/>
              </a:endParaRPr>
            </a:p>
            <a:p>
              <a:pPr algn="ctr"/>
              <a:endParaRPr sz="750" b="1">
                <a:solidFill>
                  <a:srgbClr val="FFFFFF"/>
                </a:solidFill>
                <a:latin typeface="Roboto"/>
                <a:ea typeface="Roboto"/>
                <a:cs typeface="Roboto"/>
                <a:sym typeface="Roboto"/>
              </a:endParaRPr>
            </a:p>
          </p:txBody>
        </p:sp>
      </p:grpSp>
      <p:sp>
        <p:nvSpPr>
          <p:cNvPr id="193" name="Google Shape;193;p21"/>
          <p:cNvSpPr/>
          <p:nvPr/>
        </p:nvSpPr>
        <p:spPr>
          <a:xfrm>
            <a:off x="952259" y="1208519"/>
            <a:ext cx="2377575" cy="259200"/>
          </a:xfrm>
          <a:prstGeom prst="rect">
            <a:avLst/>
          </a:prstGeom>
          <a:solidFill>
            <a:srgbClr val="315081"/>
          </a:solidFill>
          <a:ln>
            <a:noFill/>
          </a:ln>
        </p:spPr>
        <p:txBody>
          <a:bodyPr spcFirstLastPara="1" wrap="square" lIns="19275" tIns="19275" rIns="19275" bIns="19275" anchor="ctr" anchorCtr="0">
            <a:noAutofit/>
          </a:bodyPr>
          <a:lstStyle/>
          <a:p>
            <a:pPr algn="ctr"/>
            <a:r>
              <a:rPr lang="en-US" sz="825">
                <a:solidFill>
                  <a:srgbClr val="FFFFFF"/>
                </a:solidFill>
                <a:latin typeface="Open Sans SemiBold"/>
                <a:ea typeface="Open Sans SemiBold"/>
                <a:cs typeface="Open Sans SemiBold"/>
                <a:sym typeface="Open Sans SemiBold"/>
              </a:rPr>
              <a:t>2021 Q1</a:t>
            </a:r>
            <a:endParaRPr sz="825">
              <a:solidFill>
                <a:srgbClr val="FFFFFF"/>
              </a:solidFill>
              <a:latin typeface="Open Sans SemiBold"/>
              <a:ea typeface="Open Sans SemiBold"/>
              <a:cs typeface="Open Sans SemiBold"/>
              <a:sym typeface="Open Sans SemiBold"/>
            </a:endParaRPr>
          </a:p>
        </p:txBody>
      </p:sp>
      <p:sp>
        <p:nvSpPr>
          <p:cNvPr id="194" name="Google Shape;194;p21"/>
          <p:cNvSpPr/>
          <p:nvPr/>
        </p:nvSpPr>
        <p:spPr>
          <a:xfrm>
            <a:off x="3367723" y="1208519"/>
            <a:ext cx="2377575" cy="259200"/>
          </a:xfrm>
          <a:prstGeom prst="rect">
            <a:avLst/>
          </a:prstGeom>
          <a:solidFill>
            <a:srgbClr val="315081"/>
          </a:solidFill>
          <a:ln>
            <a:noFill/>
          </a:ln>
        </p:spPr>
        <p:txBody>
          <a:bodyPr spcFirstLastPara="1" wrap="square" lIns="19275" tIns="19275" rIns="19275" bIns="19275" anchor="ctr" anchorCtr="0">
            <a:noAutofit/>
          </a:bodyPr>
          <a:lstStyle/>
          <a:p>
            <a:pPr algn="ctr"/>
            <a:r>
              <a:rPr lang="en-US" sz="825">
                <a:solidFill>
                  <a:srgbClr val="FFFFFF"/>
                </a:solidFill>
                <a:latin typeface="Open Sans SemiBold"/>
                <a:ea typeface="Open Sans SemiBold"/>
                <a:cs typeface="Open Sans SemiBold"/>
                <a:sym typeface="Open Sans SemiBold"/>
              </a:rPr>
              <a:t>2021 Q2</a:t>
            </a:r>
            <a:endParaRPr sz="825">
              <a:solidFill>
                <a:srgbClr val="FFFFFF"/>
              </a:solidFill>
              <a:latin typeface="Open Sans SemiBold"/>
              <a:ea typeface="Open Sans SemiBold"/>
              <a:cs typeface="Open Sans SemiBold"/>
              <a:sym typeface="Open Sans SemiBold"/>
            </a:endParaRPr>
          </a:p>
        </p:txBody>
      </p:sp>
      <p:sp>
        <p:nvSpPr>
          <p:cNvPr id="195" name="Google Shape;195;p21"/>
          <p:cNvSpPr/>
          <p:nvPr/>
        </p:nvSpPr>
        <p:spPr>
          <a:xfrm>
            <a:off x="5773159" y="1205025"/>
            <a:ext cx="2757375" cy="259200"/>
          </a:xfrm>
          <a:prstGeom prst="rect">
            <a:avLst/>
          </a:prstGeom>
          <a:solidFill>
            <a:srgbClr val="315081"/>
          </a:solidFill>
          <a:ln>
            <a:noFill/>
          </a:ln>
        </p:spPr>
        <p:txBody>
          <a:bodyPr spcFirstLastPara="1" wrap="square" lIns="19275" tIns="19275" rIns="19275" bIns="19275" anchor="ctr" anchorCtr="0">
            <a:noAutofit/>
          </a:bodyPr>
          <a:lstStyle/>
          <a:p>
            <a:pPr algn="ctr"/>
            <a:r>
              <a:rPr lang="en-US" sz="825">
                <a:solidFill>
                  <a:srgbClr val="FFFFFF"/>
                </a:solidFill>
                <a:latin typeface="Open Sans SemiBold"/>
                <a:ea typeface="Open Sans SemiBold"/>
                <a:cs typeface="Open Sans SemiBold"/>
                <a:sym typeface="Open Sans SemiBold"/>
              </a:rPr>
              <a:t>2021 Q3-4</a:t>
            </a:r>
            <a:endParaRPr sz="825">
              <a:solidFill>
                <a:srgbClr val="FFFFFF"/>
              </a:solidFill>
              <a:latin typeface="Open Sans SemiBold"/>
              <a:ea typeface="Open Sans SemiBold"/>
              <a:cs typeface="Open Sans SemiBold"/>
              <a:sym typeface="Open Sans SemiBold"/>
            </a:endParaRPr>
          </a:p>
        </p:txBody>
      </p:sp>
      <p:sp>
        <p:nvSpPr>
          <p:cNvPr id="196" name="Google Shape;196;p21"/>
          <p:cNvSpPr txBox="1"/>
          <p:nvPr/>
        </p:nvSpPr>
        <p:spPr>
          <a:xfrm rot="-5400000">
            <a:off x="7222452" y="2775641"/>
            <a:ext cx="2906100" cy="292050"/>
          </a:xfrm>
          <a:prstGeom prst="rect">
            <a:avLst/>
          </a:prstGeom>
          <a:solidFill>
            <a:srgbClr val="E9AA57"/>
          </a:solidFill>
          <a:ln>
            <a:noFill/>
          </a:ln>
        </p:spPr>
        <p:txBody>
          <a:bodyPr spcFirstLastPara="1" wrap="square" lIns="51431" tIns="51431" rIns="51431" bIns="51431" anchor="ctr" anchorCtr="0">
            <a:noAutofit/>
          </a:bodyPr>
          <a:lstStyle/>
          <a:p>
            <a:pPr algn="ctr"/>
            <a:r>
              <a:rPr lang="en-US" sz="750">
                <a:solidFill>
                  <a:srgbClr val="FFFFFF"/>
                </a:solidFill>
                <a:latin typeface="Open Sans SemiBold"/>
                <a:ea typeface="Open Sans SemiBold"/>
                <a:cs typeface="Open Sans SemiBold"/>
                <a:sym typeface="Open Sans SemiBold"/>
              </a:rPr>
              <a:t>Priority Concepts</a:t>
            </a:r>
            <a:endParaRPr sz="750">
              <a:solidFill>
                <a:srgbClr val="FFFFFF"/>
              </a:solidFill>
              <a:latin typeface="Open Sans SemiBold"/>
              <a:ea typeface="Open Sans SemiBold"/>
              <a:cs typeface="Open Sans SemiBold"/>
              <a:sym typeface="Open Sans SemiBold"/>
            </a:endParaRPr>
          </a:p>
        </p:txBody>
      </p:sp>
      <p:sp>
        <p:nvSpPr>
          <p:cNvPr id="197" name="Google Shape;197;p21"/>
          <p:cNvSpPr txBox="1">
            <a:spLocks noGrp="1"/>
          </p:cNvSpPr>
          <p:nvPr>
            <p:ph type="title"/>
          </p:nvPr>
        </p:nvSpPr>
        <p:spPr>
          <a:prstGeom prst="rect">
            <a:avLst/>
          </a:prstGeom>
        </p:spPr>
        <p:txBody>
          <a:bodyPr spcFirstLastPara="1" wrap="square" lIns="68569" tIns="34275" rIns="68569" bIns="34275" anchor="t" anchorCtr="0">
            <a:noAutofit/>
          </a:bodyPr>
          <a:lstStyle/>
          <a:p>
            <a:r>
              <a:rPr lang="en-US" dirty="0">
                <a:latin typeface="Proxima Nova Rg" panose="02000506030000020004" pitchFamily="2" charset="77"/>
              </a:rPr>
              <a:t>CODI 2021 Roadmap</a:t>
            </a:r>
            <a:endParaRPr dirty="0">
              <a:latin typeface="Proxima Nova Rg" panose="02000506030000020004" pitchFamily="2" charset="77"/>
            </a:endParaRPr>
          </a:p>
        </p:txBody>
      </p:sp>
      <p:sp>
        <p:nvSpPr>
          <p:cNvPr id="198" name="Google Shape;198;p21"/>
          <p:cNvSpPr txBox="1"/>
          <p:nvPr/>
        </p:nvSpPr>
        <p:spPr>
          <a:xfrm>
            <a:off x="2655769" y="1830725"/>
            <a:ext cx="1017450" cy="302625"/>
          </a:xfrm>
          <a:prstGeom prst="rect">
            <a:avLst/>
          </a:prstGeom>
          <a:noFill/>
          <a:ln>
            <a:noFill/>
          </a:ln>
        </p:spPr>
        <p:txBody>
          <a:bodyPr spcFirstLastPara="1" wrap="square" lIns="68569" tIns="68569" rIns="68569" bIns="68569" anchor="t" anchorCtr="0">
            <a:noAutofit/>
          </a:bodyPr>
          <a:lstStyle/>
          <a:p>
            <a:r>
              <a:rPr lang="en-US" sz="750">
                <a:solidFill>
                  <a:schemeClr val="dk1"/>
                </a:solidFill>
                <a:latin typeface="Proxima Nova Rg"/>
                <a:ea typeface="Proxima Nova Rg"/>
                <a:cs typeface="Proxima Nova Rg"/>
                <a:sym typeface="Proxima Nova"/>
              </a:rPr>
              <a:t>Managed Lifecycle</a:t>
            </a:r>
            <a:endParaRPr sz="1200"/>
          </a:p>
        </p:txBody>
      </p:sp>
      <p:sp>
        <p:nvSpPr>
          <p:cNvPr id="199" name="Google Shape;199;p21"/>
          <p:cNvSpPr/>
          <p:nvPr/>
        </p:nvSpPr>
        <p:spPr>
          <a:xfrm>
            <a:off x="2095337" y="1744208"/>
            <a:ext cx="218475" cy="215550"/>
          </a:xfrm>
          <a:prstGeom prst="diamond">
            <a:avLst/>
          </a:prstGeom>
          <a:solidFill>
            <a:srgbClr val="A2C170"/>
          </a:solidFill>
          <a:ln>
            <a:noFill/>
          </a:ln>
        </p:spPr>
        <p:txBody>
          <a:bodyPr spcFirstLastPara="1" wrap="square" lIns="68569" tIns="68569" rIns="68569" bIns="68569" anchor="ctr" anchorCtr="0">
            <a:noAutofit/>
          </a:bodyPr>
          <a:lstStyle/>
          <a:p>
            <a:endParaRPr sz="1050"/>
          </a:p>
        </p:txBody>
      </p:sp>
      <p:cxnSp>
        <p:nvCxnSpPr>
          <p:cNvPr id="39" name="Straight Connector 38">
            <a:extLst>
              <a:ext uri="{FF2B5EF4-FFF2-40B4-BE49-F238E27FC236}">
                <a16:creationId xmlns:a16="http://schemas.microsoft.com/office/drawing/2014/main" id="{1CF99146-4D87-CF40-9731-8FD96ED30249}"/>
              </a:ext>
            </a:extLst>
          </p:cNvPr>
          <p:cNvCxnSpPr>
            <a:cxnSpLocks/>
          </p:cNvCxnSpPr>
          <p:nvPr/>
        </p:nvCxnSpPr>
        <p:spPr>
          <a:xfrm>
            <a:off x="2175056" y="1205025"/>
            <a:ext cx="0" cy="3133202"/>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4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4.googleusercontent.com/0lDLCJFd46LlpBMi-pk6p2lzWP780aDfOEwj2etWLOBwOvxJVKVjX80EKDElWdb-qehJhzhIv2xNnk0Mh8hI3I8zbANK2ZtBRUVb4Ji4knj8RuiPsHbfdHkipv4pnKF1FCdbNE-VdSY">
            <a:extLst>
              <a:ext uri="{FF2B5EF4-FFF2-40B4-BE49-F238E27FC236}">
                <a16:creationId xmlns:a16="http://schemas.microsoft.com/office/drawing/2014/main" id="{24DB5730-71BA-7740-A064-DA91339F4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595" y="1350184"/>
            <a:ext cx="6402809" cy="32694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7E8C55F-3031-8045-BAB8-EA8EFD800316}"/>
              </a:ext>
            </a:extLst>
          </p:cNvPr>
          <p:cNvSpPr>
            <a:spLocks noChangeArrowheads="1"/>
          </p:cNvSpPr>
          <p:nvPr/>
        </p:nvSpPr>
        <p:spPr bwMode="auto">
          <a:xfrm>
            <a:off x="2754299" y="1161488"/>
            <a:ext cx="487216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800" b="1" dirty="0">
                <a:latin typeface="Proxima Nova Light" panose="02000506030000020004" pitchFamily="2" charset="0"/>
              </a:rPr>
              <a:t>Making Developer’s Lives Easier</a:t>
            </a:r>
            <a:endParaRPr lang="en-US" altLang="en-US" sz="1800" b="1" dirty="0">
              <a:solidFill>
                <a:schemeClr val="tx1"/>
              </a:solidFill>
              <a:latin typeface="Proxima Nova Light" panose="02000506030000020004" pitchFamily="2" charset="0"/>
            </a:endParaRPr>
          </a:p>
          <a:p>
            <a:pPr defTabSz="685800" eaLnBrk="0" fontAlgn="base" hangingPunct="0">
              <a:spcBef>
                <a:spcPct val="0"/>
              </a:spcBef>
              <a:spcAft>
                <a:spcPct val="0"/>
              </a:spcAft>
              <a:buClrTx/>
            </a:pPr>
            <a:r>
              <a:rPr lang="en-US" altLang="en-US" sz="1050" dirty="0">
                <a:solidFill>
                  <a:schemeClr val="tx1"/>
                </a:solidFill>
                <a:latin typeface="Arial" panose="020B0604020202020204" pitchFamily="34" charset="0"/>
              </a:rPr>
              <a:t>  </a:t>
            </a:r>
            <a:endParaRPr lang="en-US" altLang="en-US" sz="33975" dirty="0">
              <a:solidFill>
                <a:schemeClr val="tx1"/>
              </a:solidFill>
              <a:latin typeface="Arial" panose="020B0604020202020204" pitchFamily="34" charset="0"/>
            </a:endParaRPr>
          </a:p>
        </p:txBody>
      </p:sp>
      <p:sp>
        <p:nvSpPr>
          <p:cNvPr id="3" name="Title 2">
            <a:extLst>
              <a:ext uri="{FF2B5EF4-FFF2-40B4-BE49-F238E27FC236}">
                <a16:creationId xmlns:a16="http://schemas.microsoft.com/office/drawing/2014/main" id="{66421231-3890-7A46-880A-CB624168FFEB}"/>
              </a:ext>
            </a:extLst>
          </p:cNvPr>
          <p:cNvSpPr>
            <a:spLocks noGrp="1"/>
          </p:cNvSpPr>
          <p:nvPr>
            <p:ph type="title"/>
          </p:nvPr>
        </p:nvSpPr>
        <p:spPr>
          <a:xfrm>
            <a:off x="278271" y="170181"/>
            <a:ext cx="6435310" cy="994172"/>
          </a:xfrm>
        </p:spPr>
        <p:txBody>
          <a:bodyPr/>
          <a:lstStyle/>
          <a:p>
            <a:r>
              <a:rPr lang="en-US" sz="2000" b="1" dirty="0">
                <a:latin typeface="Proxima Nova Light" panose="02000506030000020004" pitchFamily="2" charset="0"/>
              </a:rPr>
              <a:t>Advanced Development Pack</a:t>
            </a:r>
            <a:br>
              <a:rPr lang="en-US" dirty="0">
                <a:latin typeface="Proxima Nova Light" panose="02000506030000020004" pitchFamily="2" charset="0"/>
              </a:rPr>
            </a:br>
            <a:r>
              <a:rPr lang="en" sz="1600" b="1" dirty="0">
                <a:solidFill>
                  <a:schemeClr val="dk1"/>
                </a:solidFill>
                <a:latin typeface="Proxima Nova Light" panose="02000506030000020004" pitchFamily="2" charset="0"/>
                <a:ea typeface="Proxima Nova"/>
                <a:cs typeface="Proxima Nova"/>
                <a:sym typeface="Proxima Nova"/>
              </a:rPr>
              <a:t>Launch</a:t>
            </a:r>
            <a:r>
              <a:rPr lang="en" sz="1600" dirty="0">
                <a:solidFill>
                  <a:schemeClr val="dk1"/>
                </a:solidFill>
                <a:latin typeface="Proxima Nova Light" panose="02000506030000020004" pitchFamily="2" charset="0"/>
                <a:ea typeface="Proxima Nova"/>
                <a:cs typeface="Proxima Nova"/>
                <a:sym typeface="Proxima Nova"/>
              </a:rPr>
              <a:t>: Oct 7, 2020</a:t>
            </a:r>
            <a:br>
              <a:rPr lang="en" dirty="0">
                <a:solidFill>
                  <a:schemeClr val="dk1"/>
                </a:solidFill>
                <a:latin typeface="Proxima Nova Light" panose="02000506030000020004" pitchFamily="2" charset="0"/>
                <a:ea typeface="Proxima Nova"/>
                <a:cs typeface="Proxima Nova"/>
                <a:sym typeface="Proxima Nova"/>
              </a:rPr>
            </a:br>
            <a:endParaRPr lang="en-US" dirty="0">
              <a:latin typeface="Proxima Nova Light" panose="02000506030000020004" pitchFamily="2" charset="0"/>
            </a:endParaRPr>
          </a:p>
        </p:txBody>
      </p:sp>
      <p:sp>
        <p:nvSpPr>
          <p:cNvPr id="4" name="Frame 3">
            <a:extLst>
              <a:ext uri="{FF2B5EF4-FFF2-40B4-BE49-F238E27FC236}">
                <a16:creationId xmlns:a16="http://schemas.microsoft.com/office/drawing/2014/main" id="{652F5EC1-2EFE-AC4D-922A-1AA1CA6F8B94}"/>
              </a:ext>
            </a:extLst>
          </p:cNvPr>
          <p:cNvSpPr/>
          <p:nvPr/>
        </p:nvSpPr>
        <p:spPr>
          <a:xfrm>
            <a:off x="5400984" y="1669319"/>
            <a:ext cx="2316659" cy="1340763"/>
          </a:xfrm>
          <a:prstGeom prst="frame">
            <a:avLst>
              <a:gd name="adj1" fmla="val 37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261989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1438"/>
        <p:cNvGrpSpPr/>
        <p:nvPr/>
      </p:nvGrpSpPr>
      <p:grpSpPr>
        <a:xfrm>
          <a:off x="0" y="0"/>
          <a:ext cx="0" cy="0"/>
          <a:chOff x="0" y="0"/>
          <a:chExt cx="0" cy="0"/>
        </a:xfrm>
      </p:grpSpPr>
      <p:grpSp>
        <p:nvGrpSpPr>
          <p:cNvPr id="1439" name="Google Shape;1439;g98b26fe90d_12_1439"/>
          <p:cNvGrpSpPr/>
          <p:nvPr/>
        </p:nvGrpSpPr>
        <p:grpSpPr>
          <a:xfrm rot="-5400000">
            <a:off x="240523" y="2970764"/>
            <a:ext cx="872597" cy="638631"/>
            <a:chOff x="1126852" y="2013858"/>
            <a:chExt cx="1955400" cy="1569600"/>
          </a:xfrm>
        </p:grpSpPr>
        <p:sp>
          <p:nvSpPr>
            <p:cNvPr id="1440" name="Google Shape;1440;g98b26fe90d_12_1439"/>
            <p:cNvSpPr/>
            <p:nvPr/>
          </p:nvSpPr>
          <p:spPr>
            <a:xfrm>
              <a:off x="1126852" y="2013858"/>
              <a:ext cx="1955400" cy="1569600"/>
            </a:xfrm>
            <a:prstGeom prst="round2DiagRect">
              <a:avLst>
                <a:gd name="adj1" fmla="val 0"/>
                <a:gd name="adj2" fmla="val 17764"/>
              </a:avLst>
            </a:prstGeom>
            <a:solidFill>
              <a:srgbClr val="4498D2"/>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a:endParaRPr sz="1425">
                <a:latin typeface="Open Sans SemiBold"/>
                <a:ea typeface="Open Sans SemiBold"/>
                <a:cs typeface="Open Sans SemiBold"/>
                <a:sym typeface="Open Sans SemiBold"/>
              </a:endParaRPr>
            </a:p>
          </p:txBody>
        </p:sp>
        <p:sp>
          <p:nvSpPr>
            <p:cNvPr id="1441" name="Google Shape;1441;g98b26fe90d_12_1439"/>
            <p:cNvSpPr txBox="1"/>
            <p:nvPr/>
          </p:nvSpPr>
          <p:spPr>
            <a:xfrm>
              <a:off x="1136482" y="2235014"/>
              <a:ext cx="1924200" cy="1063200"/>
            </a:xfrm>
            <a:prstGeom prst="rect">
              <a:avLst/>
            </a:prstGeom>
            <a:noFill/>
            <a:ln>
              <a:noFill/>
            </a:ln>
          </p:spPr>
          <p:txBody>
            <a:bodyPr spcFirstLastPara="1" wrap="square" lIns="91425" tIns="91425" rIns="91425" bIns="91425" anchor="t" anchorCtr="0">
              <a:noAutofit/>
            </a:bodyPr>
            <a:lstStyle/>
            <a:p>
              <a:pPr algn="ctr"/>
              <a:r>
                <a:rPr lang="en-US" sz="975">
                  <a:solidFill>
                    <a:srgbClr val="FFFFFF"/>
                  </a:solidFill>
                  <a:latin typeface="Open Sans SemiBold"/>
                  <a:ea typeface="Open Sans SemiBold"/>
                  <a:cs typeface="Open Sans SemiBold"/>
                  <a:sym typeface="Open Sans SemiBold"/>
                </a:rPr>
                <a:t>Tech Roadmap</a:t>
              </a:r>
              <a:endParaRPr sz="975">
                <a:solidFill>
                  <a:srgbClr val="FFFFFF"/>
                </a:solidFill>
                <a:latin typeface="Open Sans SemiBold"/>
                <a:ea typeface="Open Sans SemiBold"/>
                <a:cs typeface="Open Sans SemiBold"/>
                <a:sym typeface="Open Sans SemiBold"/>
              </a:endParaRPr>
            </a:p>
          </p:txBody>
        </p:sp>
      </p:grpSp>
      <p:sp>
        <p:nvSpPr>
          <p:cNvPr id="1442" name="Google Shape;1442;g98b26fe90d_12_1439"/>
          <p:cNvSpPr/>
          <p:nvPr/>
        </p:nvSpPr>
        <p:spPr>
          <a:xfrm>
            <a:off x="1006291" y="1043044"/>
            <a:ext cx="2394675" cy="261000"/>
          </a:xfrm>
          <a:prstGeom prst="rect">
            <a:avLst/>
          </a:prstGeom>
          <a:solidFill>
            <a:srgbClr val="315081"/>
          </a:solidFill>
          <a:ln>
            <a:noFill/>
          </a:ln>
        </p:spPr>
        <p:txBody>
          <a:bodyPr spcFirstLastPara="1" wrap="square" lIns="25706" tIns="25706" rIns="25706" bIns="25706" anchor="ctr" anchorCtr="0">
            <a:noAutofit/>
          </a:bodyPr>
          <a:lstStyle/>
          <a:p>
            <a:pPr algn="ctr"/>
            <a:r>
              <a:rPr lang="en-US" sz="1050" b="1">
                <a:solidFill>
                  <a:schemeClr val="lt1"/>
                </a:solidFill>
                <a:latin typeface="Open Sans SemiBold"/>
                <a:ea typeface="Open Sans SemiBold"/>
                <a:cs typeface="Open Sans SemiBold"/>
                <a:sym typeface="Open Sans SemiBold"/>
              </a:rPr>
              <a:t>2021 Q1</a:t>
            </a:r>
            <a:endParaRPr sz="1050" b="1">
              <a:solidFill>
                <a:schemeClr val="lt1"/>
              </a:solidFill>
              <a:latin typeface="Open Sans SemiBold"/>
              <a:ea typeface="Open Sans SemiBold"/>
              <a:cs typeface="Open Sans SemiBold"/>
              <a:sym typeface="Open Sans SemiBold"/>
            </a:endParaRPr>
          </a:p>
        </p:txBody>
      </p:sp>
      <p:sp>
        <p:nvSpPr>
          <p:cNvPr id="1443" name="Google Shape;1443;g98b26fe90d_12_1439"/>
          <p:cNvSpPr/>
          <p:nvPr/>
        </p:nvSpPr>
        <p:spPr>
          <a:xfrm>
            <a:off x="3438995" y="1043044"/>
            <a:ext cx="2394675" cy="261000"/>
          </a:xfrm>
          <a:prstGeom prst="rect">
            <a:avLst/>
          </a:prstGeom>
          <a:solidFill>
            <a:srgbClr val="315081"/>
          </a:solidFill>
          <a:ln>
            <a:noFill/>
          </a:ln>
        </p:spPr>
        <p:txBody>
          <a:bodyPr spcFirstLastPara="1" wrap="square" lIns="25706" tIns="25706" rIns="25706" bIns="25706" anchor="ctr" anchorCtr="0">
            <a:noAutofit/>
          </a:bodyPr>
          <a:lstStyle/>
          <a:p>
            <a:pPr algn="ctr"/>
            <a:r>
              <a:rPr lang="en-US" sz="1050" b="1">
                <a:solidFill>
                  <a:schemeClr val="lt1"/>
                </a:solidFill>
                <a:latin typeface="Open Sans SemiBold"/>
                <a:ea typeface="Open Sans SemiBold"/>
                <a:cs typeface="Open Sans SemiBold"/>
                <a:sym typeface="Open Sans SemiBold"/>
              </a:rPr>
              <a:t>2021 Q2</a:t>
            </a:r>
            <a:endParaRPr sz="1050" b="1">
              <a:solidFill>
                <a:schemeClr val="lt1"/>
              </a:solidFill>
              <a:latin typeface="Open Sans SemiBold"/>
              <a:ea typeface="Open Sans SemiBold"/>
              <a:cs typeface="Open Sans SemiBold"/>
              <a:sym typeface="Open Sans SemiBold"/>
            </a:endParaRPr>
          </a:p>
        </p:txBody>
      </p:sp>
      <p:sp>
        <p:nvSpPr>
          <p:cNvPr id="1444" name="Google Shape;1444;g98b26fe90d_12_1439"/>
          <p:cNvSpPr/>
          <p:nvPr/>
        </p:nvSpPr>
        <p:spPr>
          <a:xfrm>
            <a:off x="5861600" y="1039525"/>
            <a:ext cx="2777175" cy="261000"/>
          </a:xfrm>
          <a:prstGeom prst="rect">
            <a:avLst/>
          </a:prstGeom>
          <a:solidFill>
            <a:srgbClr val="315081"/>
          </a:solidFill>
          <a:ln>
            <a:noFill/>
          </a:ln>
        </p:spPr>
        <p:txBody>
          <a:bodyPr spcFirstLastPara="1" wrap="square" lIns="25706" tIns="25706" rIns="25706" bIns="25706" anchor="ctr" anchorCtr="0">
            <a:noAutofit/>
          </a:bodyPr>
          <a:lstStyle/>
          <a:p>
            <a:pPr algn="ctr"/>
            <a:r>
              <a:rPr lang="en-US" sz="1050" b="1">
                <a:solidFill>
                  <a:schemeClr val="lt1"/>
                </a:solidFill>
                <a:latin typeface="Open Sans SemiBold"/>
                <a:ea typeface="Open Sans SemiBold"/>
                <a:cs typeface="Open Sans SemiBold"/>
                <a:sym typeface="Open Sans SemiBold"/>
              </a:rPr>
              <a:t>2021 Q3-4</a:t>
            </a:r>
            <a:endParaRPr sz="1050" b="1">
              <a:solidFill>
                <a:schemeClr val="lt1"/>
              </a:solidFill>
              <a:latin typeface="Open Sans SemiBold"/>
              <a:ea typeface="Open Sans SemiBold"/>
              <a:cs typeface="Open Sans SemiBold"/>
              <a:sym typeface="Open Sans SemiBold"/>
            </a:endParaRPr>
          </a:p>
        </p:txBody>
      </p:sp>
      <p:grpSp>
        <p:nvGrpSpPr>
          <p:cNvPr id="1445" name="Google Shape;1445;g98b26fe90d_12_1439"/>
          <p:cNvGrpSpPr/>
          <p:nvPr/>
        </p:nvGrpSpPr>
        <p:grpSpPr>
          <a:xfrm rot="-5400000">
            <a:off x="238057" y="1429523"/>
            <a:ext cx="877548" cy="638631"/>
            <a:chOff x="1115757" y="2013858"/>
            <a:chExt cx="1966494" cy="1569600"/>
          </a:xfrm>
        </p:grpSpPr>
        <p:sp>
          <p:nvSpPr>
            <p:cNvPr id="1446" name="Google Shape;1446;g98b26fe90d_12_1439"/>
            <p:cNvSpPr/>
            <p:nvPr/>
          </p:nvSpPr>
          <p:spPr>
            <a:xfrm>
              <a:off x="1126852" y="2013858"/>
              <a:ext cx="1955400" cy="1569600"/>
            </a:xfrm>
            <a:prstGeom prst="round2DiagRect">
              <a:avLst>
                <a:gd name="adj1" fmla="val 0"/>
                <a:gd name="adj2" fmla="val 17764"/>
              </a:avLst>
            </a:prstGeom>
            <a:solidFill>
              <a:srgbClr val="E9AA57"/>
            </a:solidFill>
            <a:ln>
              <a:noFill/>
            </a:ln>
          </p:spPr>
          <p:txBody>
            <a:bodyPr spcFirstLastPara="1" wrap="square" lIns="91425" tIns="91425" rIns="91425" bIns="91425" anchor="ctr" anchorCtr="0">
              <a:noAutofit/>
            </a:bodyPr>
            <a:lstStyle/>
            <a:p>
              <a:pPr algn="ctr"/>
              <a:endParaRPr sz="1425">
                <a:latin typeface="Open Sans SemiBold"/>
                <a:ea typeface="Open Sans SemiBold"/>
                <a:cs typeface="Open Sans SemiBold"/>
                <a:sym typeface="Open Sans SemiBold"/>
              </a:endParaRPr>
            </a:p>
          </p:txBody>
        </p:sp>
        <p:sp>
          <p:nvSpPr>
            <p:cNvPr id="1447" name="Google Shape;1447;g98b26fe90d_12_1439"/>
            <p:cNvSpPr txBox="1"/>
            <p:nvPr/>
          </p:nvSpPr>
          <p:spPr>
            <a:xfrm>
              <a:off x="1115757" y="2235027"/>
              <a:ext cx="1944900" cy="1063200"/>
            </a:xfrm>
            <a:prstGeom prst="rect">
              <a:avLst/>
            </a:prstGeom>
            <a:noFill/>
            <a:ln>
              <a:noFill/>
            </a:ln>
          </p:spPr>
          <p:txBody>
            <a:bodyPr spcFirstLastPara="1" wrap="square" lIns="91425" tIns="91425" rIns="91425" bIns="91425" anchor="t" anchorCtr="0">
              <a:noAutofit/>
            </a:bodyPr>
            <a:lstStyle/>
            <a:p>
              <a:pPr algn="ctr">
                <a:buClr>
                  <a:schemeClr val="dk1"/>
                </a:buClr>
                <a:buSzPts val="1500"/>
              </a:pPr>
              <a:r>
                <a:rPr lang="en-US" sz="975">
                  <a:solidFill>
                    <a:schemeClr val="lt1"/>
                  </a:solidFill>
                  <a:latin typeface="Open Sans SemiBold"/>
                  <a:ea typeface="Open Sans SemiBold"/>
                  <a:cs typeface="Open Sans SemiBold"/>
                  <a:sym typeface="Open Sans SemiBold"/>
                </a:rPr>
                <a:t>Scale the enterprise</a:t>
              </a:r>
              <a:endParaRPr sz="975">
                <a:solidFill>
                  <a:schemeClr val="lt1"/>
                </a:solidFill>
                <a:latin typeface="Open Sans SemiBold"/>
                <a:ea typeface="Open Sans SemiBold"/>
                <a:cs typeface="Open Sans SemiBold"/>
                <a:sym typeface="Open Sans SemiBold"/>
              </a:endParaRPr>
            </a:p>
            <a:p>
              <a:pPr algn="ctr"/>
              <a:endParaRPr sz="975">
                <a:solidFill>
                  <a:schemeClr val="lt1"/>
                </a:solidFill>
                <a:latin typeface="Open Sans SemiBold"/>
                <a:ea typeface="Open Sans SemiBold"/>
                <a:cs typeface="Open Sans SemiBold"/>
                <a:sym typeface="Open Sans SemiBold"/>
              </a:endParaRPr>
            </a:p>
          </p:txBody>
        </p:sp>
      </p:grpSp>
      <p:sp>
        <p:nvSpPr>
          <p:cNvPr id="1448" name="Google Shape;1448;g98b26fe90d_12_1439"/>
          <p:cNvSpPr txBox="1"/>
          <p:nvPr/>
        </p:nvSpPr>
        <p:spPr>
          <a:xfrm>
            <a:off x="7251844" y="2927944"/>
            <a:ext cx="1385325" cy="30870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00" b="1">
                <a:solidFill>
                  <a:srgbClr val="FFFFFF"/>
                </a:solidFill>
                <a:latin typeface="Open Sans"/>
                <a:ea typeface="Open Sans"/>
                <a:cs typeface="Open Sans"/>
                <a:sym typeface="Open Sans"/>
              </a:rPr>
              <a:t>NXRM Inclusivity</a:t>
            </a:r>
            <a:br>
              <a:rPr lang="en-US" sz="900" b="1">
                <a:solidFill>
                  <a:srgbClr val="FFFFFF"/>
                </a:solidFill>
                <a:latin typeface="Open Sans"/>
                <a:ea typeface="Open Sans"/>
                <a:cs typeface="Open Sans"/>
                <a:sym typeface="Open Sans"/>
              </a:rPr>
            </a:br>
            <a:r>
              <a:rPr lang="en-US" sz="900" b="1">
                <a:solidFill>
                  <a:srgbClr val="FFFFFF"/>
                </a:solidFill>
                <a:latin typeface="Open Sans"/>
                <a:ea typeface="Open Sans"/>
                <a:cs typeface="Open Sans"/>
                <a:sym typeface="Open Sans"/>
              </a:rPr>
              <a:t>(6 dev weeks)</a:t>
            </a:r>
            <a:endParaRPr sz="900" b="1">
              <a:solidFill>
                <a:srgbClr val="FFFFFF"/>
              </a:solidFill>
              <a:latin typeface="Open Sans"/>
              <a:ea typeface="Open Sans"/>
              <a:cs typeface="Open Sans"/>
              <a:sym typeface="Open Sans"/>
            </a:endParaRPr>
          </a:p>
        </p:txBody>
      </p:sp>
      <p:sp>
        <p:nvSpPr>
          <p:cNvPr id="1449" name="Google Shape;1449;g98b26fe90d_12_1439"/>
          <p:cNvSpPr/>
          <p:nvPr/>
        </p:nvSpPr>
        <p:spPr>
          <a:xfrm>
            <a:off x="3148725" y="1693750"/>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450" name="Google Shape;1450;g98b26fe90d_12_1439"/>
          <p:cNvSpPr txBox="1"/>
          <p:nvPr/>
        </p:nvSpPr>
        <p:spPr>
          <a:xfrm>
            <a:off x="1901557" y="1718225"/>
            <a:ext cx="1163475" cy="183375"/>
          </a:xfrm>
          <a:prstGeom prst="rect">
            <a:avLst/>
          </a:prstGeom>
          <a:noFill/>
          <a:ln>
            <a:noFill/>
          </a:ln>
        </p:spPr>
        <p:txBody>
          <a:bodyPr spcFirstLastPara="1" wrap="square" lIns="91425" tIns="91425" rIns="91425" bIns="91425" anchor="t" anchorCtr="0">
            <a:noAutofit/>
          </a:bodyPr>
          <a:lstStyle/>
          <a:p>
            <a:pPr algn="r"/>
            <a:r>
              <a:rPr lang="en-US" sz="825">
                <a:latin typeface="Proxima Nova Rg"/>
                <a:ea typeface="Proxima Nova Rg"/>
                <a:cs typeface="Proxima Nova Rg"/>
                <a:sym typeface="Proxima Nova"/>
              </a:rPr>
              <a:t>S3, Filestore Beta</a:t>
            </a:r>
            <a:endParaRPr sz="825">
              <a:latin typeface="Proxima Nova Rg"/>
              <a:ea typeface="Proxima Nova Rg"/>
              <a:cs typeface="Proxima Nova Rg"/>
              <a:sym typeface="Proxima Nova"/>
            </a:endParaRPr>
          </a:p>
        </p:txBody>
      </p:sp>
      <p:sp>
        <p:nvSpPr>
          <p:cNvPr id="1451" name="Google Shape;1451;g98b26fe90d_12_1439"/>
          <p:cNvSpPr/>
          <p:nvPr/>
        </p:nvSpPr>
        <p:spPr>
          <a:xfrm>
            <a:off x="3458754" y="3117656"/>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452" name="Google Shape;1452;g98b26fe90d_12_1439"/>
          <p:cNvSpPr txBox="1"/>
          <p:nvPr/>
        </p:nvSpPr>
        <p:spPr>
          <a:xfrm>
            <a:off x="1461123" y="3142050"/>
            <a:ext cx="2018475" cy="183375"/>
          </a:xfrm>
          <a:prstGeom prst="rect">
            <a:avLst/>
          </a:prstGeom>
          <a:noFill/>
          <a:ln>
            <a:noFill/>
          </a:ln>
        </p:spPr>
        <p:txBody>
          <a:bodyPr spcFirstLastPara="1" wrap="square" lIns="91425" tIns="91425" rIns="91425" bIns="91425" anchor="t" anchorCtr="0">
            <a:noAutofit/>
          </a:bodyPr>
          <a:lstStyle/>
          <a:p>
            <a:pPr algn="r"/>
            <a:r>
              <a:rPr lang="en-US" sz="825" dirty="0">
                <a:latin typeface="Proxima Nova Rg"/>
                <a:ea typeface="Proxima Nova Rg"/>
                <a:cs typeface="Proxima Nova Rg"/>
                <a:sym typeface="Proxima Nova"/>
              </a:rPr>
              <a:t>Phase II Formats</a:t>
            </a:r>
            <a:br>
              <a:rPr lang="en-US" sz="825" dirty="0">
                <a:latin typeface="Proxima Nova Rg"/>
                <a:ea typeface="Proxima Nova Rg"/>
                <a:cs typeface="Proxima Nova Rg"/>
                <a:sym typeface="Proxima Nova"/>
              </a:rPr>
            </a:br>
            <a:endParaRPr sz="825" dirty="0">
              <a:latin typeface="Proxima Nova Rg"/>
              <a:ea typeface="Proxima Nova Rg"/>
              <a:cs typeface="Proxima Nova Rg"/>
              <a:sym typeface="Proxima Nova"/>
            </a:endParaRPr>
          </a:p>
        </p:txBody>
      </p:sp>
      <p:sp>
        <p:nvSpPr>
          <p:cNvPr id="1453" name="Google Shape;1453;g98b26fe90d_12_1439"/>
          <p:cNvSpPr txBox="1"/>
          <p:nvPr/>
        </p:nvSpPr>
        <p:spPr>
          <a:xfrm>
            <a:off x="3933011" y="3142050"/>
            <a:ext cx="1710900" cy="183375"/>
          </a:xfrm>
          <a:prstGeom prst="rect">
            <a:avLst/>
          </a:prstGeom>
          <a:noFill/>
          <a:ln>
            <a:noFill/>
          </a:ln>
        </p:spPr>
        <p:txBody>
          <a:bodyPr spcFirstLastPara="1" wrap="square" lIns="91425" tIns="91425" rIns="91425" bIns="91425" anchor="t" anchorCtr="0">
            <a:noAutofit/>
          </a:bodyPr>
          <a:lstStyle/>
          <a:p>
            <a:pPr algn="r"/>
            <a:r>
              <a:rPr lang="en-US" sz="825" dirty="0">
                <a:latin typeface="Proxima Nova Rg"/>
                <a:ea typeface="Proxima Nova Rg"/>
                <a:cs typeface="Proxima Nova Rg"/>
                <a:sym typeface="Proxima Nova"/>
              </a:rPr>
              <a:t>Phase III Formats</a:t>
            </a:r>
            <a:br>
              <a:rPr lang="en-US" sz="825" dirty="0">
                <a:latin typeface="Proxima Nova Rg"/>
                <a:ea typeface="Proxima Nova Rg"/>
                <a:cs typeface="Proxima Nova Rg"/>
                <a:sym typeface="Proxima Nova"/>
              </a:rPr>
            </a:br>
            <a:endParaRPr sz="825" dirty="0">
              <a:latin typeface="Proxima Nova Rg"/>
              <a:ea typeface="Proxima Nova Rg"/>
              <a:cs typeface="Proxima Nova Rg"/>
              <a:sym typeface="Proxima Nova"/>
            </a:endParaRPr>
          </a:p>
        </p:txBody>
      </p:sp>
      <p:sp>
        <p:nvSpPr>
          <p:cNvPr id="1454" name="Google Shape;1454;g98b26fe90d_12_1439"/>
          <p:cNvSpPr/>
          <p:nvPr/>
        </p:nvSpPr>
        <p:spPr>
          <a:xfrm>
            <a:off x="5798165" y="1693750"/>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455" name="Google Shape;1455;g98b26fe90d_12_1439"/>
          <p:cNvSpPr txBox="1"/>
          <p:nvPr/>
        </p:nvSpPr>
        <p:spPr>
          <a:xfrm>
            <a:off x="4466946" y="1718225"/>
            <a:ext cx="1163475" cy="183375"/>
          </a:xfrm>
          <a:prstGeom prst="rect">
            <a:avLst/>
          </a:prstGeom>
          <a:noFill/>
          <a:ln>
            <a:noFill/>
          </a:ln>
        </p:spPr>
        <p:txBody>
          <a:bodyPr spcFirstLastPara="1" wrap="square" lIns="91425" tIns="91425" rIns="91425" bIns="91425" anchor="t" anchorCtr="0">
            <a:noAutofit/>
          </a:bodyPr>
          <a:lstStyle/>
          <a:p>
            <a:pPr algn="r"/>
            <a:r>
              <a:rPr lang="en-US" sz="825">
                <a:latin typeface="Proxima Nova Rg"/>
                <a:ea typeface="Proxima Nova Rg"/>
                <a:cs typeface="Proxima Nova Rg"/>
                <a:sym typeface="Proxima Nova"/>
              </a:rPr>
              <a:t>S3, Filestore MVP</a:t>
            </a:r>
            <a:endParaRPr sz="825">
              <a:latin typeface="Proxima Nova Rg"/>
              <a:ea typeface="Proxima Nova Rg"/>
              <a:cs typeface="Proxima Nova Rg"/>
              <a:sym typeface="Proxima Nova"/>
            </a:endParaRPr>
          </a:p>
        </p:txBody>
      </p:sp>
      <p:sp>
        <p:nvSpPr>
          <p:cNvPr id="1456" name="Google Shape;1456;g98b26fe90d_12_1439"/>
          <p:cNvSpPr/>
          <p:nvPr/>
        </p:nvSpPr>
        <p:spPr>
          <a:xfrm>
            <a:off x="5591739" y="3110562"/>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457" name="Google Shape;1457;g98b26fe90d_12_1439"/>
          <p:cNvSpPr/>
          <p:nvPr/>
        </p:nvSpPr>
        <p:spPr>
          <a:xfrm>
            <a:off x="8355439" y="1693750"/>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458" name="Google Shape;1458;g98b26fe90d_12_1439"/>
          <p:cNvSpPr txBox="1"/>
          <p:nvPr/>
        </p:nvSpPr>
        <p:spPr>
          <a:xfrm>
            <a:off x="6922425" y="1718225"/>
            <a:ext cx="1287900" cy="183375"/>
          </a:xfrm>
          <a:prstGeom prst="rect">
            <a:avLst/>
          </a:prstGeom>
          <a:noFill/>
          <a:ln>
            <a:noFill/>
          </a:ln>
        </p:spPr>
        <p:txBody>
          <a:bodyPr spcFirstLastPara="1" wrap="square" lIns="91425" tIns="91425" rIns="91425" bIns="91425" anchor="t" anchorCtr="0">
            <a:noAutofit/>
          </a:bodyPr>
          <a:lstStyle/>
          <a:p>
            <a:pPr algn="r"/>
            <a:r>
              <a:rPr lang="en-US" sz="825">
                <a:latin typeface="Proxima Nova Rg"/>
                <a:ea typeface="Proxima Nova Rg"/>
                <a:cs typeface="Proxima Nova Rg"/>
                <a:sym typeface="Proxima Nova"/>
              </a:rPr>
              <a:t>Azure/GCP Replication</a:t>
            </a:r>
            <a:endParaRPr sz="825">
              <a:latin typeface="Proxima Nova Rg"/>
              <a:ea typeface="Proxima Nova Rg"/>
              <a:cs typeface="Proxima Nova Rg"/>
              <a:sym typeface="Proxima Nova"/>
            </a:endParaRPr>
          </a:p>
        </p:txBody>
      </p:sp>
      <p:sp>
        <p:nvSpPr>
          <p:cNvPr id="1459" name="Google Shape;1459;g98b26fe90d_12_1439"/>
          <p:cNvSpPr txBox="1"/>
          <p:nvPr/>
        </p:nvSpPr>
        <p:spPr>
          <a:xfrm>
            <a:off x="996150" y="1496944"/>
            <a:ext cx="7641000" cy="30870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00" b="1">
                <a:solidFill>
                  <a:srgbClr val="FFFFFF"/>
                </a:solidFill>
                <a:latin typeface="Open Sans"/>
                <a:ea typeface="Open Sans"/>
                <a:cs typeface="Open Sans"/>
                <a:sym typeface="Open Sans"/>
              </a:rPr>
              <a:t>Geo Replication (128 dev weeks)</a:t>
            </a:r>
            <a:endParaRPr sz="900" b="1">
              <a:solidFill>
                <a:srgbClr val="FFFFFF"/>
              </a:solidFill>
              <a:latin typeface="Open Sans"/>
              <a:ea typeface="Open Sans"/>
              <a:cs typeface="Open Sans"/>
              <a:sym typeface="Open Sans"/>
            </a:endParaRPr>
          </a:p>
        </p:txBody>
      </p:sp>
      <p:sp>
        <p:nvSpPr>
          <p:cNvPr id="1460" name="Google Shape;1460;g98b26fe90d_12_1439"/>
          <p:cNvSpPr txBox="1"/>
          <p:nvPr/>
        </p:nvSpPr>
        <p:spPr>
          <a:xfrm>
            <a:off x="6248606" y="3142050"/>
            <a:ext cx="749925" cy="183375"/>
          </a:xfrm>
          <a:prstGeom prst="rect">
            <a:avLst/>
          </a:prstGeom>
          <a:noFill/>
          <a:ln>
            <a:noFill/>
          </a:ln>
        </p:spPr>
        <p:txBody>
          <a:bodyPr spcFirstLastPara="1" wrap="square" lIns="91425" tIns="91425" rIns="91425" bIns="91425" anchor="t" anchorCtr="0">
            <a:noAutofit/>
          </a:bodyPr>
          <a:lstStyle/>
          <a:p>
            <a:pPr algn="r"/>
            <a:r>
              <a:rPr lang="en-US" sz="825">
                <a:latin typeface="Proxima Nova Rg"/>
                <a:ea typeface="Proxima Nova Rg"/>
                <a:cs typeface="Proxima Nova Rg"/>
                <a:sym typeface="Proxima Nova"/>
              </a:rPr>
              <a:t>All Formats</a:t>
            </a:r>
            <a:endParaRPr sz="825">
              <a:latin typeface="Proxima Nova Rg"/>
              <a:ea typeface="Proxima Nova Rg"/>
              <a:cs typeface="Proxima Nova Rg"/>
              <a:sym typeface="Proxima Nova"/>
            </a:endParaRPr>
          </a:p>
        </p:txBody>
      </p:sp>
      <p:sp>
        <p:nvSpPr>
          <p:cNvPr id="1461" name="Google Shape;1461;g98b26fe90d_12_1439"/>
          <p:cNvSpPr/>
          <p:nvPr/>
        </p:nvSpPr>
        <p:spPr>
          <a:xfrm>
            <a:off x="6946394" y="3124333"/>
            <a:ext cx="219825" cy="219825"/>
          </a:xfrm>
          <a:prstGeom prst="diamond">
            <a:avLst/>
          </a:prstGeom>
          <a:solidFill>
            <a:srgbClr val="A2C170"/>
          </a:solidFill>
          <a:ln>
            <a:noFill/>
          </a:ln>
        </p:spPr>
        <p:txBody>
          <a:bodyPr spcFirstLastPara="1" wrap="square" lIns="91425" tIns="91425" rIns="91425" bIns="91425" anchor="ctr" anchorCtr="0">
            <a:noAutofit/>
          </a:bodyPr>
          <a:lstStyle/>
          <a:p>
            <a:endParaRPr sz="1050"/>
          </a:p>
        </p:txBody>
      </p:sp>
      <p:sp>
        <p:nvSpPr>
          <p:cNvPr id="1462" name="Google Shape;1462;g98b26fe90d_12_1439"/>
          <p:cNvSpPr txBox="1"/>
          <p:nvPr/>
        </p:nvSpPr>
        <p:spPr>
          <a:xfrm>
            <a:off x="996188" y="2927944"/>
            <a:ext cx="6184125" cy="308700"/>
          </a:xfrm>
          <a:prstGeom prst="rect">
            <a:avLst/>
          </a:prstGeom>
          <a:solidFill>
            <a:srgbClr val="A2C170"/>
          </a:solidFill>
          <a:ln>
            <a:noFill/>
          </a:ln>
        </p:spPr>
        <p:txBody>
          <a:bodyPr spcFirstLastPara="1" wrap="square" lIns="34275" tIns="34275" rIns="34275" bIns="34275" anchor="ctr" anchorCtr="0">
            <a:noAutofit/>
          </a:bodyPr>
          <a:lstStyle/>
          <a:p>
            <a:pPr algn="ctr">
              <a:buClr>
                <a:schemeClr val="dk1"/>
              </a:buClr>
              <a:buSzPts val="1500"/>
            </a:pPr>
            <a:r>
              <a:rPr lang="en-US" sz="900" b="1">
                <a:solidFill>
                  <a:srgbClr val="FFFFFF"/>
                </a:solidFill>
                <a:latin typeface="Open Sans"/>
                <a:ea typeface="Open Sans"/>
                <a:cs typeface="Open Sans"/>
                <a:sym typeface="Open Sans"/>
              </a:rPr>
              <a:t>NewDB (280 dev weeks)</a:t>
            </a:r>
            <a:endParaRPr sz="900" b="1">
              <a:solidFill>
                <a:srgbClr val="FFFFFF"/>
              </a:solidFill>
              <a:latin typeface="Open Sans"/>
              <a:ea typeface="Open Sans"/>
              <a:cs typeface="Open Sans"/>
              <a:sym typeface="Open Sans"/>
            </a:endParaRPr>
          </a:p>
        </p:txBody>
      </p:sp>
      <p:sp>
        <p:nvSpPr>
          <p:cNvPr id="1463" name="Google Shape;1463;g98b26fe90d_12_1439"/>
          <p:cNvSpPr txBox="1"/>
          <p:nvPr/>
        </p:nvSpPr>
        <p:spPr>
          <a:xfrm rot="-5400000">
            <a:off x="8020631" y="1914900"/>
            <a:ext cx="1527525" cy="294300"/>
          </a:xfrm>
          <a:prstGeom prst="rect">
            <a:avLst/>
          </a:prstGeom>
          <a:solidFill>
            <a:srgbClr val="E9AA57"/>
          </a:solidFill>
          <a:ln>
            <a:noFill/>
          </a:ln>
        </p:spPr>
        <p:txBody>
          <a:bodyPr spcFirstLastPara="1" wrap="square" lIns="68569" tIns="68569" rIns="68569" bIns="68569" anchor="ctr" anchorCtr="0">
            <a:noAutofit/>
          </a:bodyPr>
          <a:lstStyle/>
          <a:p>
            <a:pPr algn="ctr"/>
            <a:r>
              <a:rPr lang="en-US" sz="975">
                <a:solidFill>
                  <a:srgbClr val="FFFFFF"/>
                </a:solidFill>
                <a:latin typeface="Open Sans SemiBold"/>
                <a:ea typeface="Open Sans SemiBold"/>
                <a:cs typeface="Open Sans SemiBold"/>
                <a:sym typeface="Open Sans SemiBold"/>
              </a:rPr>
              <a:t>Priority Concepts</a:t>
            </a:r>
            <a:endParaRPr sz="975">
              <a:solidFill>
                <a:srgbClr val="FFFFFF"/>
              </a:solidFill>
              <a:latin typeface="Open Sans SemiBold"/>
              <a:ea typeface="Open Sans SemiBold"/>
              <a:cs typeface="Open Sans SemiBold"/>
              <a:sym typeface="Open Sans SemiBold"/>
            </a:endParaRPr>
          </a:p>
        </p:txBody>
      </p:sp>
      <p:sp>
        <p:nvSpPr>
          <p:cNvPr id="1468" name="Google Shape;1468;g98b26fe90d_12_1439"/>
          <p:cNvSpPr txBox="1">
            <a:spLocks noGrp="1"/>
          </p:cNvSpPr>
          <p:nvPr>
            <p:ph type="title"/>
          </p:nvPr>
        </p:nvSpPr>
        <p:spPr>
          <a:xfrm>
            <a:off x="714375" y="273844"/>
            <a:ext cx="6372225" cy="637286"/>
          </a:xfrm>
          <a:prstGeom prst="rect">
            <a:avLst/>
          </a:prstGeom>
        </p:spPr>
        <p:txBody>
          <a:bodyPr spcFirstLastPara="1" wrap="square" lIns="68569" tIns="34275" rIns="68569" bIns="34275" anchor="t" anchorCtr="0">
            <a:noAutofit/>
          </a:bodyPr>
          <a:lstStyle/>
          <a:p>
            <a:r>
              <a:rPr lang="en-US" dirty="0">
                <a:latin typeface="Proxima Nova Rg" panose="02000506030000020004" pitchFamily="2" charset="77"/>
              </a:rPr>
              <a:t>Repository 2021 Roadmap</a:t>
            </a:r>
            <a:endParaRPr sz="3900" dirty="0">
              <a:latin typeface="Proxima Nova Rg" panose="02000506030000020004" pitchFamily="2" charset="77"/>
            </a:endParaRPr>
          </a:p>
        </p:txBody>
      </p:sp>
      <p:cxnSp>
        <p:nvCxnSpPr>
          <p:cNvPr id="4" name="Straight Connector 3">
            <a:extLst>
              <a:ext uri="{FF2B5EF4-FFF2-40B4-BE49-F238E27FC236}">
                <a16:creationId xmlns:a16="http://schemas.microsoft.com/office/drawing/2014/main" id="{6E3E44EB-E811-0248-BE51-F78D999F8BA2}"/>
              </a:ext>
            </a:extLst>
          </p:cNvPr>
          <p:cNvCxnSpPr/>
          <p:nvPr/>
        </p:nvCxnSpPr>
        <p:spPr>
          <a:xfrm>
            <a:off x="2215135" y="1039525"/>
            <a:ext cx="0" cy="29438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870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6937C331-A1A7-FF44-90C6-D39DFF6FB3F2}"/>
              </a:ext>
            </a:extLst>
          </p:cNvPr>
          <p:cNvSpPr txBox="1"/>
          <p:nvPr/>
        </p:nvSpPr>
        <p:spPr>
          <a:xfrm>
            <a:off x="0" y="712924"/>
            <a:ext cx="9144000" cy="451406"/>
          </a:xfrm>
          <a:prstGeom prst="rect">
            <a:avLst/>
          </a:prstGeom>
          <a:noFill/>
        </p:spPr>
        <p:txBody>
          <a:bodyPr wrap="square" rtlCol="0">
            <a:spAutoFit/>
          </a:bodyPr>
          <a:lstStyle/>
          <a:p>
            <a:pPr algn="ctr">
              <a:lnSpc>
                <a:spcPts val="1350"/>
              </a:lnSpc>
              <a:defRPr/>
            </a:pPr>
            <a:r>
              <a:rPr lang="en-US" sz="1200" dirty="0">
                <a:solidFill>
                  <a:srgbClr val="3B4D96"/>
                </a:solidFill>
                <a:latin typeface="Proxima Nova" panose="02000506030000020004" pitchFamily="2" charset="0"/>
              </a:rPr>
              <a:t>60 of Fortune 100 | 8 of Top 10 Global Banks | 8 of Top 10 Card Issuers</a:t>
            </a:r>
            <a:br>
              <a:rPr lang="en-US" sz="1200" dirty="0">
                <a:solidFill>
                  <a:srgbClr val="3B4D96"/>
                </a:solidFill>
                <a:latin typeface="Proxima Nova" panose="02000506030000020004" pitchFamily="2" charset="0"/>
              </a:rPr>
            </a:br>
            <a:r>
              <a:rPr lang="en-US" sz="1200" dirty="0">
                <a:solidFill>
                  <a:srgbClr val="3B4D96"/>
                </a:solidFill>
                <a:latin typeface="Proxima Nova" panose="02000506030000020004" pitchFamily="2" charset="0"/>
              </a:rPr>
              <a:t>7 of Top 10 US Tech Firms | 4 of 5 US Armed Forces</a:t>
            </a:r>
          </a:p>
        </p:txBody>
      </p:sp>
      <p:pic>
        <p:nvPicPr>
          <p:cNvPr id="38" name="Google Shape;163;p47">
            <a:extLst>
              <a:ext uri="{FF2B5EF4-FFF2-40B4-BE49-F238E27FC236}">
                <a16:creationId xmlns:a16="http://schemas.microsoft.com/office/drawing/2014/main" id="{8779EF8B-395C-194E-872B-31DF4C6CF10D}"/>
              </a:ext>
            </a:extLst>
          </p:cNvPr>
          <p:cNvPicPr preferRelativeResize="0"/>
          <p:nvPr/>
        </p:nvPicPr>
        <p:blipFill rotWithShape="1">
          <a:blip r:embed="rId3">
            <a:alphaModFix/>
          </a:blip>
          <a:srcRect/>
          <a:stretch/>
        </p:blipFill>
        <p:spPr>
          <a:xfrm>
            <a:off x="3275217" y="1425223"/>
            <a:ext cx="312026" cy="283118"/>
          </a:xfrm>
          <a:prstGeom prst="rect">
            <a:avLst/>
          </a:prstGeom>
          <a:solidFill>
            <a:srgbClr val="BBD6EE"/>
          </a:solidFill>
          <a:ln>
            <a:noFill/>
          </a:ln>
        </p:spPr>
      </p:pic>
      <p:pic>
        <p:nvPicPr>
          <p:cNvPr id="40" name="Google Shape;166;p47">
            <a:extLst>
              <a:ext uri="{FF2B5EF4-FFF2-40B4-BE49-F238E27FC236}">
                <a16:creationId xmlns:a16="http://schemas.microsoft.com/office/drawing/2014/main" id="{2943C3CE-F69A-994E-A5A1-0CCE70503DB5}"/>
              </a:ext>
            </a:extLst>
          </p:cNvPr>
          <p:cNvPicPr preferRelativeResize="0"/>
          <p:nvPr/>
        </p:nvPicPr>
        <p:blipFill rotWithShape="1">
          <a:blip r:embed="rId4">
            <a:alphaModFix/>
          </a:blip>
          <a:srcRect/>
          <a:stretch/>
        </p:blipFill>
        <p:spPr>
          <a:xfrm>
            <a:off x="5245665" y="3394692"/>
            <a:ext cx="382940" cy="381238"/>
          </a:xfrm>
          <a:prstGeom prst="rect">
            <a:avLst/>
          </a:prstGeom>
          <a:noFill/>
          <a:ln>
            <a:noFill/>
          </a:ln>
        </p:spPr>
      </p:pic>
      <p:pic>
        <p:nvPicPr>
          <p:cNvPr id="42" name="Google Shape;167;p47">
            <a:extLst>
              <a:ext uri="{FF2B5EF4-FFF2-40B4-BE49-F238E27FC236}">
                <a16:creationId xmlns:a16="http://schemas.microsoft.com/office/drawing/2014/main" id="{0D16407A-4C04-604B-AE54-E04E1DA2CF09}"/>
              </a:ext>
            </a:extLst>
          </p:cNvPr>
          <p:cNvPicPr preferRelativeResize="0"/>
          <p:nvPr/>
        </p:nvPicPr>
        <p:blipFill rotWithShape="1">
          <a:blip r:embed="rId5">
            <a:alphaModFix/>
          </a:blip>
          <a:srcRect/>
          <a:stretch/>
        </p:blipFill>
        <p:spPr>
          <a:xfrm>
            <a:off x="3285803" y="2812993"/>
            <a:ext cx="394620" cy="233350"/>
          </a:xfrm>
          <a:prstGeom prst="rect">
            <a:avLst/>
          </a:prstGeom>
          <a:noFill/>
          <a:ln>
            <a:noFill/>
          </a:ln>
        </p:spPr>
      </p:pic>
      <p:pic>
        <p:nvPicPr>
          <p:cNvPr id="48" name="Google Shape;169;p47">
            <a:extLst>
              <a:ext uri="{FF2B5EF4-FFF2-40B4-BE49-F238E27FC236}">
                <a16:creationId xmlns:a16="http://schemas.microsoft.com/office/drawing/2014/main" id="{46C9635E-71C6-6F40-A262-072C073126D0}"/>
              </a:ext>
            </a:extLst>
          </p:cNvPr>
          <p:cNvPicPr preferRelativeResize="0"/>
          <p:nvPr/>
        </p:nvPicPr>
        <p:blipFill rotWithShape="1">
          <a:blip r:embed="rId6">
            <a:alphaModFix/>
          </a:blip>
          <a:srcRect/>
          <a:stretch/>
        </p:blipFill>
        <p:spPr>
          <a:xfrm>
            <a:off x="3850129" y="1432771"/>
            <a:ext cx="453632" cy="254033"/>
          </a:xfrm>
          <a:prstGeom prst="rect">
            <a:avLst/>
          </a:prstGeom>
          <a:noFill/>
          <a:ln>
            <a:noFill/>
          </a:ln>
        </p:spPr>
      </p:pic>
      <p:pic>
        <p:nvPicPr>
          <p:cNvPr id="49" name="Google Shape;170;p47">
            <a:extLst>
              <a:ext uri="{FF2B5EF4-FFF2-40B4-BE49-F238E27FC236}">
                <a16:creationId xmlns:a16="http://schemas.microsoft.com/office/drawing/2014/main" id="{9EA8FBA0-780C-2743-92C3-8DB66B5FDDC9}"/>
              </a:ext>
            </a:extLst>
          </p:cNvPr>
          <p:cNvPicPr preferRelativeResize="0"/>
          <p:nvPr/>
        </p:nvPicPr>
        <p:blipFill rotWithShape="1">
          <a:blip r:embed="rId7">
            <a:alphaModFix/>
          </a:blip>
          <a:srcRect/>
          <a:stretch/>
        </p:blipFill>
        <p:spPr>
          <a:xfrm>
            <a:off x="4582265" y="1441884"/>
            <a:ext cx="584606" cy="257711"/>
          </a:xfrm>
          <a:prstGeom prst="rect">
            <a:avLst/>
          </a:prstGeom>
          <a:noFill/>
          <a:ln>
            <a:noFill/>
          </a:ln>
        </p:spPr>
      </p:pic>
      <p:pic>
        <p:nvPicPr>
          <p:cNvPr id="51" name="Google Shape;171;p47">
            <a:extLst>
              <a:ext uri="{FF2B5EF4-FFF2-40B4-BE49-F238E27FC236}">
                <a16:creationId xmlns:a16="http://schemas.microsoft.com/office/drawing/2014/main" id="{DCDB03F7-2896-4244-85AF-8644F5DE11B8}"/>
              </a:ext>
            </a:extLst>
          </p:cNvPr>
          <p:cNvPicPr preferRelativeResize="0"/>
          <p:nvPr/>
        </p:nvPicPr>
        <p:blipFill rotWithShape="1">
          <a:blip r:embed="rId8">
            <a:alphaModFix/>
          </a:blip>
          <a:srcRect/>
          <a:stretch/>
        </p:blipFill>
        <p:spPr>
          <a:xfrm>
            <a:off x="3971268" y="2171520"/>
            <a:ext cx="641404" cy="170613"/>
          </a:xfrm>
          <a:prstGeom prst="rect">
            <a:avLst/>
          </a:prstGeom>
          <a:noFill/>
          <a:ln>
            <a:noFill/>
          </a:ln>
        </p:spPr>
      </p:pic>
      <p:pic>
        <p:nvPicPr>
          <p:cNvPr id="52" name="Google Shape;173;p47" descr="Image result for servicenow logo">
            <a:extLst>
              <a:ext uri="{FF2B5EF4-FFF2-40B4-BE49-F238E27FC236}">
                <a16:creationId xmlns:a16="http://schemas.microsoft.com/office/drawing/2014/main" id="{4155272A-0563-9942-A8E0-DCC630D08302}"/>
              </a:ext>
            </a:extLst>
          </p:cNvPr>
          <p:cNvPicPr preferRelativeResize="0"/>
          <p:nvPr/>
        </p:nvPicPr>
        <p:blipFill rotWithShape="1">
          <a:blip r:embed="rId9">
            <a:alphaModFix/>
          </a:blip>
          <a:srcRect/>
          <a:stretch/>
        </p:blipFill>
        <p:spPr>
          <a:xfrm>
            <a:off x="4839651" y="2131919"/>
            <a:ext cx="406015" cy="268646"/>
          </a:xfrm>
          <a:prstGeom prst="rect">
            <a:avLst/>
          </a:prstGeom>
          <a:noFill/>
          <a:ln>
            <a:noFill/>
          </a:ln>
        </p:spPr>
      </p:pic>
      <p:pic>
        <p:nvPicPr>
          <p:cNvPr id="53" name="Google Shape;174;p47">
            <a:extLst>
              <a:ext uri="{FF2B5EF4-FFF2-40B4-BE49-F238E27FC236}">
                <a16:creationId xmlns:a16="http://schemas.microsoft.com/office/drawing/2014/main" id="{55286750-6C73-F241-97BF-1CCD1AE0A76C}"/>
              </a:ext>
            </a:extLst>
          </p:cNvPr>
          <p:cNvPicPr preferRelativeResize="0"/>
          <p:nvPr/>
        </p:nvPicPr>
        <p:blipFill rotWithShape="1">
          <a:blip r:embed="rId10">
            <a:alphaModFix/>
          </a:blip>
          <a:srcRect t="10205" b="8359"/>
          <a:stretch/>
        </p:blipFill>
        <p:spPr>
          <a:xfrm>
            <a:off x="3999762" y="2804277"/>
            <a:ext cx="875232" cy="250781"/>
          </a:xfrm>
          <a:prstGeom prst="rect">
            <a:avLst/>
          </a:prstGeom>
          <a:noFill/>
          <a:ln>
            <a:noFill/>
          </a:ln>
        </p:spPr>
      </p:pic>
      <p:pic>
        <p:nvPicPr>
          <p:cNvPr id="60" name="Google Shape;175;p47">
            <a:extLst>
              <a:ext uri="{FF2B5EF4-FFF2-40B4-BE49-F238E27FC236}">
                <a16:creationId xmlns:a16="http://schemas.microsoft.com/office/drawing/2014/main" id="{7E17541A-2489-5A4A-B3B3-1AE0098427BE}"/>
              </a:ext>
            </a:extLst>
          </p:cNvPr>
          <p:cNvPicPr preferRelativeResize="0"/>
          <p:nvPr/>
        </p:nvPicPr>
        <p:blipFill rotWithShape="1">
          <a:blip r:embed="rId11">
            <a:alphaModFix/>
          </a:blip>
          <a:srcRect/>
          <a:stretch/>
        </p:blipFill>
        <p:spPr>
          <a:xfrm>
            <a:off x="3370374" y="3393601"/>
            <a:ext cx="646447" cy="402890"/>
          </a:xfrm>
          <a:prstGeom prst="rect">
            <a:avLst/>
          </a:prstGeom>
          <a:noFill/>
          <a:ln>
            <a:noFill/>
          </a:ln>
        </p:spPr>
      </p:pic>
      <p:pic>
        <p:nvPicPr>
          <p:cNvPr id="62" name="Google Shape;176;p47">
            <a:extLst>
              <a:ext uri="{FF2B5EF4-FFF2-40B4-BE49-F238E27FC236}">
                <a16:creationId xmlns:a16="http://schemas.microsoft.com/office/drawing/2014/main" id="{DB5B2D9F-FF4F-A144-AB1A-07EE4B4E6759}"/>
              </a:ext>
            </a:extLst>
          </p:cNvPr>
          <p:cNvPicPr preferRelativeResize="0"/>
          <p:nvPr/>
        </p:nvPicPr>
        <p:blipFill rotWithShape="1">
          <a:blip r:embed="rId12">
            <a:alphaModFix/>
          </a:blip>
          <a:srcRect/>
          <a:stretch/>
        </p:blipFill>
        <p:spPr>
          <a:xfrm>
            <a:off x="3370204" y="4138714"/>
            <a:ext cx="512690" cy="288542"/>
          </a:xfrm>
          <a:prstGeom prst="rect">
            <a:avLst/>
          </a:prstGeom>
          <a:noFill/>
          <a:ln>
            <a:noFill/>
          </a:ln>
        </p:spPr>
      </p:pic>
      <p:pic>
        <p:nvPicPr>
          <p:cNvPr id="64" name="Google Shape;178;p47">
            <a:extLst>
              <a:ext uri="{FF2B5EF4-FFF2-40B4-BE49-F238E27FC236}">
                <a16:creationId xmlns:a16="http://schemas.microsoft.com/office/drawing/2014/main" id="{5D6152F3-670F-1849-A9C2-718A69D122DB}"/>
              </a:ext>
            </a:extLst>
          </p:cNvPr>
          <p:cNvPicPr preferRelativeResize="0"/>
          <p:nvPr/>
        </p:nvPicPr>
        <p:blipFill rotWithShape="1">
          <a:blip r:embed="rId13">
            <a:alphaModFix/>
          </a:blip>
          <a:srcRect t="10526" b="13187"/>
          <a:stretch/>
        </p:blipFill>
        <p:spPr>
          <a:xfrm>
            <a:off x="5488597" y="2062021"/>
            <a:ext cx="443863" cy="338606"/>
          </a:xfrm>
          <a:prstGeom prst="rect">
            <a:avLst/>
          </a:prstGeom>
          <a:noFill/>
          <a:ln>
            <a:noFill/>
          </a:ln>
        </p:spPr>
      </p:pic>
      <p:pic>
        <p:nvPicPr>
          <p:cNvPr id="65" name="Google Shape;183;p47">
            <a:extLst>
              <a:ext uri="{FF2B5EF4-FFF2-40B4-BE49-F238E27FC236}">
                <a16:creationId xmlns:a16="http://schemas.microsoft.com/office/drawing/2014/main" id="{11AE5A8E-FC99-0944-9C9C-8FEC8FDA9352}"/>
              </a:ext>
            </a:extLst>
          </p:cNvPr>
          <p:cNvPicPr preferRelativeResize="0"/>
          <p:nvPr/>
        </p:nvPicPr>
        <p:blipFill rotWithShape="1">
          <a:blip r:embed="rId14">
            <a:alphaModFix/>
          </a:blip>
          <a:srcRect/>
          <a:stretch/>
        </p:blipFill>
        <p:spPr>
          <a:xfrm>
            <a:off x="4451232" y="4117276"/>
            <a:ext cx="325113" cy="339743"/>
          </a:xfrm>
          <a:prstGeom prst="rect">
            <a:avLst/>
          </a:prstGeom>
          <a:noFill/>
          <a:ln>
            <a:noFill/>
          </a:ln>
        </p:spPr>
      </p:pic>
      <p:pic>
        <p:nvPicPr>
          <p:cNvPr id="66" name="Google Shape;184;p47">
            <a:extLst>
              <a:ext uri="{FF2B5EF4-FFF2-40B4-BE49-F238E27FC236}">
                <a16:creationId xmlns:a16="http://schemas.microsoft.com/office/drawing/2014/main" id="{883BE33E-CE63-3E49-84E5-4CD527C04457}"/>
              </a:ext>
            </a:extLst>
          </p:cNvPr>
          <p:cNvPicPr preferRelativeResize="0"/>
          <p:nvPr/>
        </p:nvPicPr>
        <p:blipFill rotWithShape="1">
          <a:blip r:embed="rId15">
            <a:alphaModFix/>
          </a:blip>
          <a:srcRect/>
          <a:stretch/>
        </p:blipFill>
        <p:spPr>
          <a:xfrm>
            <a:off x="5213122" y="2732297"/>
            <a:ext cx="476105" cy="380549"/>
          </a:xfrm>
          <a:prstGeom prst="rect">
            <a:avLst/>
          </a:prstGeom>
          <a:noFill/>
          <a:ln>
            <a:noFill/>
          </a:ln>
        </p:spPr>
      </p:pic>
      <p:pic>
        <p:nvPicPr>
          <p:cNvPr id="67" name="Google Shape;185;p47">
            <a:extLst>
              <a:ext uri="{FF2B5EF4-FFF2-40B4-BE49-F238E27FC236}">
                <a16:creationId xmlns:a16="http://schemas.microsoft.com/office/drawing/2014/main" id="{A47F5A93-63AC-9F4D-9242-3CA2E0F9D58F}"/>
              </a:ext>
            </a:extLst>
          </p:cNvPr>
          <p:cNvPicPr preferRelativeResize="0"/>
          <p:nvPr/>
        </p:nvPicPr>
        <p:blipFill rotWithShape="1">
          <a:blip r:embed="rId16">
            <a:alphaModFix/>
          </a:blip>
          <a:srcRect/>
          <a:stretch/>
        </p:blipFill>
        <p:spPr>
          <a:xfrm>
            <a:off x="6391024" y="1431760"/>
            <a:ext cx="753356" cy="282098"/>
          </a:xfrm>
          <a:prstGeom prst="rect">
            <a:avLst/>
          </a:prstGeom>
          <a:noFill/>
          <a:ln>
            <a:noFill/>
          </a:ln>
        </p:spPr>
      </p:pic>
      <p:pic>
        <p:nvPicPr>
          <p:cNvPr id="68" name="Google Shape;188;p47">
            <a:extLst>
              <a:ext uri="{FF2B5EF4-FFF2-40B4-BE49-F238E27FC236}">
                <a16:creationId xmlns:a16="http://schemas.microsoft.com/office/drawing/2014/main" id="{16C05E3C-43AB-884A-BBF5-90E20ECE6F7A}"/>
              </a:ext>
            </a:extLst>
          </p:cNvPr>
          <p:cNvPicPr preferRelativeResize="0"/>
          <p:nvPr/>
        </p:nvPicPr>
        <p:blipFill rotWithShape="1">
          <a:blip r:embed="rId17">
            <a:alphaModFix/>
          </a:blip>
          <a:srcRect/>
          <a:stretch/>
        </p:blipFill>
        <p:spPr>
          <a:xfrm>
            <a:off x="6225939" y="2074691"/>
            <a:ext cx="541763" cy="313265"/>
          </a:xfrm>
          <a:prstGeom prst="rect">
            <a:avLst/>
          </a:prstGeom>
          <a:noFill/>
          <a:ln>
            <a:noFill/>
          </a:ln>
        </p:spPr>
      </p:pic>
      <p:pic>
        <p:nvPicPr>
          <p:cNvPr id="69" name="Google Shape;189;p47">
            <a:extLst>
              <a:ext uri="{FF2B5EF4-FFF2-40B4-BE49-F238E27FC236}">
                <a16:creationId xmlns:a16="http://schemas.microsoft.com/office/drawing/2014/main" id="{6A9F75BC-1E3E-744B-887A-62643D5C8EC9}"/>
              </a:ext>
            </a:extLst>
          </p:cNvPr>
          <p:cNvPicPr preferRelativeResize="0"/>
          <p:nvPr/>
        </p:nvPicPr>
        <p:blipFill rotWithShape="1">
          <a:blip r:embed="rId18">
            <a:alphaModFix/>
          </a:blip>
          <a:srcRect/>
          <a:stretch/>
        </p:blipFill>
        <p:spPr>
          <a:xfrm>
            <a:off x="4342088" y="3427846"/>
            <a:ext cx="584150" cy="327125"/>
          </a:xfrm>
          <a:prstGeom prst="rect">
            <a:avLst/>
          </a:prstGeom>
          <a:noFill/>
          <a:ln>
            <a:noFill/>
          </a:ln>
        </p:spPr>
      </p:pic>
      <p:pic>
        <p:nvPicPr>
          <p:cNvPr id="71" name="Picture 70">
            <a:extLst>
              <a:ext uri="{FF2B5EF4-FFF2-40B4-BE49-F238E27FC236}">
                <a16:creationId xmlns:a16="http://schemas.microsoft.com/office/drawing/2014/main" id="{3403CF83-4A58-4046-8484-DAC07A6ED9AE}"/>
              </a:ext>
            </a:extLst>
          </p:cNvPr>
          <p:cNvPicPr>
            <a:picLocks noChangeAspect="1"/>
          </p:cNvPicPr>
          <p:nvPr/>
        </p:nvPicPr>
        <p:blipFill rotWithShape="1">
          <a:blip r:embed="rId19"/>
          <a:srcRect l="24394" t="11512" r="23805" b="16851"/>
          <a:stretch/>
        </p:blipFill>
        <p:spPr>
          <a:xfrm>
            <a:off x="3329353" y="2004044"/>
            <a:ext cx="453632" cy="445997"/>
          </a:xfrm>
          <a:prstGeom prst="rect">
            <a:avLst/>
          </a:prstGeom>
        </p:spPr>
      </p:pic>
      <p:pic>
        <p:nvPicPr>
          <p:cNvPr id="72" name="Picture 71">
            <a:extLst>
              <a:ext uri="{FF2B5EF4-FFF2-40B4-BE49-F238E27FC236}">
                <a16:creationId xmlns:a16="http://schemas.microsoft.com/office/drawing/2014/main" id="{48447CFA-9F48-5546-A131-0C5F5B1E6141}"/>
              </a:ext>
            </a:extLst>
          </p:cNvPr>
          <p:cNvPicPr>
            <a:picLocks noChangeAspect="1"/>
          </p:cNvPicPr>
          <p:nvPr/>
        </p:nvPicPr>
        <p:blipFill>
          <a:blip r:embed="rId20"/>
          <a:stretch>
            <a:fillRect/>
          </a:stretch>
        </p:blipFill>
        <p:spPr>
          <a:xfrm>
            <a:off x="6116550" y="2812993"/>
            <a:ext cx="664114" cy="219158"/>
          </a:xfrm>
          <a:prstGeom prst="rect">
            <a:avLst/>
          </a:prstGeom>
        </p:spPr>
      </p:pic>
      <p:pic>
        <p:nvPicPr>
          <p:cNvPr id="73" name="Picture 72">
            <a:extLst>
              <a:ext uri="{FF2B5EF4-FFF2-40B4-BE49-F238E27FC236}">
                <a16:creationId xmlns:a16="http://schemas.microsoft.com/office/drawing/2014/main" id="{581FA2DD-D9EF-5C4B-B8E1-475419CB4863}"/>
              </a:ext>
            </a:extLst>
          </p:cNvPr>
          <p:cNvPicPr>
            <a:picLocks noChangeAspect="1"/>
          </p:cNvPicPr>
          <p:nvPr/>
        </p:nvPicPr>
        <p:blipFill rotWithShape="1">
          <a:blip r:embed="rId21"/>
          <a:srcRect t="28570" b="26569"/>
          <a:stretch/>
        </p:blipFill>
        <p:spPr>
          <a:xfrm>
            <a:off x="6011278" y="3411687"/>
            <a:ext cx="1133102" cy="381238"/>
          </a:xfrm>
          <a:prstGeom prst="rect">
            <a:avLst/>
          </a:prstGeom>
        </p:spPr>
      </p:pic>
      <p:sp>
        <p:nvSpPr>
          <p:cNvPr id="74" name="TextBox 73">
            <a:extLst>
              <a:ext uri="{FF2B5EF4-FFF2-40B4-BE49-F238E27FC236}">
                <a16:creationId xmlns:a16="http://schemas.microsoft.com/office/drawing/2014/main" id="{EBB8E85F-C53A-BD44-B790-F6D6B44918B8}"/>
              </a:ext>
            </a:extLst>
          </p:cNvPr>
          <p:cNvSpPr txBox="1"/>
          <p:nvPr/>
        </p:nvSpPr>
        <p:spPr>
          <a:xfrm>
            <a:off x="1923301" y="1419129"/>
            <a:ext cx="723275" cy="276999"/>
          </a:xfrm>
          <a:prstGeom prst="rect">
            <a:avLst/>
          </a:prstGeom>
          <a:noFill/>
        </p:spPr>
        <p:txBody>
          <a:bodyPr wrap="none" rtlCol="0">
            <a:spAutoFit/>
          </a:bodyPr>
          <a:lstStyle/>
          <a:p>
            <a:pPr defTabSz="685800">
              <a:defRPr/>
            </a:pPr>
            <a:r>
              <a:rPr lang="en-US" sz="1200" dirty="0">
                <a:latin typeface="Proxima Nova" panose="02000506030000020004" pitchFamily="2" charset="0"/>
              </a:rPr>
              <a:t>Fin Serv</a:t>
            </a:r>
          </a:p>
        </p:txBody>
      </p:sp>
      <p:sp>
        <p:nvSpPr>
          <p:cNvPr id="75" name="TextBox 74">
            <a:extLst>
              <a:ext uri="{FF2B5EF4-FFF2-40B4-BE49-F238E27FC236}">
                <a16:creationId xmlns:a16="http://schemas.microsoft.com/office/drawing/2014/main" id="{12AAE049-0F98-8B40-9B1A-6BB9DB81D859}"/>
              </a:ext>
            </a:extLst>
          </p:cNvPr>
          <p:cNvSpPr txBox="1"/>
          <p:nvPr/>
        </p:nvSpPr>
        <p:spPr>
          <a:xfrm>
            <a:off x="1932347" y="2111957"/>
            <a:ext cx="971741" cy="276999"/>
          </a:xfrm>
          <a:prstGeom prst="rect">
            <a:avLst/>
          </a:prstGeom>
          <a:noFill/>
        </p:spPr>
        <p:txBody>
          <a:bodyPr wrap="none" rtlCol="0">
            <a:spAutoFit/>
          </a:bodyPr>
          <a:lstStyle/>
          <a:p>
            <a:pPr defTabSz="685800">
              <a:defRPr/>
            </a:pPr>
            <a:r>
              <a:rPr lang="en-US" sz="1200" dirty="0">
                <a:latin typeface="Proxima Nova" panose="02000506030000020004" pitchFamily="2" charset="0"/>
              </a:rPr>
              <a:t>Technology</a:t>
            </a:r>
          </a:p>
        </p:txBody>
      </p:sp>
      <p:sp>
        <p:nvSpPr>
          <p:cNvPr id="76" name="TextBox 75">
            <a:extLst>
              <a:ext uri="{FF2B5EF4-FFF2-40B4-BE49-F238E27FC236}">
                <a16:creationId xmlns:a16="http://schemas.microsoft.com/office/drawing/2014/main" id="{90224ED3-9F94-CF4E-AA4A-27FCA66A0E67}"/>
              </a:ext>
            </a:extLst>
          </p:cNvPr>
          <p:cNvSpPr txBox="1"/>
          <p:nvPr/>
        </p:nvSpPr>
        <p:spPr>
          <a:xfrm>
            <a:off x="1923925" y="2762933"/>
            <a:ext cx="595035" cy="276999"/>
          </a:xfrm>
          <a:prstGeom prst="rect">
            <a:avLst/>
          </a:prstGeom>
          <a:noFill/>
        </p:spPr>
        <p:txBody>
          <a:bodyPr wrap="none" rtlCol="0">
            <a:spAutoFit/>
          </a:bodyPr>
          <a:lstStyle/>
          <a:p>
            <a:pPr defTabSz="685800">
              <a:defRPr/>
            </a:pPr>
            <a:r>
              <a:rPr lang="en-US" sz="1200" dirty="0">
                <a:latin typeface="Proxima Nova" panose="02000506030000020004" pitchFamily="2" charset="0"/>
              </a:rPr>
              <a:t>Media</a:t>
            </a:r>
          </a:p>
        </p:txBody>
      </p:sp>
      <p:sp>
        <p:nvSpPr>
          <p:cNvPr id="77" name="TextBox 76">
            <a:extLst>
              <a:ext uri="{FF2B5EF4-FFF2-40B4-BE49-F238E27FC236}">
                <a16:creationId xmlns:a16="http://schemas.microsoft.com/office/drawing/2014/main" id="{A96E201A-FF5E-1F47-BA59-7914830485F0}"/>
              </a:ext>
            </a:extLst>
          </p:cNvPr>
          <p:cNvSpPr txBox="1"/>
          <p:nvPr/>
        </p:nvSpPr>
        <p:spPr>
          <a:xfrm>
            <a:off x="1914525" y="3466265"/>
            <a:ext cx="1127232" cy="276999"/>
          </a:xfrm>
          <a:prstGeom prst="rect">
            <a:avLst/>
          </a:prstGeom>
          <a:noFill/>
        </p:spPr>
        <p:txBody>
          <a:bodyPr wrap="none" rtlCol="0">
            <a:spAutoFit/>
          </a:bodyPr>
          <a:lstStyle/>
          <a:p>
            <a:pPr defTabSz="685800">
              <a:defRPr/>
            </a:pPr>
            <a:r>
              <a:rPr lang="en-US" sz="1200" dirty="0">
                <a:latin typeface="Proxima Nova" panose="02000506030000020004" pitchFamily="2" charset="0"/>
              </a:rPr>
              <a:t>Manufacturing</a:t>
            </a:r>
          </a:p>
        </p:txBody>
      </p:sp>
      <p:sp>
        <p:nvSpPr>
          <p:cNvPr id="78" name="TextBox 77">
            <a:extLst>
              <a:ext uri="{FF2B5EF4-FFF2-40B4-BE49-F238E27FC236}">
                <a16:creationId xmlns:a16="http://schemas.microsoft.com/office/drawing/2014/main" id="{037E92FA-511B-1847-90C4-7AB410FF0B65}"/>
              </a:ext>
            </a:extLst>
          </p:cNvPr>
          <p:cNvSpPr txBox="1"/>
          <p:nvPr/>
        </p:nvSpPr>
        <p:spPr>
          <a:xfrm>
            <a:off x="1923300" y="4162879"/>
            <a:ext cx="651140" cy="276999"/>
          </a:xfrm>
          <a:prstGeom prst="rect">
            <a:avLst/>
          </a:prstGeom>
          <a:noFill/>
        </p:spPr>
        <p:txBody>
          <a:bodyPr wrap="none" rtlCol="0">
            <a:spAutoFit/>
          </a:bodyPr>
          <a:lstStyle/>
          <a:p>
            <a:pPr defTabSz="685800">
              <a:defRPr/>
            </a:pPr>
            <a:r>
              <a:rPr lang="en-US" sz="1200" dirty="0">
                <a:latin typeface="Proxima Nova" panose="02000506030000020004" pitchFamily="2" charset="0"/>
              </a:rPr>
              <a:t>Energy</a:t>
            </a:r>
          </a:p>
        </p:txBody>
      </p:sp>
      <p:cxnSp>
        <p:nvCxnSpPr>
          <p:cNvPr id="79" name="Straight Connector 78">
            <a:extLst>
              <a:ext uri="{FF2B5EF4-FFF2-40B4-BE49-F238E27FC236}">
                <a16:creationId xmlns:a16="http://schemas.microsoft.com/office/drawing/2014/main" id="{3484B2A0-8EE8-A44B-93D6-BAB5B9958E19}"/>
              </a:ext>
            </a:extLst>
          </p:cNvPr>
          <p:cNvCxnSpPr/>
          <p:nvPr/>
        </p:nvCxnSpPr>
        <p:spPr>
          <a:xfrm>
            <a:off x="1731527" y="1867188"/>
            <a:ext cx="5675243" cy="0"/>
          </a:xfrm>
          <a:prstGeom prst="line">
            <a:avLst/>
          </a:prstGeom>
          <a:ln>
            <a:solidFill>
              <a:srgbClr val="3B4D96"/>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B1ACFD9-5FEF-4B48-B04E-822CBDB1EA1F}"/>
              </a:ext>
            </a:extLst>
          </p:cNvPr>
          <p:cNvCxnSpPr/>
          <p:nvPr/>
        </p:nvCxnSpPr>
        <p:spPr>
          <a:xfrm>
            <a:off x="1734379" y="2566548"/>
            <a:ext cx="5675243" cy="0"/>
          </a:xfrm>
          <a:prstGeom prst="line">
            <a:avLst/>
          </a:prstGeom>
          <a:ln>
            <a:solidFill>
              <a:srgbClr val="3B4D9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A0CB612-4A78-DE42-8295-674A3A4E0458}"/>
              </a:ext>
            </a:extLst>
          </p:cNvPr>
          <p:cNvCxnSpPr/>
          <p:nvPr/>
        </p:nvCxnSpPr>
        <p:spPr>
          <a:xfrm>
            <a:off x="1710785" y="3249510"/>
            <a:ext cx="5675243" cy="0"/>
          </a:xfrm>
          <a:prstGeom prst="line">
            <a:avLst/>
          </a:prstGeom>
          <a:ln>
            <a:solidFill>
              <a:srgbClr val="3B4D96"/>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04E5C28-C53A-8F43-BEE5-7E6C126C5054}"/>
              </a:ext>
            </a:extLst>
          </p:cNvPr>
          <p:cNvCxnSpPr/>
          <p:nvPr/>
        </p:nvCxnSpPr>
        <p:spPr>
          <a:xfrm>
            <a:off x="1731526" y="3951355"/>
            <a:ext cx="5675243" cy="0"/>
          </a:xfrm>
          <a:prstGeom prst="line">
            <a:avLst/>
          </a:prstGeom>
          <a:ln>
            <a:solidFill>
              <a:srgbClr val="3B4D9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B14A2EC-D68E-5C48-8EFF-3832603A14E6}"/>
              </a:ext>
            </a:extLst>
          </p:cNvPr>
          <p:cNvCxnSpPr/>
          <p:nvPr/>
        </p:nvCxnSpPr>
        <p:spPr>
          <a:xfrm>
            <a:off x="1731526" y="4638779"/>
            <a:ext cx="5675243" cy="0"/>
          </a:xfrm>
          <a:prstGeom prst="line">
            <a:avLst/>
          </a:prstGeom>
          <a:ln>
            <a:solidFill>
              <a:srgbClr val="3B4D9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6168BD4-8F42-E847-AA30-47A0C27FD928}"/>
              </a:ext>
            </a:extLst>
          </p:cNvPr>
          <p:cNvCxnSpPr/>
          <p:nvPr/>
        </p:nvCxnSpPr>
        <p:spPr>
          <a:xfrm>
            <a:off x="1737230" y="1178740"/>
            <a:ext cx="5675243" cy="0"/>
          </a:xfrm>
          <a:prstGeom prst="line">
            <a:avLst/>
          </a:prstGeom>
          <a:ln>
            <a:solidFill>
              <a:srgbClr val="3B4D96"/>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7AA5F4E1-B5CC-264C-B0A8-A725C852F2E9}"/>
              </a:ext>
            </a:extLst>
          </p:cNvPr>
          <p:cNvSpPr txBox="1"/>
          <p:nvPr/>
        </p:nvSpPr>
        <p:spPr>
          <a:xfrm>
            <a:off x="2898952" y="186779"/>
            <a:ext cx="3366627" cy="461665"/>
          </a:xfrm>
          <a:prstGeom prst="rect">
            <a:avLst/>
          </a:prstGeom>
          <a:noFill/>
        </p:spPr>
        <p:txBody>
          <a:bodyPr wrap="none" rtlCol="0">
            <a:spAutoFit/>
          </a:bodyPr>
          <a:lstStyle/>
          <a:p>
            <a:pPr algn="ctr" defTabSz="685800">
              <a:defRPr/>
            </a:pPr>
            <a:r>
              <a:rPr lang="en-US" sz="2400" dirty="0">
                <a:latin typeface="Proxima Nova" panose="02000506030000020004" pitchFamily="2" charset="0"/>
              </a:rPr>
              <a:t>1,200 Customers Strong</a:t>
            </a:r>
          </a:p>
        </p:txBody>
      </p:sp>
      <p:pic>
        <p:nvPicPr>
          <p:cNvPr id="86" name="Picture 85">
            <a:extLst>
              <a:ext uri="{FF2B5EF4-FFF2-40B4-BE49-F238E27FC236}">
                <a16:creationId xmlns:a16="http://schemas.microsoft.com/office/drawing/2014/main" id="{23C3B9A4-5DF9-5941-89C0-120B4035C505}"/>
              </a:ext>
            </a:extLst>
          </p:cNvPr>
          <p:cNvPicPr>
            <a:picLocks noChangeAspect="1"/>
          </p:cNvPicPr>
          <p:nvPr/>
        </p:nvPicPr>
        <p:blipFill>
          <a:blip r:embed="rId22"/>
          <a:stretch>
            <a:fillRect/>
          </a:stretch>
        </p:blipFill>
        <p:spPr>
          <a:xfrm>
            <a:off x="5132945" y="4140530"/>
            <a:ext cx="763289" cy="254181"/>
          </a:xfrm>
          <a:prstGeom prst="rect">
            <a:avLst/>
          </a:prstGeom>
        </p:spPr>
      </p:pic>
      <p:pic>
        <p:nvPicPr>
          <p:cNvPr id="87" name="Picture 86">
            <a:extLst>
              <a:ext uri="{FF2B5EF4-FFF2-40B4-BE49-F238E27FC236}">
                <a16:creationId xmlns:a16="http://schemas.microsoft.com/office/drawing/2014/main" id="{CE3D646F-5B4E-844D-B1F0-5E1DD07A15FB}"/>
              </a:ext>
            </a:extLst>
          </p:cNvPr>
          <p:cNvPicPr>
            <a:picLocks noChangeAspect="1"/>
          </p:cNvPicPr>
          <p:nvPr/>
        </p:nvPicPr>
        <p:blipFill>
          <a:blip r:embed="rId23"/>
          <a:stretch>
            <a:fillRect/>
          </a:stretch>
        </p:blipFill>
        <p:spPr>
          <a:xfrm>
            <a:off x="5347675" y="1468213"/>
            <a:ext cx="801457" cy="188243"/>
          </a:xfrm>
          <a:prstGeom prst="rect">
            <a:avLst/>
          </a:prstGeom>
        </p:spPr>
      </p:pic>
      <p:pic>
        <p:nvPicPr>
          <p:cNvPr id="88" name="Picture 87">
            <a:extLst>
              <a:ext uri="{FF2B5EF4-FFF2-40B4-BE49-F238E27FC236}">
                <a16:creationId xmlns:a16="http://schemas.microsoft.com/office/drawing/2014/main" id="{E8B236DD-2CF2-4347-B7C8-F536D248170C}"/>
              </a:ext>
            </a:extLst>
          </p:cNvPr>
          <p:cNvPicPr>
            <a:picLocks noChangeAspect="1"/>
          </p:cNvPicPr>
          <p:nvPr/>
        </p:nvPicPr>
        <p:blipFill>
          <a:blip r:embed="rId24"/>
          <a:stretch>
            <a:fillRect/>
          </a:stretch>
        </p:blipFill>
        <p:spPr>
          <a:xfrm>
            <a:off x="6252834" y="4090921"/>
            <a:ext cx="395730" cy="408293"/>
          </a:xfrm>
          <a:prstGeom prst="rect">
            <a:avLst/>
          </a:prstGeom>
        </p:spPr>
      </p:pic>
    </p:spTree>
    <p:extLst>
      <p:ext uri="{BB962C8B-B14F-4D97-AF65-F5344CB8AC3E}">
        <p14:creationId xmlns:p14="http://schemas.microsoft.com/office/powerpoint/2010/main" val="1164497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018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p:nvPr/>
        </p:nvSpPr>
        <p:spPr>
          <a:xfrm>
            <a:off x="2264450" y="935850"/>
            <a:ext cx="5994600" cy="89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solidFill>
                  <a:srgbClr val="000000"/>
                </a:solidFill>
                <a:latin typeface="Proxima Nova"/>
                <a:ea typeface="Proxima Nova"/>
                <a:cs typeface="Proxima Nova"/>
                <a:sym typeface="Proxima Nova"/>
              </a:rPr>
              <a:t>Less rework and maintenance</a:t>
            </a:r>
            <a:r>
              <a:rPr lang="en" sz="1500">
                <a:solidFill>
                  <a:srgbClr val="000000"/>
                </a:solidFill>
                <a:latin typeface="Proxima Nova"/>
                <a:ea typeface="Proxima Nova"/>
                <a:cs typeface="Proxima Nova"/>
                <a:sym typeface="Proxima Nova"/>
              </a:rPr>
              <a:t> due to higher-quality “pool” of components and contextual understanding of what fits organizational requirements.</a:t>
            </a:r>
            <a:endParaRPr sz="1500">
              <a:solidFill>
                <a:srgbClr val="172B4D"/>
              </a:solidFill>
              <a:highlight>
                <a:srgbClr val="FFFFFF"/>
              </a:highlight>
              <a:latin typeface="Proxima Nova"/>
              <a:ea typeface="Proxima Nova"/>
              <a:cs typeface="Proxima Nova"/>
              <a:sym typeface="Proxima Nova"/>
            </a:endParaRPr>
          </a:p>
          <a:p>
            <a:pPr marL="0" lvl="0" indent="0" algn="l" rtl="0">
              <a:lnSpc>
                <a:spcPct val="115000"/>
              </a:lnSpc>
              <a:spcBef>
                <a:spcPts val="1600"/>
              </a:spcBef>
              <a:spcAft>
                <a:spcPts val="200"/>
              </a:spcAft>
              <a:buNone/>
            </a:pPr>
            <a:endParaRPr sz="1500">
              <a:solidFill>
                <a:srgbClr val="172B4D"/>
              </a:solidFill>
              <a:highlight>
                <a:srgbClr val="FFFFFF"/>
              </a:highlight>
              <a:latin typeface="Proxima Nova"/>
              <a:ea typeface="Proxima Nova"/>
              <a:cs typeface="Proxima Nova"/>
              <a:sym typeface="Proxima Nova"/>
            </a:endParaRPr>
          </a:p>
        </p:txBody>
      </p:sp>
      <p:sp>
        <p:nvSpPr>
          <p:cNvPr id="146" name="Google Shape;146;p25"/>
          <p:cNvSpPr txBox="1"/>
          <p:nvPr/>
        </p:nvSpPr>
        <p:spPr>
          <a:xfrm>
            <a:off x="2264450" y="2833025"/>
            <a:ext cx="5994600" cy="65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solidFill>
                  <a:srgbClr val="000000"/>
                </a:solidFill>
                <a:latin typeface="Proxima Nova"/>
                <a:ea typeface="Proxima Nova"/>
                <a:cs typeface="Proxima Nova"/>
                <a:sym typeface="Proxima Nova"/>
              </a:rPr>
              <a:t>Improved Project Quality</a:t>
            </a:r>
            <a:r>
              <a:rPr lang="en" sz="1500">
                <a:solidFill>
                  <a:srgbClr val="000000"/>
                </a:solidFill>
                <a:latin typeface="Proxima Nova"/>
                <a:ea typeface="Proxima Nova"/>
                <a:cs typeface="Proxima Nova"/>
                <a:sym typeface="Proxima Nova"/>
              </a:rPr>
              <a:t> with early warning of suspicious behavior in code and access to components from the best suppliers.</a:t>
            </a:r>
            <a:endParaRPr sz="1500">
              <a:solidFill>
                <a:srgbClr val="172B4D"/>
              </a:solidFill>
              <a:highlight>
                <a:srgbClr val="FFFFFF"/>
              </a:highlight>
              <a:latin typeface="Proxima Nova"/>
              <a:ea typeface="Proxima Nova"/>
              <a:cs typeface="Proxima Nova"/>
              <a:sym typeface="Proxima Nova"/>
            </a:endParaRPr>
          </a:p>
        </p:txBody>
      </p:sp>
      <p:sp>
        <p:nvSpPr>
          <p:cNvPr id="147" name="Google Shape;147;p25"/>
          <p:cNvSpPr txBox="1"/>
          <p:nvPr/>
        </p:nvSpPr>
        <p:spPr>
          <a:xfrm>
            <a:off x="2264450" y="3690600"/>
            <a:ext cx="59946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solidFill>
                  <a:srgbClr val="000000"/>
                </a:solidFill>
                <a:latin typeface="Proxima Nova"/>
                <a:ea typeface="Proxima Nova"/>
                <a:cs typeface="Proxima Nova"/>
                <a:sym typeface="Proxima Nova"/>
              </a:rPr>
              <a:t>Increased Bandwidth and Time to Innovate</a:t>
            </a:r>
            <a:r>
              <a:rPr lang="en" sz="1500">
                <a:solidFill>
                  <a:srgbClr val="000000"/>
                </a:solidFill>
                <a:latin typeface="Proxima Nova"/>
                <a:ea typeface="Proxima Nova"/>
                <a:cs typeface="Proxima Nova"/>
                <a:sym typeface="Proxima Nova"/>
              </a:rPr>
              <a:t> due to reduction in time spent researching quality OSS components.</a:t>
            </a:r>
            <a:endParaRPr sz="1500">
              <a:solidFill>
                <a:srgbClr val="172B4D"/>
              </a:solidFill>
              <a:highlight>
                <a:srgbClr val="FFFFFF"/>
              </a:highlight>
              <a:latin typeface="Proxima Nova"/>
              <a:ea typeface="Proxima Nova"/>
              <a:cs typeface="Proxima Nova"/>
              <a:sym typeface="Proxima Nova"/>
            </a:endParaRPr>
          </a:p>
        </p:txBody>
      </p:sp>
      <p:sp>
        <p:nvSpPr>
          <p:cNvPr id="148" name="Google Shape;148;p25"/>
          <p:cNvSpPr txBox="1"/>
          <p:nvPr/>
        </p:nvSpPr>
        <p:spPr>
          <a:xfrm>
            <a:off x="2264450" y="1961100"/>
            <a:ext cx="5994600" cy="89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solidFill>
                  <a:srgbClr val="000000"/>
                </a:solidFill>
                <a:latin typeface="Proxima Nova"/>
                <a:ea typeface="Proxima Nova"/>
                <a:cs typeface="Proxima Nova"/>
                <a:sym typeface="Proxima Nova"/>
              </a:rPr>
              <a:t>Decreased “Level of Effort”</a:t>
            </a:r>
            <a:r>
              <a:rPr lang="en" sz="1500">
                <a:solidFill>
                  <a:srgbClr val="000000"/>
                </a:solidFill>
                <a:latin typeface="Proxima Nova"/>
                <a:ea typeface="Proxima Nova"/>
                <a:cs typeface="Proxima Nova"/>
                <a:sym typeface="Proxima Nova"/>
              </a:rPr>
              <a:t> when upgrading to the next best OSS component with our recommendations and single click migrations.</a:t>
            </a:r>
            <a:endParaRPr sz="1500">
              <a:solidFill>
                <a:srgbClr val="172B4D"/>
              </a:solidFill>
              <a:highlight>
                <a:srgbClr val="FFFFFF"/>
              </a:highlight>
              <a:latin typeface="Proxima Nova"/>
              <a:ea typeface="Proxima Nova"/>
              <a:cs typeface="Proxima Nova"/>
              <a:sym typeface="Proxima Nova"/>
            </a:endParaRPr>
          </a:p>
          <a:p>
            <a:pPr marL="0" lvl="0" indent="0" algn="l" rtl="0">
              <a:lnSpc>
                <a:spcPct val="115000"/>
              </a:lnSpc>
              <a:spcBef>
                <a:spcPts val="1600"/>
              </a:spcBef>
              <a:spcAft>
                <a:spcPts val="200"/>
              </a:spcAft>
              <a:buNone/>
            </a:pPr>
            <a:endParaRPr sz="1500">
              <a:solidFill>
                <a:srgbClr val="172B4D"/>
              </a:solidFill>
              <a:highlight>
                <a:srgbClr val="FFFFFF"/>
              </a:highlight>
              <a:latin typeface="Proxima Nova"/>
              <a:ea typeface="Proxima Nova"/>
              <a:cs typeface="Proxima Nova"/>
              <a:sym typeface="Proxima Nova"/>
            </a:endParaRPr>
          </a:p>
        </p:txBody>
      </p:sp>
      <p:sp>
        <p:nvSpPr>
          <p:cNvPr id="149" name="Google Shape;149;p25"/>
          <p:cNvSpPr txBox="1"/>
          <p:nvPr/>
        </p:nvSpPr>
        <p:spPr>
          <a:xfrm>
            <a:off x="0" y="363775"/>
            <a:ext cx="9144000" cy="6597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2500" b="1">
                <a:latin typeface="Proxima Nova"/>
                <a:ea typeface="Proxima Nova"/>
                <a:cs typeface="Proxima Nova"/>
                <a:sym typeface="Proxima Nova"/>
              </a:rPr>
              <a:t>Benefits</a:t>
            </a:r>
            <a:endParaRPr sz="2500" b="1">
              <a:latin typeface="Proxima Nova"/>
              <a:ea typeface="Proxima Nova"/>
              <a:cs typeface="Proxima Nova"/>
              <a:sym typeface="Proxima Nova"/>
            </a:endParaRPr>
          </a:p>
        </p:txBody>
      </p:sp>
      <p:pic>
        <p:nvPicPr>
          <p:cNvPr id="150" name="Google Shape;150;p25"/>
          <p:cNvPicPr preferRelativeResize="0"/>
          <p:nvPr/>
        </p:nvPicPr>
        <p:blipFill>
          <a:blip r:embed="rId3">
            <a:alphaModFix/>
          </a:blip>
          <a:stretch>
            <a:fillRect/>
          </a:stretch>
        </p:blipFill>
        <p:spPr>
          <a:xfrm>
            <a:off x="1434164" y="2777399"/>
            <a:ext cx="890077" cy="890100"/>
          </a:xfrm>
          <a:prstGeom prst="rect">
            <a:avLst/>
          </a:prstGeom>
          <a:noFill/>
          <a:ln>
            <a:noFill/>
          </a:ln>
        </p:spPr>
      </p:pic>
      <p:pic>
        <p:nvPicPr>
          <p:cNvPr id="151" name="Google Shape;151;p25"/>
          <p:cNvPicPr preferRelativeResize="0"/>
          <p:nvPr/>
        </p:nvPicPr>
        <p:blipFill>
          <a:blip r:embed="rId4">
            <a:alphaModFix/>
          </a:blip>
          <a:stretch>
            <a:fillRect/>
          </a:stretch>
        </p:blipFill>
        <p:spPr>
          <a:xfrm>
            <a:off x="1468790" y="1003225"/>
            <a:ext cx="820825" cy="820825"/>
          </a:xfrm>
          <a:prstGeom prst="rect">
            <a:avLst/>
          </a:prstGeom>
          <a:noFill/>
          <a:ln>
            <a:noFill/>
          </a:ln>
        </p:spPr>
      </p:pic>
      <p:pic>
        <p:nvPicPr>
          <p:cNvPr id="152" name="Google Shape;152;p25"/>
          <p:cNvPicPr preferRelativeResize="0"/>
          <p:nvPr/>
        </p:nvPicPr>
        <p:blipFill>
          <a:blip r:embed="rId5">
            <a:alphaModFix/>
          </a:blip>
          <a:stretch>
            <a:fillRect/>
          </a:stretch>
        </p:blipFill>
        <p:spPr>
          <a:xfrm>
            <a:off x="1408825" y="1887302"/>
            <a:ext cx="890075" cy="890098"/>
          </a:xfrm>
          <a:prstGeom prst="rect">
            <a:avLst/>
          </a:prstGeom>
          <a:noFill/>
          <a:ln>
            <a:noFill/>
          </a:ln>
        </p:spPr>
      </p:pic>
      <p:pic>
        <p:nvPicPr>
          <p:cNvPr id="153" name="Google Shape;153;p25"/>
          <p:cNvPicPr preferRelativeResize="0"/>
          <p:nvPr/>
        </p:nvPicPr>
        <p:blipFill>
          <a:blip r:embed="rId6">
            <a:alphaModFix/>
          </a:blip>
          <a:stretch>
            <a:fillRect/>
          </a:stretch>
        </p:blipFill>
        <p:spPr>
          <a:xfrm>
            <a:off x="1494227" y="3640575"/>
            <a:ext cx="769950" cy="769950"/>
          </a:xfrm>
          <a:prstGeom prst="rect">
            <a:avLst/>
          </a:prstGeom>
          <a:noFill/>
          <a:ln>
            <a:noFill/>
          </a:ln>
        </p:spPr>
      </p:pic>
    </p:spTree>
    <p:extLst>
      <p:ext uri="{BB962C8B-B14F-4D97-AF65-F5344CB8AC3E}">
        <p14:creationId xmlns:p14="http://schemas.microsoft.com/office/powerpoint/2010/main" val="1678117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p:nvPr/>
        </p:nvSpPr>
        <p:spPr>
          <a:xfrm rot="-5400000">
            <a:off x="4577123" y="-953132"/>
            <a:ext cx="1012114" cy="2887736"/>
          </a:xfrm>
          <a:prstGeom prst="round2SameRect">
            <a:avLst>
              <a:gd name="adj1" fmla="val 16667"/>
              <a:gd name="adj2" fmla="val 0"/>
            </a:avLst>
          </a:prstGeom>
          <a:gradFill>
            <a:gsLst>
              <a:gs pos="0">
                <a:srgbClr val="7034EE"/>
              </a:gs>
              <a:gs pos="100000">
                <a:srgbClr val="A830C2"/>
              </a:gs>
            </a:gsLst>
            <a:lin ang="5400012" scaled="0"/>
          </a:gradFill>
          <a:ln>
            <a:noFill/>
          </a:ln>
        </p:spPr>
        <p:txBody>
          <a:bodyPr spcFirstLastPara="1" wrap="square" lIns="91425" tIns="91425" rIns="91425" bIns="91425" anchor="ctr" anchorCtr="0">
            <a:noAutofit/>
          </a:bodyPr>
          <a:lstStyle/>
          <a:p>
            <a:endParaRPr sz="1800">
              <a:latin typeface="Proxima Nova Light" panose="02000506030000020004" pitchFamily="2" charset="0"/>
            </a:endParaRPr>
          </a:p>
        </p:txBody>
      </p:sp>
      <p:sp>
        <p:nvSpPr>
          <p:cNvPr id="165" name="Google Shape;165;p27"/>
          <p:cNvSpPr/>
          <p:nvPr/>
        </p:nvSpPr>
        <p:spPr>
          <a:xfrm rot="10800000">
            <a:off x="542286" y="18086"/>
            <a:ext cx="2823322" cy="945300"/>
          </a:xfrm>
          <a:prstGeom prst="round2SameRect">
            <a:avLst>
              <a:gd name="adj1" fmla="val 16667"/>
              <a:gd name="adj2" fmla="val 0"/>
            </a:avLst>
          </a:prstGeom>
          <a:gradFill>
            <a:gsLst>
              <a:gs pos="0">
                <a:srgbClr val="00A1E2"/>
              </a:gs>
              <a:gs pos="100000">
                <a:srgbClr val="4FB2A6"/>
              </a:gs>
            </a:gsLst>
            <a:lin ang="5400012" scaled="0"/>
          </a:gradFill>
          <a:ln>
            <a:noFill/>
          </a:ln>
        </p:spPr>
        <p:txBody>
          <a:bodyPr spcFirstLastPara="1" wrap="square" lIns="91425" tIns="91425" rIns="91425" bIns="91425" anchor="ctr" anchorCtr="0">
            <a:noAutofit/>
          </a:bodyPr>
          <a:lstStyle/>
          <a:p>
            <a:endParaRPr sz="1800">
              <a:latin typeface="Proxima Nova Light" panose="02000506030000020004" pitchFamily="2" charset="0"/>
            </a:endParaRPr>
          </a:p>
        </p:txBody>
      </p:sp>
      <p:sp>
        <p:nvSpPr>
          <p:cNvPr id="167" name="Google Shape;167;p27"/>
          <p:cNvSpPr txBox="1"/>
          <p:nvPr/>
        </p:nvSpPr>
        <p:spPr>
          <a:xfrm>
            <a:off x="871114" y="1906034"/>
            <a:ext cx="1137935" cy="242660"/>
          </a:xfrm>
          <a:prstGeom prst="rect">
            <a:avLst/>
          </a:prstGeom>
          <a:noFill/>
          <a:ln>
            <a:noFill/>
          </a:ln>
        </p:spPr>
        <p:txBody>
          <a:bodyPr spcFirstLastPara="1" wrap="square" lIns="68575" tIns="68575" rIns="68575" bIns="68575" anchor="t" anchorCtr="0">
            <a:noAutofit/>
          </a:bodyPr>
          <a:lstStyle/>
          <a:p>
            <a:r>
              <a:rPr lang="en" sz="1050" b="1" dirty="0">
                <a:latin typeface="Proxima Nova Light" panose="02000506030000020004" pitchFamily="2" charset="0"/>
                <a:ea typeface="Proxima Nova"/>
                <a:cs typeface="Proxima Nova"/>
                <a:sym typeface="Proxima Nova"/>
              </a:rPr>
              <a:t>Transitive Solver</a:t>
            </a:r>
            <a:endParaRPr sz="1050" b="1" dirty="0">
              <a:latin typeface="Proxima Nova Light" panose="02000506030000020004" pitchFamily="2" charset="0"/>
              <a:ea typeface="Proxima Nova"/>
              <a:cs typeface="Proxima Nova"/>
              <a:sym typeface="Proxima Nova"/>
            </a:endParaRPr>
          </a:p>
        </p:txBody>
      </p:sp>
      <p:sp>
        <p:nvSpPr>
          <p:cNvPr id="168" name="Google Shape;168;p27"/>
          <p:cNvSpPr txBox="1"/>
          <p:nvPr/>
        </p:nvSpPr>
        <p:spPr>
          <a:xfrm>
            <a:off x="2320555" y="1876759"/>
            <a:ext cx="1420500" cy="296219"/>
          </a:xfrm>
          <a:prstGeom prst="rect">
            <a:avLst/>
          </a:prstGeom>
          <a:noFill/>
          <a:ln>
            <a:noFill/>
          </a:ln>
        </p:spPr>
        <p:txBody>
          <a:bodyPr spcFirstLastPara="1" wrap="square" lIns="68575" tIns="68575" rIns="68575" bIns="68575" anchor="t" anchorCtr="0">
            <a:noAutofit/>
          </a:bodyPr>
          <a:lstStyle/>
          <a:p>
            <a:r>
              <a:rPr lang="en" sz="1050" b="1" dirty="0">
                <a:latin typeface="Proxima Nova Light" panose="02000506030000020004" pitchFamily="2" charset="0"/>
                <a:ea typeface="Proxima Nova"/>
                <a:cs typeface="Proxima Nova"/>
                <a:sym typeface="Proxima Nova"/>
              </a:rPr>
              <a:t>Breaking Changes</a:t>
            </a:r>
            <a:endParaRPr sz="1050" b="1" dirty="0">
              <a:latin typeface="Proxima Nova Light" panose="02000506030000020004" pitchFamily="2" charset="0"/>
              <a:ea typeface="Proxima Nova"/>
              <a:cs typeface="Proxima Nova"/>
              <a:sym typeface="Proxima Nova"/>
            </a:endParaRPr>
          </a:p>
        </p:txBody>
      </p:sp>
      <p:sp>
        <p:nvSpPr>
          <p:cNvPr id="169" name="Google Shape;169;p27"/>
          <p:cNvSpPr txBox="1"/>
          <p:nvPr/>
        </p:nvSpPr>
        <p:spPr>
          <a:xfrm>
            <a:off x="7428334" y="1833604"/>
            <a:ext cx="1472438" cy="269474"/>
          </a:xfrm>
          <a:prstGeom prst="rect">
            <a:avLst/>
          </a:prstGeom>
          <a:noFill/>
          <a:ln>
            <a:noFill/>
          </a:ln>
        </p:spPr>
        <p:txBody>
          <a:bodyPr spcFirstLastPara="1" wrap="square" lIns="68575" tIns="68575" rIns="68575" bIns="68575" anchor="t" anchorCtr="0">
            <a:noAutofit/>
          </a:bodyPr>
          <a:lstStyle/>
          <a:p>
            <a:r>
              <a:rPr lang="en" sz="1050" b="1" dirty="0">
                <a:latin typeface="Proxima Nova Light" panose="02000506030000020004" pitchFamily="2" charset="0"/>
                <a:ea typeface="Proxima Nova"/>
                <a:cs typeface="Proxima Nova"/>
                <a:sym typeface="Proxima Nova"/>
              </a:rPr>
              <a:t>Component Chooser</a:t>
            </a:r>
            <a:endParaRPr sz="1050" b="1" dirty="0">
              <a:latin typeface="Proxima Nova Light" panose="02000506030000020004" pitchFamily="2" charset="0"/>
              <a:ea typeface="Proxima Nova"/>
              <a:cs typeface="Proxima Nova"/>
              <a:sym typeface="Proxima Nova"/>
            </a:endParaRPr>
          </a:p>
        </p:txBody>
      </p:sp>
      <p:sp>
        <p:nvSpPr>
          <p:cNvPr id="170" name="Google Shape;170;p27"/>
          <p:cNvSpPr txBox="1"/>
          <p:nvPr/>
        </p:nvSpPr>
        <p:spPr>
          <a:xfrm>
            <a:off x="907572" y="2058970"/>
            <a:ext cx="1290180" cy="2945756"/>
          </a:xfrm>
          <a:prstGeom prst="rect">
            <a:avLst/>
          </a:prstGeom>
          <a:noFill/>
          <a:ln>
            <a:noFill/>
          </a:ln>
        </p:spPr>
        <p:txBody>
          <a:bodyPr spcFirstLastPara="1" wrap="square" lIns="68575" tIns="68575" rIns="68575" bIns="68575" anchor="t" anchorCtr="0">
            <a:noAutofit/>
          </a:bodyPr>
          <a:lstStyle/>
          <a:p>
            <a:pPr>
              <a:spcBef>
                <a:spcPts val="1200"/>
              </a:spcBef>
              <a:spcAft>
                <a:spcPts val="200"/>
              </a:spcAft>
            </a:pPr>
            <a:r>
              <a:rPr lang="en" sz="900" dirty="0">
                <a:highlight>
                  <a:schemeClr val="lt1"/>
                </a:highlight>
                <a:latin typeface="Proxima Nova Light" panose="02000506030000020004" pitchFamily="2" charset="0"/>
                <a:ea typeface="Proxima Nova"/>
                <a:cs typeface="Proxima Nova"/>
                <a:sym typeface="Proxima Nova"/>
              </a:rPr>
              <a:t>Gives a recommended version for the direct dependency which also resolves the transitive dependency without violating policy or breaking builds.</a:t>
            </a:r>
          </a:p>
          <a:p>
            <a:pPr>
              <a:spcBef>
                <a:spcPts val="1200"/>
              </a:spcBef>
              <a:spcAft>
                <a:spcPts val="200"/>
              </a:spcAft>
            </a:pPr>
            <a:r>
              <a:rPr lang="en-GB" sz="900" dirty="0">
                <a:solidFill>
                  <a:srgbClr val="FF0000"/>
                </a:solidFill>
                <a:latin typeface="Proxima Nova Light" panose="02000506030000020004" pitchFamily="2" charset="0"/>
                <a:ea typeface="Proxima Nova"/>
                <a:cs typeface="Proxima Nova"/>
                <a:sym typeface="Proxima Nova"/>
              </a:rPr>
              <a:t>Currently available in Maven ecosystems only</a:t>
            </a:r>
            <a:endParaRPr sz="900" dirty="0">
              <a:solidFill>
                <a:srgbClr val="FF0000"/>
              </a:solidFill>
              <a:latin typeface="Proxima Nova Light" panose="02000506030000020004" pitchFamily="2" charset="0"/>
              <a:ea typeface="Proxima Nova"/>
              <a:cs typeface="Proxima Nova"/>
              <a:sym typeface="Proxima Nova"/>
            </a:endParaRPr>
          </a:p>
        </p:txBody>
      </p:sp>
      <p:sp>
        <p:nvSpPr>
          <p:cNvPr id="171" name="Google Shape;171;p27"/>
          <p:cNvSpPr txBox="1"/>
          <p:nvPr/>
        </p:nvSpPr>
        <p:spPr>
          <a:xfrm>
            <a:off x="2359970" y="2058970"/>
            <a:ext cx="1186500" cy="2783584"/>
          </a:xfrm>
          <a:prstGeom prst="rect">
            <a:avLst/>
          </a:prstGeom>
          <a:noFill/>
          <a:ln>
            <a:noFill/>
          </a:ln>
        </p:spPr>
        <p:txBody>
          <a:bodyPr spcFirstLastPara="1" wrap="square" lIns="68575" tIns="68575" rIns="68575" bIns="68575" anchor="t" anchorCtr="0">
            <a:noAutofit/>
          </a:bodyPr>
          <a:lstStyle/>
          <a:p>
            <a:pPr>
              <a:spcBef>
                <a:spcPts val="1200"/>
              </a:spcBef>
              <a:spcAft>
                <a:spcPts val="200"/>
              </a:spcAft>
            </a:pPr>
            <a:r>
              <a:rPr lang="en" sz="900" dirty="0">
                <a:highlight>
                  <a:schemeClr val="lt1"/>
                </a:highlight>
                <a:latin typeface="Proxima Nova Light" panose="02000506030000020004" pitchFamily="2" charset="0"/>
                <a:ea typeface="Proxima Nova"/>
                <a:cs typeface="Proxima Nova"/>
                <a:sym typeface="Proxima Nova"/>
              </a:rPr>
              <a:t>Provides teams with data on “what” will break &amp; how much effort it’ll take to upgrade between current &amp; newer versions.</a:t>
            </a:r>
          </a:p>
          <a:p>
            <a:pPr>
              <a:spcBef>
                <a:spcPts val="1200"/>
              </a:spcBef>
              <a:spcAft>
                <a:spcPts val="200"/>
              </a:spcAft>
            </a:pPr>
            <a:r>
              <a:rPr lang="en-GB" sz="900" dirty="0">
                <a:solidFill>
                  <a:srgbClr val="FF0000"/>
                </a:solidFill>
                <a:latin typeface="Proxima Nova Light" panose="02000506030000020004" pitchFamily="2" charset="0"/>
                <a:ea typeface="Proxima Nova"/>
                <a:cs typeface="Proxima Nova"/>
                <a:sym typeface="Proxima Nova"/>
              </a:rPr>
              <a:t>Currently available in Maven ecosystems only</a:t>
            </a:r>
          </a:p>
          <a:p>
            <a:pPr>
              <a:spcBef>
                <a:spcPts val="1200"/>
              </a:spcBef>
              <a:spcAft>
                <a:spcPts val="200"/>
              </a:spcAft>
            </a:pPr>
            <a:r>
              <a:rPr lang="en" sz="900" dirty="0">
                <a:solidFill>
                  <a:srgbClr val="172B4D"/>
                </a:solidFill>
                <a:highlight>
                  <a:schemeClr val="lt1"/>
                </a:highlight>
                <a:latin typeface="Proxima Nova Light" panose="02000506030000020004" pitchFamily="2" charset="0"/>
                <a:ea typeface="Proxima Nova"/>
                <a:cs typeface="Proxima Nova"/>
                <a:sym typeface="Proxima Nova"/>
              </a:rPr>
              <a:t>  </a:t>
            </a:r>
            <a:endParaRPr sz="900" dirty="0">
              <a:latin typeface="Proxima Nova Light" panose="02000506030000020004" pitchFamily="2" charset="0"/>
              <a:ea typeface="Proxima Nova"/>
              <a:cs typeface="Proxima Nova"/>
              <a:sym typeface="Proxima Nova"/>
            </a:endParaRPr>
          </a:p>
        </p:txBody>
      </p:sp>
      <p:sp>
        <p:nvSpPr>
          <p:cNvPr id="172" name="Google Shape;172;p27"/>
          <p:cNvSpPr txBox="1"/>
          <p:nvPr/>
        </p:nvSpPr>
        <p:spPr>
          <a:xfrm>
            <a:off x="3869947" y="1901023"/>
            <a:ext cx="1533000" cy="296219"/>
          </a:xfrm>
          <a:prstGeom prst="rect">
            <a:avLst/>
          </a:prstGeom>
          <a:noFill/>
          <a:ln>
            <a:noFill/>
          </a:ln>
        </p:spPr>
        <p:txBody>
          <a:bodyPr spcFirstLastPara="1" wrap="square" lIns="68575" tIns="68575" rIns="68575" bIns="68575" anchor="t" anchorCtr="0">
            <a:noAutofit/>
          </a:bodyPr>
          <a:lstStyle/>
          <a:p>
            <a:r>
              <a:rPr lang="en" sz="1050" b="1" dirty="0">
                <a:latin typeface="Proxima Nova Light" panose="02000506030000020004" pitchFamily="2" charset="0"/>
                <a:ea typeface="Proxima Nova"/>
                <a:cs typeface="Proxima Nova"/>
                <a:sym typeface="Proxima Nova"/>
              </a:rPr>
              <a:t>Release Integrity</a:t>
            </a:r>
            <a:endParaRPr sz="1050" b="1" dirty="0">
              <a:latin typeface="Proxima Nova Light" panose="02000506030000020004" pitchFamily="2" charset="0"/>
              <a:ea typeface="Proxima Nova"/>
              <a:cs typeface="Proxima Nova"/>
              <a:sym typeface="Proxima Nova"/>
            </a:endParaRPr>
          </a:p>
        </p:txBody>
      </p:sp>
      <p:sp>
        <p:nvSpPr>
          <p:cNvPr id="173" name="Google Shape;173;p27"/>
          <p:cNvSpPr txBox="1"/>
          <p:nvPr/>
        </p:nvSpPr>
        <p:spPr>
          <a:xfrm>
            <a:off x="3823984" y="2212623"/>
            <a:ext cx="1371076" cy="2802105"/>
          </a:xfrm>
          <a:prstGeom prst="rect">
            <a:avLst/>
          </a:prstGeom>
          <a:noFill/>
          <a:ln>
            <a:noFill/>
          </a:ln>
        </p:spPr>
        <p:txBody>
          <a:bodyPr spcFirstLastPara="1" wrap="square" lIns="68575" tIns="68575" rIns="68575" bIns="68575" anchor="t" anchorCtr="0">
            <a:noAutofit/>
          </a:bodyPr>
          <a:lstStyle/>
          <a:p>
            <a:r>
              <a:rPr lang="en" sz="900" dirty="0">
                <a:latin typeface="Proxima Nova Light" panose="02000506030000020004" pitchFamily="2" charset="0"/>
                <a:ea typeface="Proxima Nova"/>
                <a:cs typeface="Proxima Nova"/>
                <a:sym typeface="Proxima Nova"/>
              </a:rPr>
              <a:t>Enhances Nexus Firewall’s capabilities to automatically detect &amp; block suspicious and potentially malicious OSS components. </a:t>
            </a:r>
          </a:p>
          <a:p>
            <a:endParaRPr lang="en" sz="900" dirty="0">
              <a:latin typeface="Proxima Nova Light" panose="02000506030000020004" pitchFamily="2" charset="0"/>
              <a:ea typeface="Proxima Nova"/>
              <a:cs typeface="Proxima Nova"/>
              <a:sym typeface="Proxima Nova"/>
            </a:endParaRPr>
          </a:p>
          <a:p>
            <a:r>
              <a:rPr lang="en-GB" sz="900" dirty="0">
                <a:latin typeface="Proxima Nova Light" panose="02000506030000020004" pitchFamily="2" charset="0"/>
                <a:ea typeface="Proxima Nova"/>
                <a:cs typeface="Proxima Nova"/>
                <a:sym typeface="Proxima Nova"/>
              </a:rPr>
              <a:t>Next-generation software supply chain attacks: </a:t>
            </a:r>
            <a:r>
              <a:rPr lang="en-GB" sz="900" dirty="0" err="1">
                <a:latin typeface="Proxima Nova Light" panose="02000506030000020004" pitchFamily="2" charset="0"/>
                <a:ea typeface="Proxima Nova"/>
                <a:cs typeface="Proxima Nova"/>
                <a:sym typeface="Proxima Nova"/>
              </a:rPr>
              <a:t>typosquatting</a:t>
            </a:r>
            <a:r>
              <a:rPr lang="en-GB" sz="900" dirty="0">
                <a:latin typeface="Proxima Nova Light" panose="02000506030000020004" pitchFamily="2" charset="0"/>
                <a:ea typeface="Proxima Nova"/>
                <a:cs typeface="Proxima Nova"/>
                <a:sym typeface="Proxima Nova"/>
              </a:rPr>
              <a:t> and malicious code injection.</a:t>
            </a:r>
            <a:endParaRPr lang="en" sz="900" dirty="0">
              <a:latin typeface="Proxima Nova Light" panose="02000506030000020004" pitchFamily="2" charset="0"/>
              <a:ea typeface="Proxima Nova"/>
              <a:cs typeface="Proxima Nova"/>
              <a:sym typeface="Proxima Nova"/>
            </a:endParaRPr>
          </a:p>
          <a:p>
            <a:endParaRPr lang="en" sz="900" dirty="0">
              <a:solidFill>
                <a:srgbClr val="172B4D"/>
              </a:solidFill>
              <a:latin typeface="Proxima Nova Light" panose="02000506030000020004" pitchFamily="2" charset="0"/>
              <a:ea typeface="Proxima Nova"/>
              <a:cs typeface="Proxima Nova"/>
              <a:sym typeface="Proxima Nova"/>
            </a:endParaRPr>
          </a:p>
          <a:p>
            <a:endParaRPr lang="en" sz="900" dirty="0">
              <a:solidFill>
                <a:srgbClr val="3A4C8C"/>
              </a:solidFill>
              <a:latin typeface="Proxima Nova Light" panose="02000506030000020004" pitchFamily="2" charset="0"/>
              <a:ea typeface="Proxima Nova"/>
              <a:cs typeface="Proxima Nova"/>
              <a:sym typeface="Proxima Nova"/>
            </a:endParaRPr>
          </a:p>
          <a:p>
            <a:pPr lvl="0"/>
            <a:r>
              <a:rPr lang="en-GB" sz="900" dirty="0">
                <a:solidFill>
                  <a:srgbClr val="FF0000"/>
                </a:solidFill>
                <a:latin typeface="Proxima Nova Light" panose="02000506030000020004" pitchFamily="2" charset="0"/>
                <a:ea typeface="Proxima Nova"/>
                <a:cs typeface="Proxima Nova"/>
                <a:sym typeface="Proxima Nova"/>
              </a:rPr>
              <a:t>Currently available for </a:t>
            </a:r>
            <a:r>
              <a:rPr lang="en-GB" sz="900" dirty="0" err="1">
                <a:solidFill>
                  <a:srgbClr val="FF0000"/>
                </a:solidFill>
                <a:latin typeface="Proxima Nova Light" panose="02000506030000020004" pitchFamily="2" charset="0"/>
                <a:ea typeface="Proxima Nova"/>
                <a:cs typeface="Proxima Nova"/>
                <a:sym typeface="Proxima Nova"/>
              </a:rPr>
              <a:t>npm</a:t>
            </a:r>
            <a:r>
              <a:rPr lang="en-GB" sz="900" dirty="0">
                <a:solidFill>
                  <a:srgbClr val="FF0000"/>
                </a:solidFill>
                <a:latin typeface="Proxima Nova Light" panose="02000506030000020004" pitchFamily="2" charset="0"/>
                <a:ea typeface="Proxima Nova"/>
                <a:cs typeface="Proxima Nova"/>
                <a:sym typeface="Proxima Nova"/>
              </a:rPr>
              <a:t> ecosystems only</a:t>
            </a:r>
            <a:endParaRPr sz="900" dirty="0">
              <a:solidFill>
                <a:srgbClr val="3A4C8C"/>
              </a:solidFill>
              <a:latin typeface="Proxima Nova Light" panose="02000506030000020004" pitchFamily="2" charset="0"/>
              <a:ea typeface="Proxima Nova"/>
              <a:cs typeface="Proxima Nova"/>
              <a:sym typeface="Proxima Nova"/>
            </a:endParaRPr>
          </a:p>
        </p:txBody>
      </p:sp>
      <p:sp>
        <p:nvSpPr>
          <p:cNvPr id="174" name="Google Shape;174;p27"/>
          <p:cNvSpPr txBox="1"/>
          <p:nvPr/>
        </p:nvSpPr>
        <p:spPr>
          <a:xfrm>
            <a:off x="3843647" y="136736"/>
            <a:ext cx="2479066" cy="708000"/>
          </a:xfrm>
          <a:prstGeom prst="rect">
            <a:avLst/>
          </a:prstGeom>
          <a:noFill/>
          <a:ln>
            <a:noFill/>
          </a:ln>
        </p:spPr>
        <p:txBody>
          <a:bodyPr spcFirstLastPara="1" wrap="square" lIns="68575" tIns="68575" rIns="68575" bIns="68575" anchor="t" anchorCtr="0">
            <a:noAutofit/>
          </a:bodyPr>
          <a:lstStyle/>
          <a:p>
            <a:r>
              <a:rPr lang="en" sz="1300" b="1" dirty="0">
                <a:solidFill>
                  <a:srgbClr val="FFFFFF"/>
                </a:solidFill>
                <a:latin typeface="Proxima Nova Light" panose="02000506030000020004" pitchFamily="2" charset="0"/>
                <a:ea typeface="Proxima Nova"/>
                <a:cs typeface="Proxima Nova"/>
                <a:sym typeface="Proxima Nova"/>
              </a:rPr>
              <a:t>Fix Faster </a:t>
            </a:r>
            <a:endParaRPr sz="1300" b="1" dirty="0">
              <a:solidFill>
                <a:srgbClr val="FFFFFF"/>
              </a:solidFill>
              <a:latin typeface="Proxima Nova Light" panose="02000506030000020004" pitchFamily="2" charset="0"/>
              <a:ea typeface="Proxima Nova"/>
              <a:cs typeface="Proxima Nova"/>
              <a:sym typeface="Proxima Nova"/>
            </a:endParaRPr>
          </a:p>
          <a:p>
            <a:r>
              <a:rPr lang="en" sz="1000" dirty="0">
                <a:solidFill>
                  <a:srgbClr val="FFFFFF"/>
                </a:solidFill>
                <a:latin typeface="Proxima Nova Light" panose="02000506030000020004" pitchFamily="2" charset="0"/>
                <a:ea typeface="Proxima Nova"/>
                <a:cs typeface="Proxima Nova"/>
                <a:sym typeface="Proxima Nova"/>
              </a:rPr>
              <a:t>We’ll suggest the best ways to resolve problems more effectively when they come up.</a:t>
            </a:r>
            <a:endParaRPr sz="1000" dirty="0">
              <a:solidFill>
                <a:srgbClr val="FFFFFF"/>
              </a:solidFill>
              <a:latin typeface="Proxima Nova Light" panose="02000506030000020004" pitchFamily="2" charset="0"/>
              <a:ea typeface="Proxima Nova"/>
              <a:cs typeface="Proxima Nova"/>
              <a:sym typeface="Proxima Nova"/>
            </a:endParaRPr>
          </a:p>
          <a:p>
            <a:endParaRPr sz="900" dirty="0">
              <a:solidFill>
                <a:srgbClr val="FFFFFF"/>
              </a:solidFill>
              <a:latin typeface="Proxima Nova Light" panose="02000506030000020004" pitchFamily="2" charset="0"/>
              <a:ea typeface="Proxima Nova Semibold"/>
              <a:cs typeface="Proxima Nova Semibold"/>
              <a:sym typeface="Proxima Nova Semibold"/>
            </a:endParaRPr>
          </a:p>
        </p:txBody>
      </p:sp>
      <p:sp>
        <p:nvSpPr>
          <p:cNvPr id="175" name="Google Shape;175;p27"/>
          <p:cNvSpPr txBox="1"/>
          <p:nvPr/>
        </p:nvSpPr>
        <p:spPr>
          <a:xfrm>
            <a:off x="7437266" y="1997734"/>
            <a:ext cx="1579703" cy="3016994"/>
          </a:xfrm>
          <a:prstGeom prst="rect">
            <a:avLst/>
          </a:prstGeom>
          <a:noFill/>
          <a:ln>
            <a:noFill/>
          </a:ln>
        </p:spPr>
        <p:txBody>
          <a:bodyPr spcFirstLastPara="1" wrap="square" lIns="91425" tIns="91425" rIns="91425" bIns="91425" anchor="t" anchorCtr="0">
            <a:noAutofit/>
          </a:bodyPr>
          <a:lstStyle/>
          <a:p>
            <a:pPr>
              <a:spcBef>
                <a:spcPts val="1600"/>
              </a:spcBef>
              <a:spcAft>
                <a:spcPts val="200"/>
              </a:spcAft>
            </a:pPr>
            <a:r>
              <a:rPr lang="en" sz="900" dirty="0">
                <a:highlight>
                  <a:srgbClr val="FFFFFF"/>
                </a:highlight>
                <a:latin typeface="Proxima Nova Light" panose="02000506030000020004" pitchFamily="2" charset="0"/>
                <a:ea typeface="Proxima Nova"/>
                <a:cs typeface="Proxima Nova"/>
                <a:sym typeface="Proxima Nova"/>
              </a:rPr>
              <a:t>Enables development teams select the highest-quality OSS components for their projects. They can search and compare components based on hygiene ratings (exemplar, laggard, neutral), view additional component insights, and see what’s already being used/approved within their organization</a:t>
            </a:r>
            <a:r>
              <a:rPr lang="en" sz="900" dirty="0">
                <a:solidFill>
                  <a:srgbClr val="172B4D"/>
                </a:solidFill>
                <a:highlight>
                  <a:srgbClr val="FFFFFF"/>
                </a:highlight>
                <a:latin typeface="Proxima Nova Light" panose="02000506030000020004" pitchFamily="2" charset="0"/>
                <a:ea typeface="Proxima Nova"/>
                <a:cs typeface="Proxima Nova"/>
                <a:sym typeface="Proxima Nova"/>
              </a:rPr>
              <a:t>. </a:t>
            </a:r>
          </a:p>
          <a:p>
            <a:pPr>
              <a:spcBef>
                <a:spcPts val="1600"/>
              </a:spcBef>
              <a:spcAft>
                <a:spcPts val="200"/>
              </a:spcAft>
            </a:pPr>
            <a:r>
              <a:rPr lang="en-GB" sz="900" dirty="0">
                <a:solidFill>
                  <a:srgbClr val="FF0000"/>
                </a:solidFill>
                <a:latin typeface="Proxima Nova Light" panose="02000506030000020004" pitchFamily="2" charset="0"/>
                <a:ea typeface="Proxima Nova"/>
                <a:cs typeface="Proxima Nova"/>
                <a:sym typeface="Proxima Nova"/>
              </a:rPr>
              <a:t>Currently in beta - to be released in Q3 2021.</a:t>
            </a:r>
            <a:endParaRPr sz="900" dirty="0">
              <a:solidFill>
                <a:srgbClr val="FF0000"/>
              </a:solidFill>
              <a:latin typeface="Proxima Nova Light" panose="02000506030000020004" pitchFamily="2" charset="0"/>
              <a:ea typeface="Proxima Nova"/>
              <a:cs typeface="Proxima Nova"/>
              <a:sym typeface="Proxima Nova"/>
            </a:endParaRPr>
          </a:p>
        </p:txBody>
      </p:sp>
      <p:pic>
        <p:nvPicPr>
          <p:cNvPr id="176" name="Google Shape;176;p27"/>
          <p:cNvPicPr preferRelativeResize="0"/>
          <p:nvPr/>
        </p:nvPicPr>
        <p:blipFill>
          <a:blip r:embed="rId3">
            <a:alphaModFix/>
          </a:blip>
          <a:stretch>
            <a:fillRect/>
          </a:stretch>
        </p:blipFill>
        <p:spPr>
          <a:xfrm>
            <a:off x="2518769" y="1151244"/>
            <a:ext cx="846839" cy="856199"/>
          </a:xfrm>
          <a:prstGeom prst="rect">
            <a:avLst/>
          </a:prstGeom>
          <a:noFill/>
          <a:ln>
            <a:noFill/>
          </a:ln>
        </p:spPr>
      </p:pic>
      <p:pic>
        <p:nvPicPr>
          <p:cNvPr id="177" name="Google Shape;177;p27"/>
          <p:cNvPicPr preferRelativeResize="0"/>
          <p:nvPr/>
        </p:nvPicPr>
        <p:blipFill>
          <a:blip r:embed="rId4">
            <a:alphaModFix/>
          </a:blip>
          <a:stretch>
            <a:fillRect/>
          </a:stretch>
        </p:blipFill>
        <p:spPr>
          <a:xfrm>
            <a:off x="7544529" y="1173677"/>
            <a:ext cx="856903" cy="811329"/>
          </a:xfrm>
          <a:prstGeom prst="rect">
            <a:avLst/>
          </a:prstGeom>
          <a:noFill/>
          <a:ln>
            <a:noFill/>
          </a:ln>
        </p:spPr>
      </p:pic>
      <p:pic>
        <p:nvPicPr>
          <p:cNvPr id="178" name="Google Shape;178;p27"/>
          <p:cNvPicPr preferRelativeResize="0"/>
          <p:nvPr/>
        </p:nvPicPr>
        <p:blipFill>
          <a:blip r:embed="rId5">
            <a:alphaModFix/>
          </a:blip>
          <a:stretch>
            <a:fillRect/>
          </a:stretch>
        </p:blipFill>
        <p:spPr>
          <a:xfrm>
            <a:off x="979447" y="1204767"/>
            <a:ext cx="856902" cy="701267"/>
          </a:xfrm>
          <a:prstGeom prst="rect">
            <a:avLst/>
          </a:prstGeom>
          <a:noFill/>
          <a:ln>
            <a:noFill/>
          </a:ln>
        </p:spPr>
      </p:pic>
      <p:pic>
        <p:nvPicPr>
          <p:cNvPr id="179" name="Google Shape;179;p27"/>
          <p:cNvPicPr preferRelativeResize="0"/>
          <p:nvPr/>
        </p:nvPicPr>
        <p:blipFill>
          <a:blip r:embed="rId6">
            <a:alphaModFix/>
          </a:blip>
          <a:stretch>
            <a:fillRect/>
          </a:stretch>
        </p:blipFill>
        <p:spPr>
          <a:xfrm>
            <a:off x="4041894" y="1141260"/>
            <a:ext cx="939241" cy="856199"/>
          </a:xfrm>
          <a:prstGeom prst="rect">
            <a:avLst/>
          </a:prstGeom>
          <a:noFill/>
          <a:ln>
            <a:noFill/>
          </a:ln>
        </p:spPr>
      </p:pic>
      <p:sp>
        <p:nvSpPr>
          <p:cNvPr id="180" name="Google Shape;180;p27"/>
          <p:cNvSpPr txBox="1"/>
          <p:nvPr/>
        </p:nvSpPr>
        <p:spPr>
          <a:xfrm>
            <a:off x="686297" y="218676"/>
            <a:ext cx="2535300" cy="562500"/>
          </a:xfrm>
          <a:prstGeom prst="rect">
            <a:avLst/>
          </a:prstGeom>
          <a:noFill/>
          <a:ln>
            <a:noFill/>
          </a:ln>
        </p:spPr>
        <p:txBody>
          <a:bodyPr spcFirstLastPara="1" wrap="square" lIns="68575" tIns="68575" rIns="68575" bIns="68575" anchor="t" anchorCtr="0">
            <a:noAutofit/>
          </a:bodyPr>
          <a:lstStyle/>
          <a:p>
            <a:pPr algn="ctr"/>
            <a:r>
              <a:rPr lang="en" sz="1300" b="1" dirty="0">
                <a:solidFill>
                  <a:srgbClr val="FFFFFF"/>
                </a:solidFill>
                <a:latin typeface="Proxima Nova Light" panose="02000506030000020004" pitchFamily="2" charset="0"/>
                <a:ea typeface="Proxima Nova"/>
                <a:cs typeface="Proxima Nova"/>
                <a:sym typeface="Proxima Nova"/>
              </a:rPr>
              <a:t>Develop Seamlessly</a:t>
            </a:r>
            <a:endParaRPr sz="1300" b="1" dirty="0">
              <a:solidFill>
                <a:srgbClr val="FFFFFF"/>
              </a:solidFill>
              <a:latin typeface="Proxima Nova Light" panose="02000506030000020004" pitchFamily="2" charset="0"/>
              <a:ea typeface="Proxima Nova"/>
              <a:cs typeface="Proxima Nova"/>
              <a:sym typeface="Proxima Nova"/>
            </a:endParaRPr>
          </a:p>
          <a:p>
            <a:pPr algn="ctr"/>
            <a:r>
              <a:rPr lang="en" sz="1000" dirty="0">
                <a:solidFill>
                  <a:srgbClr val="FFFFFF"/>
                </a:solidFill>
                <a:latin typeface="Proxima Nova Light" panose="02000506030000020004" pitchFamily="2" charset="0"/>
                <a:ea typeface="Proxima Nova Semibold"/>
                <a:cs typeface="Proxima Nova Semibold"/>
                <a:sym typeface="Proxima Nova Semibold"/>
              </a:rPr>
              <a:t>Make better decisions about components being used in the applications.</a:t>
            </a:r>
            <a:endParaRPr sz="1000" dirty="0">
              <a:solidFill>
                <a:srgbClr val="FFFFFF"/>
              </a:solidFill>
              <a:latin typeface="Proxima Nova Light" panose="02000506030000020004" pitchFamily="2" charset="0"/>
              <a:ea typeface="Proxima Nova Semibold"/>
              <a:cs typeface="Proxima Nova Semibold"/>
              <a:sym typeface="Proxima Nova Semibold"/>
            </a:endParaRPr>
          </a:p>
        </p:txBody>
      </p:sp>
      <p:sp>
        <p:nvSpPr>
          <p:cNvPr id="2" name="Rectangle 1">
            <a:extLst>
              <a:ext uri="{FF2B5EF4-FFF2-40B4-BE49-F238E27FC236}">
                <a16:creationId xmlns:a16="http://schemas.microsoft.com/office/drawing/2014/main" id="{EEE37FD8-4BE5-5C48-825E-34CFFC69BB18}"/>
              </a:ext>
            </a:extLst>
          </p:cNvPr>
          <p:cNvSpPr/>
          <p:nvPr/>
        </p:nvSpPr>
        <p:spPr>
          <a:xfrm>
            <a:off x="5485916" y="1841383"/>
            <a:ext cx="1673835" cy="253916"/>
          </a:xfrm>
          <a:prstGeom prst="rect">
            <a:avLst/>
          </a:prstGeom>
        </p:spPr>
        <p:txBody>
          <a:bodyPr wrap="square">
            <a:spAutoFit/>
          </a:bodyPr>
          <a:lstStyle/>
          <a:p>
            <a:r>
              <a:rPr lang="en-GB" sz="1050" b="1" dirty="0">
                <a:latin typeface="Proxima Nova Light" panose="02000506030000020004" pitchFamily="2" charset="0"/>
                <a:ea typeface="Proxima Nova"/>
                <a:cs typeface="Proxima Nova"/>
                <a:sym typeface="Proxima Nova"/>
              </a:rPr>
              <a:t>Project Hygiene Rating</a:t>
            </a:r>
          </a:p>
        </p:txBody>
      </p:sp>
      <p:pic>
        <p:nvPicPr>
          <p:cNvPr id="4" name="Picture 3" descr="A drawing of a person&#10;&#10;Description automatically generated">
            <a:extLst>
              <a:ext uri="{FF2B5EF4-FFF2-40B4-BE49-F238E27FC236}">
                <a16:creationId xmlns:a16="http://schemas.microsoft.com/office/drawing/2014/main" id="{38ADE287-4E49-8B4C-A575-F578E6438C60}"/>
              </a:ext>
            </a:extLst>
          </p:cNvPr>
          <p:cNvPicPr>
            <a:picLocks noChangeAspect="1"/>
          </p:cNvPicPr>
          <p:nvPr/>
        </p:nvPicPr>
        <p:blipFill>
          <a:blip r:embed="rId7"/>
          <a:stretch>
            <a:fillRect/>
          </a:stretch>
        </p:blipFill>
        <p:spPr>
          <a:xfrm>
            <a:off x="5657421" y="1431233"/>
            <a:ext cx="974230" cy="296219"/>
          </a:xfrm>
          <a:prstGeom prst="rect">
            <a:avLst/>
          </a:prstGeom>
        </p:spPr>
      </p:pic>
      <p:sp>
        <p:nvSpPr>
          <p:cNvPr id="23" name="Google Shape;173;p27">
            <a:extLst>
              <a:ext uri="{FF2B5EF4-FFF2-40B4-BE49-F238E27FC236}">
                <a16:creationId xmlns:a16="http://schemas.microsoft.com/office/drawing/2014/main" id="{E7F0A47B-D001-0847-8E17-889355577371}"/>
              </a:ext>
            </a:extLst>
          </p:cNvPr>
          <p:cNvSpPr txBox="1"/>
          <p:nvPr/>
        </p:nvSpPr>
        <p:spPr>
          <a:xfrm>
            <a:off x="5472574" y="2256881"/>
            <a:ext cx="1687178" cy="2814889"/>
          </a:xfrm>
          <a:prstGeom prst="rect">
            <a:avLst/>
          </a:prstGeom>
          <a:noFill/>
          <a:ln>
            <a:noFill/>
          </a:ln>
        </p:spPr>
        <p:txBody>
          <a:bodyPr spcFirstLastPara="1" wrap="square" lIns="68575" tIns="68575" rIns="68575" bIns="68575" anchor="t" anchorCtr="0">
            <a:noAutofit/>
          </a:bodyPr>
          <a:lstStyle/>
          <a:p>
            <a:r>
              <a:rPr lang="en-GB" sz="900" dirty="0">
                <a:latin typeface="Proxima Nova Light" panose="02000506030000020004" pitchFamily="2" charset="0"/>
                <a:ea typeface="Proxima Nova"/>
                <a:cs typeface="Proxima Nova"/>
                <a:sym typeface="Proxima Nova"/>
              </a:rPr>
              <a:t>This first-of-its-kind system enables developers to select projects with the very best track records of release frequency, popularity, vulnerability remediation times, developer staffing, and other performance attributes.  The exemplar, neutral, and laggard ratings assigned to each component were determined by a deep analysis of 30,000 OSS projects over a five-year period.</a:t>
            </a:r>
          </a:p>
          <a:p>
            <a:endParaRPr lang="en" sz="900" dirty="0">
              <a:solidFill>
                <a:srgbClr val="3A4C8C"/>
              </a:solidFill>
              <a:latin typeface="Proxima Nova Light" panose="02000506030000020004" pitchFamily="2" charset="0"/>
              <a:ea typeface="Proxima Nova"/>
              <a:cs typeface="Proxima Nova"/>
              <a:sym typeface="Proxima Nova"/>
            </a:endParaRPr>
          </a:p>
          <a:p>
            <a:pPr lvl="0"/>
            <a:r>
              <a:rPr lang="en-GB" sz="900" dirty="0">
                <a:solidFill>
                  <a:srgbClr val="FF0000"/>
                </a:solidFill>
                <a:latin typeface="Proxima Nova Light" panose="02000506030000020004" pitchFamily="2" charset="0"/>
                <a:ea typeface="Proxima Nova"/>
                <a:cs typeface="Proxima Nova"/>
                <a:sym typeface="Proxima Nova"/>
              </a:rPr>
              <a:t>Currently available in Maven ecosystems only</a:t>
            </a:r>
          </a:p>
        </p:txBody>
      </p:sp>
    </p:spTree>
    <p:extLst>
      <p:ext uri="{BB962C8B-B14F-4D97-AF65-F5344CB8AC3E}">
        <p14:creationId xmlns:p14="http://schemas.microsoft.com/office/powerpoint/2010/main" val="2410942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5"/>
          <p:cNvSpPr txBox="1">
            <a:spLocks noGrp="1"/>
          </p:cNvSpPr>
          <p:nvPr>
            <p:ph type="body" idx="1"/>
          </p:nvPr>
        </p:nvSpPr>
        <p:spPr>
          <a:xfrm>
            <a:off x="628650" y="1400619"/>
            <a:ext cx="7886700" cy="3499500"/>
          </a:xfrm>
          <a:prstGeom prst="rect">
            <a:avLst/>
          </a:prstGeom>
          <a:noFill/>
          <a:ln>
            <a:noFill/>
          </a:ln>
        </p:spPr>
        <p:txBody>
          <a:bodyPr spcFirstLastPara="1" wrap="square" lIns="68575" tIns="34275" rIns="68575" bIns="34275" anchor="t" anchorCtr="0">
            <a:noAutofit/>
          </a:bodyPr>
          <a:lstStyle/>
          <a:p>
            <a:pPr marL="38100" marR="0" lvl="0" indent="0" algn="ctr" rtl="0">
              <a:lnSpc>
                <a:spcPct val="80000"/>
              </a:lnSpc>
              <a:spcBef>
                <a:spcPts val="800"/>
              </a:spcBef>
              <a:spcAft>
                <a:spcPts val="0"/>
              </a:spcAft>
              <a:buClr>
                <a:schemeClr val="dk1"/>
              </a:buClr>
              <a:buSzPts val="2100"/>
              <a:buFont typeface="Arial"/>
              <a:buNone/>
            </a:pPr>
            <a:r>
              <a:rPr lang="en"/>
              <a:t>Demo</a:t>
            </a:r>
            <a:endParaRPr/>
          </a:p>
        </p:txBody>
      </p:sp>
    </p:spTree>
    <p:extLst>
      <p:ext uri="{BB962C8B-B14F-4D97-AF65-F5344CB8AC3E}">
        <p14:creationId xmlns:p14="http://schemas.microsoft.com/office/powerpoint/2010/main" val="3417227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8"/>
          <p:cNvPicPr preferRelativeResize="0"/>
          <p:nvPr/>
        </p:nvPicPr>
        <p:blipFill>
          <a:blip r:embed="rId3">
            <a:alphaModFix/>
          </a:blip>
          <a:stretch>
            <a:fillRect/>
          </a:stretch>
        </p:blipFill>
        <p:spPr>
          <a:xfrm>
            <a:off x="1562535" y="1204747"/>
            <a:ext cx="6018925" cy="3226975"/>
          </a:xfrm>
          <a:prstGeom prst="rect">
            <a:avLst/>
          </a:prstGeom>
          <a:noFill/>
          <a:ln>
            <a:noFill/>
          </a:ln>
        </p:spPr>
      </p:pic>
      <p:sp>
        <p:nvSpPr>
          <p:cNvPr id="186" name="Google Shape;186;p28"/>
          <p:cNvSpPr/>
          <p:nvPr/>
        </p:nvSpPr>
        <p:spPr>
          <a:xfrm>
            <a:off x="4980725" y="4015100"/>
            <a:ext cx="2326800" cy="6597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187" name="Google Shape;187;p28"/>
          <p:cNvSpPr txBox="1"/>
          <p:nvPr/>
        </p:nvSpPr>
        <p:spPr>
          <a:xfrm>
            <a:off x="0" y="363775"/>
            <a:ext cx="9144000" cy="659700"/>
          </a:xfrm>
          <a:prstGeom prst="rect">
            <a:avLst/>
          </a:prstGeom>
          <a:noFill/>
          <a:ln>
            <a:noFill/>
          </a:ln>
        </p:spPr>
        <p:txBody>
          <a:bodyPr spcFirstLastPara="1" wrap="square" lIns="68575" tIns="68575" rIns="68575" bIns="68575" anchor="t" anchorCtr="0">
            <a:noAutofit/>
          </a:bodyPr>
          <a:lstStyle/>
          <a:p>
            <a:pPr algn="ctr"/>
            <a:r>
              <a:rPr lang="en" sz="2500" b="1">
                <a:latin typeface="Proxima Nova"/>
                <a:ea typeface="Proxima Nova"/>
                <a:cs typeface="Proxima Nova"/>
                <a:sym typeface="Proxima Nova"/>
              </a:rPr>
              <a:t>Transitive Solver</a:t>
            </a:r>
            <a:endParaRPr sz="2500" b="1">
              <a:latin typeface="Proxima Nova"/>
              <a:ea typeface="Proxima Nova"/>
              <a:cs typeface="Proxima Nova"/>
              <a:sym typeface="Proxima Nova"/>
            </a:endParaRPr>
          </a:p>
        </p:txBody>
      </p:sp>
      <p:sp>
        <p:nvSpPr>
          <p:cNvPr id="188" name="Google Shape;188;p28"/>
          <p:cNvSpPr txBox="1"/>
          <p:nvPr/>
        </p:nvSpPr>
        <p:spPr>
          <a:xfrm>
            <a:off x="5024000" y="4108250"/>
            <a:ext cx="2167500" cy="4830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Comprehensive view into your open source risk profile.</a:t>
            </a:r>
            <a:endParaRPr sz="1100" b="1">
              <a:solidFill>
                <a:srgbClr val="FFFFFF"/>
              </a:solidFill>
              <a:latin typeface="Proxima Nova"/>
              <a:ea typeface="Proxima Nova"/>
              <a:cs typeface="Proxima Nova"/>
              <a:sym typeface="Proxima Nova"/>
            </a:endParaRPr>
          </a:p>
        </p:txBody>
      </p:sp>
      <p:grpSp>
        <p:nvGrpSpPr>
          <p:cNvPr id="189" name="Google Shape;189;p28"/>
          <p:cNvGrpSpPr/>
          <p:nvPr/>
        </p:nvGrpSpPr>
        <p:grpSpPr>
          <a:xfrm>
            <a:off x="7020875" y="1708125"/>
            <a:ext cx="1811100" cy="1258200"/>
            <a:chOff x="7224400" y="2196325"/>
            <a:chExt cx="1811100" cy="1258200"/>
          </a:xfrm>
        </p:grpSpPr>
        <p:sp>
          <p:nvSpPr>
            <p:cNvPr id="190" name="Google Shape;190;p28"/>
            <p:cNvSpPr/>
            <p:nvPr/>
          </p:nvSpPr>
          <p:spPr>
            <a:xfrm>
              <a:off x="7224400" y="2196325"/>
              <a:ext cx="1811100" cy="12582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191" name="Google Shape;191;p28"/>
            <p:cNvSpPr txBox="1"/>
            <p:nvPr/>
          </p:nvSpPr>
          <p:spPr>
            <a:xfrm>
              <a:off x="7334850" y="2276775"/>
              <a:ext cx="1641900" cy="11391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Easily solve for direct and transitive dependency violations without failing builds or violating policies.</a:t>
              </a:r>
              <a:endParaRPr sz="1100" b="1">
                <a:solidFill>
                  <a:srgbClr val="FFFFFF"/>
                </a:solidFill>
                <a:latin typeface="Proxima Nova"/>
                <a:ea typeface="Proxima Nova"/>
                <a:cs typeface="Proxima Nova"/>
                <a:sym typeface="Proxima Nova"/>
              </a:endParaRPr>
            </a:p>
          </p:txBody>
        </p:sp>
      </p:grpSp>
      <p:sp>
        <p:nvSpPr>
          <p:cNvPr id="192" name="Google Shape;192;p28"/>
          <p:cNvSpPr/>
          <p:nvPr/>
        </p:nvSpPr>
        <p:spPr>
          <a:xfrm>
            <a:off x="922150" y="2966325"/>
            <a:ext cx="1941600" cy="659700"/>
          </a:xfrm>
          <a:prstGeom prst="roundRect">
            <a:avLst>
              <a:gd name="adj" fmla="val 16667"/>
            </a:avLst>
          </a:prstGeom>
          <a:gradFill>
            <a:gsLst>
              <a:gs pos="0">
                <a:srgbClr val="3B4D96"/>
              </a:gs>
              <a:gs pos="100000">
                <a:srgbClr val="0F1C4D"/>
              </a:gs>
            </a:gsLst>
            <a:lin ang="5400012" scaled="0"/>
          </a:gradFill>
          <a:ln>
            <a:noFill/>
          </a:ln>
        </p:spPr>
        <p:txBody>
          <a:bodyPr spcFirstLastPara="1" wrap="square" lIns="91425" tIns="91425" rIns="91425" bIns="91425" anchor="ctr" anchorCtr="0">
            <a:noAutofit/>
          </a:bodyPr>
          <a:lstStyle/>
          <a:p>
            <a:endParaRPr sz="1800"/>
          </a:p>
        </p:txBody>
      </p:sp>
      <p:sp>
        <p:nvSpPr>
          <p:cNvPr id="193" name="Google Shape;193;p28"/>
          <p:cNvSpPr txBox="1"/>
          <p:nvPr/>
        </p:nvSpPr>
        <p:spPr>
          <a:xfrm>
            <a:off x="998575" y="3013577"/>
            <a:ext cx="1865100" cy="565200"/>
          </a:xfrm>
          <a:prstGeom prst="rect">
            <a:avLst/>
          </a:prstGeom>
          <a:noFill/>
          <a:ln>
            <a:noFill/>
          </a:ln>
        </p:spPr>
        <p:txBody>
          <a:bodyPr spcFirstLastPara="1" wrap="square" lIns="91425" tIns="91425" rIns="91425" bIns="91425" anchor="t" anchorCtr="0">
            <a:noAutofit/>
          </a:bodyPr>
          <a:lstStyle/>
          <a:p>
            <a:pPr>
              <a:lnSpc>
                <a:spcPct val="115000"/>
              </a:lnSpc>
            </a:pPr>
            <a:r>
              <a:rPr lang="en" sz="1100" b="1">
                <a:solidFill>
                  <a:srgbClr val="FFFFFF"/>
                </a:solidFill>
                <a:latin typeface="Proxima Nova"/>
                <a:ea typeface="Proxima Nova"/>
                <a:cs typeface="Proxima Nova"/>
                <a:sym typeface="Proxima Nova"/>
              </a:rPr>
              <a:t>One-click remediation and improved prioritization. </a:t>
            </a:r>
            <a:endParaRPr sz="1100" b="1">
              <a:solidFill>
                <a:srgbClr val="FFFFFF"/>
              </a:solidFill>
              <a:latin typeface="Proxima Nova"/>
              <a:ea typeface="Proxima Nova"/>
              <a:cs typeface="Proxima Nova"/>
              <a:sym typeface="Proxima Nova"/>
            </a:endParaRPr>
          </a:p>
        </p:txBody>
      </p:sp>
    </p:spTree>
    <p:extLst>
      <p:ext uri="{BB962C8B-B14F-4D97-AF65-F5344CB8AC3E}">
        <p14:creationId xmlns:p14="http://schemas.microsoft.com/office/powerpoint/2010/main" val="2859954220"/>
      </p:ext>
    </p:extLst>
  </p:cSld>
  <p:clrMapOvr>
    <a:masterClrMapping/>
  </p:clrMapOvr>
</p:sld>
</file>

<file path=ppt/theme/theme1.xml><?xml version="1.0" encoding="utf-8"?>
<a:theme xmlns:a="http://schemas.openxmlformats.org/drawingml/2006/main" name="Sonatype 2020">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3C78D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2828</TotalTime>
  <Words>6792</Words>
  <Application>Microsoft Macintosh PowerPoint</Application>
  <PresentationFormat>On-screen Show (16:9)</PresentationFormat>
  <Paragraphs>635</Paragraphs>
  <Slides>52</Slides>
  <Notes>50</Notes>
  <HiddenSlides>6</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Open Sans Light</vt:lpstr>
      <vt:lpstr>Times New Roman</vt:lpstr>
      <vt:lpstr>Arial</vt:lpstr>
      <vt:lpstr>Proxima Nova Rg</vt:lpstr>
      <vt:lpstr>Open Sans SemiBold</vt:lpstr>
      <vt:lpstr>Proxima Nova Semibold</vt:lpstr>
      <vt:lpstr>Proxima Nova</vt:lpstr>
      <vt:lpstr>Proxima Nova Light</vt:lpstr>
      <vt:lpstr>Roboto</vt:lpstr>
      <vt:lpstr>Calibri</vt:lpstr>
      <vt:lpstr>Wingdings</vt:lpstr>
      <vt:lpstr>Open Sans</vt:lpstr>
      <vt:lpstr>Sonatype 2020</vt:lpstr>
      <vt:lpstr>PowerPoint Presentation</vt:lpstr>
      <vt:lpstr>PowerPoint Presentation</vt:lpstr>
      <vt:lpstr>PowerPoint Presentation</vt:lpstr>
      <vt:lpstr>PowerPoint Presentation</vt:lpstr>
      <vt:lpstr>Advanced Development Pack Launch: Oct 7,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 the Advanced Legal Pack</vt:lpstr>
      <vt:lpstr>PowerPoint Presentation</vt:lpstr>
      <vt:lpstr>PowerPoint Presentation</vt:lpstr>
      <vt:lpstr>PowerPoint Presentation</vt:lpstr>
      <vt:lpstr>PowerPoint Presentation</vt:lpstr>
      <vt:lpstr>Legal Compliance  Workflow </vt:lpstr>
      <vt:lpstr>Automated Attribution Reports </vt:lpstr>
      <vt:lpstr>Deep Legal Data You Care About</vt:lpstr>
      <vt:lpstr>License Obligation Review Tool (LORT) </vt:lpstr>
      <vt:lpstr>PowerPoint Presentation</vt:lpstr>
      <vt:lpstr>Your Current State &amp; Business Goals</vt:lpstr>
      <vt:lpstr>What is Infrastructure as Code?</vt:lpstr>
      <vt:lpstr>Why IaC Analysis?</vt:lpstr>
      <vt:lpstr>What is Terraform?</vt:lpstr>
      <vt:lpstr>PowerPoint Presentation</vt:lpstr>
      <vt:lpstr>PowerPoint Presentation</vt:lpstr>
      <vt:lpstr>What is the IaC Pack?</vt:lpstr>
      <vt:lpstr>IaC ROI</vt:lpstr>
      <vt:lpstr>PowerPoint Presentation</vt:lpstr>
      <vt:lpstr>How the IaC Pack works</vt:lpstr>
      <vt:lpstr>Nexus Lifecycle View</vt:lpstr>
      <vt:lpstr>Nexus Lifecycle View</vt:lpstr>
      <vt:lpstr>Nexus Lifecycle View</vt:lpstr>
      <vt:lpstr>PowerPoint Presentation</vt:lpstr>
      <vt:lpstr>PowerPoint Presentation</vt:lpstr>
      <vt:lpstr>PowerPoint Presentation</vt:lpstr>
      <vt:lpstr>PowerPoint Presentation</vt:lpstr>
      <vt:lpstr>Why Nexus Container?</vt:lpstr>
      <vt:lpstr>PowerPoint Presentation</vt:lpstr>
      <vt:lpstr>PowerPoint Presentation</vt:lpstr>
      <vt:lpstr>PowerPoint Presentation</vt:lpstr>
      <vt:lpstr>PowerPoint Presentation</vt:lpstr>
      <vt:lpstr>Runtime Container Security Comparison  </vt:lpstr>
      <vt:lpstr>PowerPoint Presentation</vt:lpstr>
      <vt:lpstr>Lifecycle Products 2021 Roadmap</vt:lpstr>
      <vt:lpstr>CODI 2021 Roadmap</vt:lpstr>
      <vt:lpstr>Repository 2021 Roadmap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48</cp:revision>
  <dcterms:modified xsi:type="dcterms:W3CDTF">2021-05-06T09:20:45Z</dcterms:modified>
</cp:coreProperties>
</file>