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0" r:id="rId2"/>
  </p:sldMasterIdLst>
  <p:notesMasterIdLst>
    <p:notesMasterId r:id="rId51"/>
  </p:notesMasterIdLst>
  <p:sldIdLst>
    <p:sldId id="561" r:id="rId3"/>
    <p:sldId id="562" r:id="rId4"/>
    <p:sldId id="564" r:id="rId5"/>
    <p:sldId id="563" r:id="rId6"/>
    <p:sldId id="610" r:id="rId7"/>
    <p:sldId id="622" r:id="rId8"/>
    <p:sldId id="627" r:id="rId9"/>
    <p:sldId id="611" r:id="rId10"/>
    <p:sldId id="628" r:id="rId11"/>
    <p:sldId id="629" r:id="rId12"/>
    <p:sldId id="626" r:id="rId13"/>
    <p:sldId id="585" r:id="rId14"/>
    <p:sldId id="590" r:id="rId15"/>
    <p:sldId id="591" r:id="rId16"/>
    <p:sldId id="597" r:id="rId17"/>
    <p:sldId id="592" r:id="rId18"/>
    <p:sldId id="594" r:id="rId19"/>
    <p:sldId id="595" r:id="rId20"/>
    <p:sldId id="616" r:id="rId21"/>
    <p:sldId id="598" r:id="rId22"/>
    <p:sldId id="599" r:id="rId23"/>
    <p:sldId id="600" r:id="rId24"/>
    <p:sldId id="565" r:id="rId25"/>
    <p:sldId id="567" r:id="rId26"/>
    <p:sldId id="569" r:id="rId27"/>
    <p:sldId id="568" r:id="rId28"/>
    <p:sldId id="615" r:id="rId29"/>
    <p:sldId id="608" r:id="rId30"/>
    <p:sldId id="603" r:id="rId31"/>
    <p:sldId id="604" r:id="rId32"/>
    <p:sldId id="606" r:id="rId33"/>
    <p:sldId id="607" r:id="rId34"/>
    <p:sldId id="609" r:id="rId35"/>
    <p:sldId id="570" r:id="rId36"/>
    <p:sldId id="571" r:id="rId37"/>
    <p:sldId id="572" r:id="rId38"/>
    <p:sldId id="573" r:id="rId39"/>
    <p:sldId id="574" r:id="rId40"/>
    <p:sldId id="575" r:id="rId41"/>
    <p:sldId id="576" r:id="rId42"/>
    <p:sldId id="577" r:id="rId43"/>
    <p:sldId id="578" r:id="rId44"/>
    <p:sldId id="579" r:id="rId45"/>
    <p:sldId id="580" r:id="rId46"/>
    <p:sldId id="581" r:id="rId47"/>
    <p:sldId id="582" r:id="rId48"/>
    <p:sldId id="583" r:id="rId49"/>
    <p:sldId id="58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71"/>
    <p:restoredTop sz="93382"/>
  </p:normalViewPr>
  <p:slideViewPr>
    <p:cSldViewPr snapToGrid="0" snapToObjects="1">
      <p:cViewPr varScale="1">
        <p:scale>
          <a:sx n="129" d="100"/>
          <a:sy n="129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098C0-2F31-8049-AE25-59CEDCA5461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0B00E-3A25-D644-829C-DF70E6B8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22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ommunity@sonatype.com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witter.com/sonatype?ref_src=twsrc%5Egoogle%7Ctwcamp%5Eserp%7Ctwgr%5Eauthor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DevSecOps Reference Architectures can be used to validate choices you have made or are planning to make.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97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i&amp;rct</a:t>
            </a:r>
            <a:r>
              <a:rPr lang="en-US" dirty="0"/>
              <a:t>=</a:t>
            </a:r>
            <a:r>
              <a:rPr lang="en-US" dirty="0" err="1"/>
              <a:t>j&amp;q</a:t>
            </a:r>
            <a:r>
              <a:rPr lang="en-US" dirty="0"/>
              <a:t>=&amp;</a:t>
            </a:r>
            <a:r>
              <a:rPr lang="en-US" dirty="0" err="1"/>
              <a:t>esrc</a:t>
            </a:r>
            <a:r>
              <a:rPr lang="en-US" dirty="0"/>
              <a:t>=</a:t>
            </a:r>
            <a:r>
              <a:rPr lang="en-US" dirty="0" err="1"/>
              <a:t>s&amp;source</a:t>
            </a:r>
            <a:r>
              <a:rPr lang="en-US" dirty="0"/>
              <a:t>=</a:t>
            </a:r>
            <a:r>
              <a:rPr lang="en-US" dirty="0" err="1"/>
              <a:t>images&amp;cd</a:t>
            </a:r>
            <a:r>
              <a:rPr lang="en-US" dirty="0"/>
              <a:t>=&amp;cad=</a:t>
            </a:r>
            <a:r>
              <a:rPr lang="en-US" dirty="0" err="1"/>
              <a:t>rja&amp;uact</a:t>
            </a:r>
            <a:r>
              <a:rPr lang="en-US" dirty="0"/>
              <a:t>=8&amp;ved=2ahUKEwjDrZf5oJHhAhXhUN8KHai1CNoQjRx6BAgBEAU&amp;url=https%3A%2F%2Fwww.owasp.org%2Findex.php%2FOWASP_AppSec_Pipeline&amp;psig=AOvVaw03caT3XYAFU2ZKnbh-FL6o&amp;ust=1553189608612941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44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Murray Goldschmidt and Sense of Security (All Day DevOps)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71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Hans Ashlock and Electric Cloud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3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Shannon </a:t>
            </a:r>
            <a:r>
              <a:rPr lang="en-US" sz="1200" b="1" dirty="0" err="1">
                <a:latin typeface="Proxima Nova" panose="02000506030000020004" pitchFamily="2" charset="0"/>
              </a:rPr>
              <a:t>Lietz</a:t>
            </a:r>
            <a:r>
              <a:rPr lang="en-US" sz="1200" b="1" dirty="0">
                <a:latin typeface="Proxima Nova" panose="02000506030000020004" pitchFamily="2" charset="0"/>
              </a:rPr>
              <a:t> and Intuit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2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John Willis and </a:t>
            </a:r>
            <a:r>
              <a:rPr lang="en-US" sz="1200" b="1" dirty="0" err="1">
                <a:latin typeface="Proxima Nova" panose="02000506030000020004" pitchFamily="2" charset="0"/>
              </a:rPr>
              <a:t>Botchagalupe</a:t>
            </a:r>
            <a:r>
              <a:rPr lang="en-US" sz="1200" b="1" dirty="0">
                <a:latin typeface="Proxima Nova" panose="02000506030000020004" pitchFamily="2" charset="0"/>
              </a:rPr>
              <a:t> Technologies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24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Michael Man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00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Wilson Mar and </a:t>
            </a:r>
            <a:r>
              <a:rPr lang="en-US" sz="1200" b="1" dirty="0" err="1">
                <a:latin typeface="Proxima Nova" panose="02000506030000020004" pitchFamily="2" charset="0"/>
              </a:rPr>
              <a:t>JetBloom</a:t>
            </a:r>
            <a:endParaRPr lang="en-US" sz="1200" b="1" dirty="0">
              <a:latin typeface="Proxima Nova" panose="02000506030000020004" pitchFamily="2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31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Matt Watson and </a:t>
            </a:r>
            <a:r>
              <a:rPr lang="en-US" sz="1200" b="1" dirty="0" err="1">
                <a:latin typeface="Proxima Nova" panose="02000506030000020004" pitchFamily="2" charset="0"/>
              </a:rPr>
              <a:t>Stackify</a:t>
            </a:r>
            <a:endParaRPr lang="en-US" sz="1200" b="1" dirty="0">
              <a:latin typeface="Proxima Nova" panose="0200050603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Sonatype</a:t>
            </a:r>
            <a:r>
              <a:rPr lang="en-US" dirty="0"/>
              <a:t> Nexus Vulnerability Scanner allows you to confidently and quickly analyze your open source and third party components. Create a precise Bill of Materials to identify which open source components are used and where. Discover all component dependencies and known vulnerabilities or license risks.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7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Jeff Williams and Contrast Security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20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Common Elements of a DevSecOps Pipeline include: </a:t>
            </a:r>
            <a:r>
              <a:rPr lang="en-US" dirty="0" err="1"/>
              <a:t>Sonatype</a:t>
            </a:r>
            <a:r>
              <a:rPr lang="en-US" dirty="0"/>
              <a:t>, </a:t>
            </a:r>
            <a:r>
              <a:rPr lang="en-US" dirty="0" err="1"/>
              <a:t>Sonatype</a:t>
            </a:r>
            <a:r>
              <a:rPr lang="en-US" dirty="0"/>
              <a:t> Nexus Lifecycle, Fortify, SonarQube, Jenkins, </a:t>
            </a:r>
            <a:r>
              <a:rPr lang="en-US" dirty="0" err="1"/>
              <a:t>Twistlock</a:t>
            </a:r>
            <a:r>
              <a:rPr lang="en-US" dirty="0"/>
              <a:t>, Jira, Contrast Security, Aqua, OWASP ZAP, </a:t>
            </a:r>
            <a:r>
              <a:rPr lang="en-US" dirty="0" err="1"/>
              <a:t>FindBugs</a:t>
            </a:r>
            <a:r>
              <a:rPr lang="en-US" dirty="0"/>
              <a:t>, </a:t>
            </a:r>
            <a:r>
              <a:rPr lang="en-US" dirty="0" err="1"/>
              <a:t>Gautlt</a:t>
            </a:r>
            <a:r>
              <a:rPr lang="en-US" dirty="0"/>
              <a:t>, Dependency Check, Nessus Vulnerability Scanner, Nexus Vulnerability Scanner, </a:t>
            </a:r>
            <a:r>
              <a:rPr lang="en-US" dirty="0" err="1"/>
              <a:t>ThreadFix</a:t>
            </a:r>
            <a:r>
              <a:rPr lang="en-US" dirty="0"/>
              <a:t>, DevSecOps, Jira, mingle, visual studio, asana, </a:t>
            </a:r>
            <a:r>
              <a:rPr lang="en-US" dirty="0" err="1"/>
              <a:t>pivotaltracker</a:t>
            </a:r>
            <a:r>
              <a:rPr lang="en-US" dirty="0"/>
              <a:t>, Trello, Basecamp, slack, </a:t>
            </a:r>
            <a:r>
              <a:rPr lang="en-US" dirty="0" err="1"/>
              <a:t>hipchat</a:t>
            </a:r>
            <a:r>
              <a:rPr lang="en-US" dirty="0"/>
              <a:t>, #IRC, </a:t>
            </a:r>
            <a:r>
              <a:rPr lang="en-US" dirty="0" err="1"/>
              <a:t>flowdock</a:t>
            </a:r>
            <a:r>
              <a:rPr lang="en-US" dirty="0"/>
              <a:t>, </a:t>
            </a:r>
            <a:r>
              <a:rPr lang="en-US" dirty="0" err="1"/>
              <a:t>rocketchat</a:t>
            </a:r>
            <a:r>
              <a:rPr lang="en-US" dirty="0"/>
              <a:t>, </a:t>
            </a:r>
            <a:r>
              <a:rPr lang="en-US" dirty="0" err="1"/>
              <a:t>nestor</a:t>
            </a:r>
            <a:r>
              <a:rPr lang="en-US" dirty="0"/>
              <a:t>, Microsoft teams, </a:t>
            </a:r>
            <a:r>
              <a:rPr lang="en-US" dirty="0" err="1"/>
              <a:t>rocket.chat</a:t>
            </a:r>
            <a:r>
              <a:rPr lang="en-US" dirty="0"/>
              <a:t>, </a:t>
            </a:r>
            <a:r>
              <a:rPr lang="en-US" dirty="0" err="1"/>
              <a:t>github</a:t>
            </a:r>
            <a:r>
              <a:rPr lang="en-US" dirty="0"/>
              <a:t> pages, confluence, read the docs, </a:t>
            </a:r>
            <a:r>
              <a:rPr lang="en-US" dirty="0" err="1"/>
              <a:t>hugo</a:t>
            </a:r>
            <a:r>
              <a:rPr lang="en-US" dirty="0"/>
              <a:t>, </a:t>
            </a:r>
            <a:r>
              <a:rPr lang="en-US" dirty="0" err="1"/>
              <a:t>api</a:t>
            </a:r>
            <a:r>
              <a:rPr lang="en-US" dirty="0"/>
              <a:t> blueprint, </a:t>
            </a:r>
            <a:r>
              <a:rPr lang="en-US" dirty="0" err="1"/>
              <a:t>raml</a:t>
            </a:r>
            <a:r>
              <a:rPr lang="en-US" dirty="0"/>
              <a:t>, reddit, </a:t>
            </a:r>
            <a:r>
              <a:rPr lang="en-US" dirty="0" err="1"/>
              <a:t>flarum</a:t>
            </a:r>
            <a:r>
              <a:rPr lang="en-US" dirty="0"/>
              <a:t>, open </a:t>
            </a:r>
            <a:r>
              <a:rPr lang="en-US" dirty="0" err="1"/>
              <a:t>api</a:t>
            </a:r>
            <a:r>
              <a:rPr lang="en-US" dirty="0"/>
              <a:t>, </a:t>
            </a:r>
            <a:r>
              <a:rPr lang="en-US" dirty="0" err="1"/>
              <a:t>iscourse</a:t>
            </a:r>
            <a:r>
              <a:rPr lang="en-US" dirty="0"/>
              <a:t>, git, </a:t>
            </a:r>
            <a:r>
              <a:rPr lang="en-US" dirty="0" err="1"/>
              <a:t>gitlab</a:t>
            </a:r>
            <a:r>
              <a:rPr lang="en-US" dirty="0"/>
              <a:t>, gutbucket, mercurial, snap, Jenkins, bamboo, </a:t>
            </a:r>
            <a:r>
              <a:rPr lang="en-US" dirty="0" err="1"/>
              <a:t>teamcity</a:t>
            </a:r>
            <a:r>
              <a:rPr lang="en-US" dirty="0"/>
              <a:t>, wrecker, </a:t>
            </a:r>
            <a:r>
              <a:rPr lang="en-US" dirty="0" err="1"/>
              <a:t>drone.io</a:t>
            </a:r>
            <a:r>
              <a:rPr lang="en-US" dirty="0"/>
              <a:t>, </a:t>
            </a:r>
            <a:r>
              <a:rPr lang="en-US" dirty="0" err="1"/>
              <a:t>circleci</a:t>
            </a:r>
            <a:r>
              <a:rPr lang="en-US" dirty="0"/>
              <a:t>, go, </a:t>
            </a:r>
            <a:r>
              <a:rPr lang="en-US" dirty="0" err="1"/>
              <a:t>codeship</a:t>
            </a:r>
            <a:r>
              <a:rPr lang="en-US" dirty="0"/>
              <a:t>, </a:t>
            </a:r>
            <a:r>
              <a:rPr lang="en-US" dirty="0" err="1"/>
              <a:t>travis</a:t>
            </a:r>
            <a:r>
              <a:rPr lang="en-US" dirty="0"/>
              <a:t> ci, </a:t>
            </a:r>
            <a:r>
              <a:rPr lang="en-US" dirty="0" err="1"/>
              <a:t>gradle</a:t>
            </a:r>
            <a:r>
              <a:rPr lang="en-US" dirty="0"/>
              <a:t>, </a:t>
            </a:r>
            <a:r>
              <a:rPr lang="en-US" dirty="0" err="1"/>
              <a:t>sbt</a:t>
            </a:r>
            <a:r>
              <a:rPr lang="en-US" dirty="0"/>
              <a:t>, grunt, maven central, packer, </a:t>
            </a:r>
            <a:r>
              <a:rPr lang="en-US" dirty="0" err="1"/>
              <a:t>msbuild</a:t>
            </a:r>
            <a:r>
              <a:rPr lang="en-US" dirty="0"/>
              <a:t>, rake, </a:t>
            </a:r>
            <a:r>
              <a:rPr lang="en-US" dirty="0" err="1"/>
              <a:t>leiningen</a:t>
            </a:r>
            <a:r>
              <a:rPr lang="en-US" dirty="0"/>
              <a:t>, </a:t>
            </a:r>
            <a:r>
              <a:rPr lang="en-US" dirty="0" err="1"/>
              <a:t>dbmaestro</a:t>
            </a:r>
            <a:r>
              <a:rPr lang="en-US" dirty="0"/>
              <a:t>, </a:t>
            </a:r>
            <a:r>
              <a:rPr lang="en-US" dirty="0" err="1"/>
              <a:t>dbemploy</a:t>
            </a:r>
            <a:r>
              <a:rPr lang="en-US" dirty="0"/>
              <a:t>, </a:t>
            </a:r>
            <a:r>
              <a:rPr lang="en-US" dirty="0" err="1"/>
              <a:t>flocker</a:t>
            </a:r>
            <a:r>
              <a:rPr lang="en-US" dirty="0"/>
              <a:t>, </a:t>
            </a:r>
            <a:r>
              <a:rPr lang="en-US" dirty="0" err="1"/>
              <a:t>redgate</a:t>
            </a:r>
            <a:r>
              <a:rPr lang="en-US" dirty="0"/>
              <a:t>, </a:t>
            </a:r>
            <a:r>
              <a:rPr lang="en-US" dirty="0" err="1"/>
              <a:t>flocker</a:t>
            </a:r>
            <a:r>
              <a:rPr lang="en-US" dirty="0"/>
              <a:t>, </a:t>
            </a:r>
            <a:r>
              <a:rPr lang="en-US" dirty="0" err="1"/>
              <a:t>liqui</a:t>
            </a:r>
            <a:r>
              <a:rPr lang="en-US" dirty="0"/>
              <a:t>-base, selenium, jasmine, </a:t>
            </a:r>
            <a:r>
              <a:rPr lang="en-US" dirty="0" err="1"/>
              <a:t>owasp</a:t>
            </a:r>
            <a:r>
              <a:rPr lang="en-US" dirty="0"/>
              <a:t> zap, </a:t>
            </a:r>
            <a:r>
              <a:rPr lang="en-US" dirty="0" err="1"/>
              <a:t>gatling</a:t>
            </a:r>
            <a:r>
              <a:rPr lang="en-US" dirty="0"/>
              <a:t>, </a:t>
            </a:r>
            <a:r>
              <a:rPr lang="en-US" dirty="0" err="1"/>
              <a:t>gautlt</a:t>
            </a:r>
            <a:r>
              <a:rPr lang="en-US" dirty="0"/>
              <a:t>, j unit, karma, n unit, </a:t>
            </a:r>
            <a:r>
              <a:rPr lang="en-US" dirty="0" err="1"/>
              <a:t>fitnesse</a:t>
            </a:r>
            <a:r>
              <a:rPr lang="en-US" dirty="0"/>
              <a:t>, </a:t>
            </a:r>
            <a:r>
              <a:rPr lang="en-US" dirty="0" err="1"/>
              <a:t>qunit</a:t>
            </a:r>
            <a:r>
              <a:rPr lang="en-US" dirty="0"/>
              <a:t>, test ng, cucumber, </a:t>
            </a:r>
            <a:r>
              <a:rPr lang="en-US" dirty="0" err="1"/>
              <a:t>galen</a:t>
            </a:r>
            <a:r>
              <a:rPr lang="en-US" dirty="0"/>
              <a:t> framework, .</a:t>
            </a:r>
            <a:r>
              <a:rPr lang="en-US" dirty="0" err="1"/>
              <a:t>js</a:t>
            </a:r>
            <a:r>
              <a:rPr lang="en-US" dirty="0"/>
              <a:t>, </a:t>
            </a:r>
            <a:r>
              <a:rPr lang="en-US" dirty="0" err="1"/>
              <a:t>loadimpact</a:t>
            </a:r>
            <a:r>
              <a:rPr lang="en-US" dirty="0"/>
              <a:t>, </a:t>
            </a:r>
            <a:r>
              <a:rPr lang="en-US" dirty="0" err="1"/>
              <a:t>jmeter</a:t>
            </a:r>
            <a:r>
              <a:rPr lang="en-US" dirty="0"/>
              <a:t>, </a:t>
            </a:r>
            <a:r>
              <a:rPr lang="en-US" dirty="0" err="1"/>
              <a:t>blazemeter</a:t>
            </a:r>
            <a:r>
              <a:rPr lang="en-US" dirty="0"/>
              <a:t>, </a:t>
            </a:r>
            <a:r>
              <a:rPr lang="en-US" dirty="0" err="1"/>
              <a:t>pytest</a:t>
            </a:r>
            <a:r>
              <a:rPr lang="en-US" dirty="0"/>
              <a:t>, </a:t>
            </a:r>
            <a:r>
              <a:rPr lang="en-US" dirty="0" err="1"/>
              <a:t>serverspec</a:t>
            </a:r>
            <a:r>
              <a:rPr lang="en-US" dirty="0"/>
              <a:t>, </a:t>
            </a:r>
            <a:r>
              <a:rPr lang="en-US" dirty="0" err="1"/>
              <a:t>browsersync</a:t>
            </a:r>
            <a:r>
              <a:rPr lang="en-US" dirty="0"/>
              <a:t>, </a:t>
            </a:r>
            <a:r>
              <a:rPr lang="en-US" dirty="0" err="1"/>
              <a:t>newman</a:t>
            </a:r>
            <a:r>
              <a:rPr lang="en-US" dirty="0"/>
              <a:t>, </a:t>
            </a:r>
            <a:r>
              <a:rPr lang="en-US" dirty="0" err="1"/>
              <a:t>specflow</a:t>
            </a:r>
            <a:r>
              <a:rPr lang="en-US" dirty="0"/>
              <a:t>, </a:t>
            </a:r>
            <a:r>
              <a:rPr lang="en-US" dirty="0" err="1"/>
              <a:t>unit.net</a:t>
            </a:r>
            <a:r>
              <a:rPr lang="en-US" dirty="0"/>
              <a:t>, octopus deploy, </a:t>
            </a:r>
            <a:r>
              <a:rPr lang="en-US" dirty="0" err="1"/>
              <a:t>Xebia</a:t>
            </a:r>
            <a:r>
              <a:rPr lang="en-US" dirty="0"/>
              <a:t> labs, </a:t>
            </a:r>
            <a:r>
              <a:rPr lang="en-US" dirty="0" err="1"/>
              <a:t>rundeck</a:t>
            </a:r>
            <a:r>
              <a:rPr lang="en-US" dirty="0"/>
              <a:t>, urban </a:t>
            </a:r>
            <a:r>
              <a:rPr lang="en-US" dirty="0" err="1"/>
              <a:t>code,juju</a:t>
            </a:r>
            <a:r>
              <a:rPr lang="en-US" dirty="0"/>
              <a:t>, spinnaker, </a:t>
            </a:r>
            <a:r>
              <a:rPr lang="en-US" dirty="0" err="1"/>
              <a:t>ssh</a:t>
            </a:r>
            <a:r>
              <a:rPr lang="en-US" dirty="0"/>
              <a:t>, </a:t>
            </a:r>
            <a:r>
              <a:rPr lang="en-US" dirty="0" err="1"/>
              <a:t>nolio</a:t>
            </a:r>
            <a:r>
              <a:rPr lang="en-US" dirty="0"/>
              <a:t>, </a:t>
            </a:r>
            <a:r>
              <a:rPr lang="en-US" dirty="0" err="1"/>
              <a:t>elasticbox</a:t>
            </a:r>
            <a:r>
              <a:rPr lang="en-US" dirty="0"/>
              <a:t>, puppet, chef, ansible, </a:t>
            </a:r>
            <a:r>
              <a:rPr lang="en-US" dirty="0" err="1"/>
              <a:t>cf</a:t>
            </a:r>
            <a:r>
              <a:rPr lang="en-US" dirty="0"/>
              <a:t> engine, </a:t>
            </a:r>
            <a:r>
              <a:rPr lang="en-US" dirty="0" err="1"/>
              <a:t>saltstack</a:t>
            </a:r>
            <a:r>
              <a:rPr lang="en-US" dirty="0"/>
              <a:t>, vagrant, terraform, </a:t>
            </a:r>
            <a:r>
              <a:rPr lang="en-US" dirty="0" err="1"/>
              <a:t>powershell</a:t>
            </a:r>
            <a:r>
              <a:rPr lang="en-US" dirty="0"/>
              <a:t> </a:t>
            </a:r>
            <a:r>
              <a:rPr lang="en-US" dirty="0" err="1"/>
              <a:t>dsc</a:t>
            </a:r>
            <a:r>
              <a:rPr lang="en-US" dirty="0"/>
              <a:t>, docker, quay, </a:t>
            </a:r>
            <a:r>
              <a:rPr lang="en-US" dirty="0" err="1"/>
              <a:t>jfrog</a:t>
            </a:r>
            <a:r>
              <a:rPr lang="en-US" dirty="0"/>
              <a:t> </a:t>
            </a:r>
            <a:r>
              <a:rPr lang="en-US" dirty="0" err="1"/>
              <a:t>artifactory</a:t>
            </a:r>
            <a:r>
              <a:rPr lang="en-US" dirty="0"/>
              <a:t>, python, </a:t>
            </a:r>
            <a:r>
              <a:rPr lang="en-US" dirty="0" err="1"/>
              <a:t>sonatype</a:t>
            </a:r>
            <a:r>
              <a:rPr lang="en-US" dirty="0"/>
              <a:t> nexus, </a:t>
            </a:r>
            <a:r>
              <a:rPr lang="en-US" dirty="0" err="1"/>
              <a:t>sonatype</a:t>
            </a:r>
            <a:r>
              <a:rPr lang="en-US" dirty="0"/>
              <a:t> nexus firewall, </a:t>
            </a:r>
            <a:r>
              <a:rPr lang="en-US" dirty="0" err="1"/>
              <a:t>sonatype</a:t>
            </a:r>
            <a:r>
              <a:rPr lang="en-US" dirty="0"/>
              <a:t> nexus repository, </a:t>
            </a:r>
            <a:r>
              <a:rPr lang="en-US" dirty="0" err="1"/>
              <a:t>sonatype</a:t>
            </a:r>
            <a:r>
              <a:rPr lang="en-US" dirty="0"/>
              <a:t> nexus auditor, </a:t>
            </a:r>
            <a:r>
              <a:rPr lang="en-US" dirty="0" err="1"/>
              <a:t>archiva</a:t>
            </a:r>
            <a:r>
              <a:rPr lang="en-US" dirty="0"/>
              <a:t>, </a:t>
            </a:r>
            <a:r>
              <a:rPr lang="en-US" dirty="0" err="1"/>
              <a:t>npm</a:t>
            </a:r>
            <a:r>
              <a:rPr lang="en-US" dirty="0"/>
              <a:t>, bower, amazon web services, </a:t>
            </a:r>
            <a:r>
              <a:rPr lang="en-US" dirty="0" err="1"/>
              <a:t>dokku</a:t>
            </a:r>
            <a:r>
              <a:rPr lang="en-US" dirty="0"/>
              <a:t>, Flynn, Heroku, </a:t>
            </a:r>
            <a:r>
              <a:rPr lang="en-US" dirty="0" err="1"/>
              <a:t>rockspace</a:t>
            </a:r>
            <a:r>
              <a:rPr lang="en-US" dirty="0"/>
              <a:t>, </a:t>
            </a:r>
            <a:r>
              <a:rPr lang="en-US" dirty="0" err="1"/>
              <a:t>appfod</a:t>
            </a:r>
            <a:r>
              <a:rPr lang="en-US" dirty="0"/>
              <a:t>, </a:t>
            </a:r>
            <a:r>
              <a:rPr lang="en-US" dirty="0" err="1"/>
              <a:t>openshift</a:t>
            </a:r>
            <a:r>
              <a:rPr lang="en-US" dirty="0"/>
              <a:t>, </a:t>
            </a:r>
            <a:r>
              <a:rPr lang="en-US" dirty="0" err="1"/>
              <a:t>openstack</a:t>
            </a:r>
            <a:r>
              <a:rPr lang="en-US" dirty="0"/>
              <a:t>, google cloud platform, </a:t>
            </a:r>
            <a:r>
              <a:rPr lang="en-US" dirty="0" err="1"/>
              <a:t>deis</a:t>
            </a:r>
            <a:r>
              <a:rPr lang="en-US" dirty="0"/>
              <a:t>, mesosphere, </a:t>
            </a:r>
            <a:r>
              <a:rPr lang="en-US" dirty="0" err="1"/>
              <a:t>kubernetes</a:t>
            </a:r>
            <a:r>
              <a:rPr lang="en-US" dirty="0"/>
              <a:t>, marathon, rancher, nomad, </a:t>
            </a:r>
            <a:r>
              <a:rPr lang="en-US" dirty="0" err="1"/>
              <a:t>mesos</a:t>
            </a:r>
            <a:r>
              <a:rPr lang="en-US" dirty="0"/>
              <a:t>, </a:t>
            </a:r>
            <a:r>
              <a:rPr lang="en-US" dirty="0" err="1"/>
              <a:t>logstash</a:t>
            </a:r>
            <a:r>
              <a:rPr lang="en-US" dirty="0"/>
              <a:t>, </a:t>
            </a:r>
            <a:r>
              <a:rPr lang="en-US" dirty="0" err="1"/>
              <a:t>elasticsearch</a:t>
            </a:r>
            <a:r>
              <a:rPr lang="en-US" dirty="0"/>
              <a:t>, </a:t>
            </a:r>
            <a:r>
              <a:rPr lang="en-US" dirty="0" err="1"/>
              <a:t>datadog</a:t>
            </a:r>
            <a:r>
              <a:rPr lang="en-US" dirty="0"/>
              <a:t>, </a:t>
            </a:r>
            <a:r>
              <a:rPr lang="en-US" dirty="0" err="1"/>
              <a:t>splunk</a:t>
            </a:r>
            <a:r>
              <a:rPr lang="en-US" dirty="0"/>
              <a:t>, app dynamics, new relic, google analytics, Prometheus, sentry, </a:t>
            </a:r>
            <a:r>
              <a:rPr lang="en-US" dirty="0" err="1"/>
              <a:t>sensu</a:t>
            </a:r>
            <a:r>
              <a:rPr lang="en-US" dirty="0"/>
              <a:t>, atlas, </a:t>
            </a:r>
            <a:r>
              <a:rPr lang="en-US" dirty="0" err="1"/>
              <a:t>pagerduty</a:t>
            </a:r>
            <a:r>
              <a:rPr lang="en-US" dirty="0"/>
              <a:t>, ops genie, keen IQ, </a:t>
            </a:r>
            <a:r>
              <a:rPr lang="en-US" dirty="0" err="1"/>
              <a:t>rollbar</a:t>
            </a:r>
            <a:r>
              <a:rPr lang="en-US" dirty="0"/>
              <a:t>, </a:t>
            </a:r>
            <a:r>
              <a:rPr lang="en-US" dirty="0" err="1"/>
              <a:t>statsd</a:t>
            </a:r>
            <a:r>
              <a:rPr lang="en-US" dirty="0"/>
              <a:t>, </a:t>
            </a:r>
            <a:r>
              <a:rPr lang="en-US" dirty="0" err="1"/>
              <a:t>runscope</a:t>
            </a:r>
            <a:r>
              <a:rPr lang="en-US" dirty="0"/>
              <a:t>, </a:t>
            </a:r>
            <a:r>
              <a:rPr lang="en-US" dirty="0" err="1"/>
              <a:t>Api</a:t>
            </a:r>
            <a:r>
              <a:rPr lang="en-US" dirty="0"/>
              <a:t> metrics, Dynatrace, </a:t>
            </a:r>
            <a:r>
              <a:rPr lang="en-US" dirty="0" err="1"/>
              <a:t>airbrake.io</a:t>
            </a:r>
            <a:r>
              <a:rPr lang="en-US" dirty="0"/>
              <a:t>, pinpoint, selenium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43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Tom Porter and HPE/DXC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56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Ben </a:t>
            </a:r>
            <a:r>
              <a:rPr lang="en-US" sz="1200" b="1" dirty="0" err="1">
                <a:latin typeface="Proxima Nova" panose="02000506030000020004" pitchFamily="2" charset="0"/>
              </a:rPr>
              <a:t>Chicoski</a:t>
            </a:r>
            <a:r>
              <a:rPr lang="en-US" sz="1200" b="1" dirty="0">
                <a:latin typeface="Proxima Nova" panose="02000506030000020004" pitchFamily="2" charset="0"/>
              </a:rPr>
              <a:t> and </a:t>
            </a:r>
            <a:r>
              <a:rPr lang="en-US" sz="1200" b="1" dirty="0" err="1">
                <a:latin typeface="Proxima Nova" panose="02000506030000020004" pitchFamily="2" charset="0"/>
              </a:rPr>
              <a:t>CloudBees</a:t>
            </a:r>
            <a:endParaRPr lang="en-US" sz="1200" b="1" dirty="0">
              <a:latin typeface="Proxima Nova" panose="0200050603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88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Leonel </a:t>
            </a:r>
            <a:r>
              <a:rPr lang="en-US" sz="1200" b="1" dirty="0" err="1">
                <a:latin typeface="Proxima Nova" panose="02000506030000020004" pitchFamily="2" charset="0"/>
              </a:rPr>
              <a:t>Garciga</a:t>
            </a:r>
            <a:r>
              <a:rPr lang="en-US" sz="1200" b="1" dirty="0">
                <a:latin typeface="Proxima Nova" panose="02000506030000020004" pitchFamily="2" charset="0"/>
              </a:rPr>
              <a:t> and U.S. Dept of Defense/JIDO (All Day DevOps)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74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Hasan Yasar and Carnegie Mellon SEI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96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Larry </a:t>
            </a:r>
            <a:r>
              <a:rPr lang="en-US" sz="1200" b="1" dirty="0" err="1">
                <a:latin typeface="Proxima Nova" panose="02000506030000020004" pitchFamily="2" charset="0"/>
              </a:rPr>
              <a:t>Maccherone</a:t>
            </a:r>
            <a:r>
              <a:rPr lang="en-US" sz="1200" b="1" dirty="0">
                <a:latin typeface="Proxima Nova" panose="02000506030000020004" pitchFamily="2" charset="0"/>
              </a:rPr>
              <a:t> and Comcast (All Day DevOps)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85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Jim Bird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67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Proxima Nova" panose="02000506030000020004" pitchFamily="2" charset="0"/>
              </a:rPr>
              <a:t>We would love to add </a:t>
            </a:r>
            <a:r>
              <a:rPr lang="en-US" sz="1200" b="1" u="sng" dirty="0">
                <a:latin typeface="Proxima Nova" panose="02000506030000020004" pitchFamily="2" charset="0"/>
              </a:rPr>
              <a:t>your</a:t>
            </a:r>
            <a:r>
              <a:rPr lang="en-US" sz="1200" b="1" dirty="0">
                <a:latin typeface="Proxima Nova" panose="02000506030000020004" pitchFamily="2" charset="0"/>
              </a:rPr>
              <a:t> DevSecOps Reference Architecture to this deck.</a:t>
            </a:r>
          </a:p>
          <a:p>
            <a:endParaRPr lang="en-US" sz="1200" b="1" dirty="0">
              <a:latin typeface="Proxima Nova" panose="0200050603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latin typeface="Proxima Nova" panose="02000506030000020004" pitchFamily="2" charset="0"/>
              </a:rPr>
              <a:t>Send it to </a:t>
            </a:r>
            <a:r>
              <a:rPr lang="en-US" sz="1200" dirty="0">
                <a:latin typeface="Proxima Nova" panose="02000506030000020004" pitchFamily="2" charset="0"/>
                <a:hlinkClick r:id="rId3"/>
              </a:rPr>
              <a:t>community@sonatype.com</a:t>
            </a:r>
            <a:r>
              <a:rPr lang="en-US" sz="1200" dirty="0">
                <a:latin typeface="Proxima Nova" panose="02000506030000020004" pitchFamily="2" charset="0"/>
              </a:rPr>
              <a:t> with the subject line: DevSecOps Reference Architecture or DM us on Twitter </a:t>
            </a:r>
            <a:r>
              <a:rPr lang="en-US" sz="1200" dirty="0">
                <a:latin typeface="Proxima Nova" panose="02000506030000020004" pitchFamily="2" charset="0"/>
                <a:hlinkClick r:id="rId4"/>
              </a:rPr>
              <a:t>@Sonatype</a:t>
            </a:r>
            <a:endParaRPr lang="en-US" sz="1200" dirty="0">
              <a:latin typeface="Proxima Nova" panose="0200050603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1200" dirty="0">
              <a:latin typeface="Proxima Nova" panose="0200050603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latin typeface="Proxima Nova" panose="02000506030000020004" pitchFamily="2" charset="0"/>
              </a:rPr>
              <a:t>Provide a link as to where people can find more information about the architecture (e.g., your blog, a video, a SlideShare deck)</a:t>
            </a:r>
          </a:p>
          <a:p>
            <a:pPr marL="457200" indent="-457200">
              <a:buFont typeface="+mj-lt"/>
              <a:buAutoNum type="arabicPeriod"/>
            </a:pPr>
            <a:endParaRPr lang="en-US" sz="1200" dirty="0">
              <a:latin typeface="Proxima Nova" panose="0200050603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latin typeface="Proxima Nova" panose="02000506030000020004" pitchFamily="2" charset="0"/>
              </a:rPr>
              <a:t>We’ll add it to this deck with full attribution to you, and let you know that it has been updated.</a:t>
            </a:r>
          </a:p>
          <a:p>
            <a:pPr marL="457200" indent="-457200">
              <a:buFont typeface="+mj-lt"/>
              <a:buAutoNum type="arabicPeriod"/>
            </a:pPr>
            <a:endParaRPr lang="en-US" sz="1200" b="1" dirty="0">
              <a:latin typeface="Proxima Nova" panose="02000506030000020004" pitchFamily="2" charset="0"/>
            </a:endParaRPr>
          </a:p>
          <a:p>
            <a:r>
              <a:rPr lang="en-US" sz="1200" b="1" dirty="0">
                <a:latin typeface="Proxima Nova" panose="02000506030000020004" pitchFamily="2" charset="0"/>
              </a:rPr>
              <a:t>It’s that easy; we all learn with help from the community. Thank you in advance for your contributions!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52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Ugo </a:t>
            </a:r>
            <a:r>
              <a:rPr lang="en-US" sz="1200" b="1" dirty="0" err="1">
                <a:latin typeface="Proxima Nova" panose="02000506030000020004" pitchFamily="2" charset="0"/>
              </a:rPr>
              <a:t>Cirací</a:t>
            </a:r>
            <a:r>
              <a:rPr lang="en-US" sz="1200" b="1" dirty="0">
                <a:latin typeface="Proxima Nova" panose="02000506030000020004" pitchFamily="2" charset="0"/>
              </a:rPr>
              <a:t> and </a:t>
            </a:r>
            <a:r>
              <a:rPr lang="en-US" sz="1200" b="1" dirty="0" err="1">
                <a:latin typeface="Proxima Nova" panose="02000506030000020004" pitchFamily="2" charset="0"/>
              </a:rPr>
              <a:t>Emerasoft</a:t>
            </a:r>
            <a:endParaRPr lang="en-US" sz="1200" b="1" dirty="0">
              <a:latin typeface="Proxima Nova" panose="0200050603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25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Ashish </a:t>
            </a:r>
            <a:r>
              <a:rPr lang="en-US" sz="1200" b="1" dirty="0" err="1">
                <a:latin typeface="Proxima Nova" panose="02000506030000020004" pitchFamily="2" charset="0"/>
              </a:rPr>
              <a:t>Rajan</a:t>
            </a:r>
            <a:r>
              <a:rPr lang="en-US" sz="1200" b="1" dirty="0">
                <a:latin typeface="Proxima Nova" panose="02000506030000020004" pitchFamily="2" charset="0"/>
              </a:rPr>
              <a:t> and </a:t>
            </a:r>
            <a:r>
              <a:rPr lang="en-US" sz="1200" b="1" dirty="0" err="1">
                <a:latin typeface="Proxima Nova" panose="02000506030000020004" pitchFamily="2" charset="0"/>
              </a:rPr>
              <a:t>Versent</a:t>
            </a:r>
            <a:endParaRPr lang="en-US" sz="1200" b="1" dirty="0">
              <a:latin typeface="Proxima Nova" panose="0200050603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92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Chaitanya </a:t>
            </a:r>
            <a:r>
              <a:rPr lang="en-US" sz="1200" b="1" dirty="0" err="1">
                <a:latin typeface="Proxima Nova" panose="02000506030000020004" pitchFamily="2" charset="0"/>
              </a:rPr>
              <a:t>Jawale</a:t>
            </a:r>
            <a:r>
              <a:rPr lang="en-US" sz="1200" b="1" dirty="0">
                <a:latin typeface="Proxima Nova" panose="02000506030000020004" pitchFamily="2" charset="0"/>
              </a:rPr>
              <a:t> and </a:t>
            </a:r>
            <a:r>
              <a:rPr lang="en-US" sz="1200" b="1" dirty="0" err="1">
                <a:latin typeface="Proxima Nova" panose="02000506030000020004" pitchFamily="2" charset="0"/>
              </a:rPr>
              <a:t>Opcito</a:t>
            </a:r>
            <a:endParaRPr lang="en-US" sz="1200" b="1" dirty="0">
              <a:latin typeface="Proxima Nova" panose="0200050603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82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Degrees of DevSecOps Automation (Gartner) include: tooling, open source governance, open source software analysis, static application security test (SAST), dynamic application security testing (DAST), interactive application security testing (IAST), mobile application security testing (MAST), run-time application self protection (RASP), container and infrastructure 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6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Seth Gagnon and Cigna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318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GSA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450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Atul Jadhav and Aricent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02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Steve </a:t>
            </a:r>
            <a:r>
              <a:rPr lang="en-US" sz="1200" b="1" dirty="0" err="1">
                <a:latin typeface="Proxima Nova" panose="02000506030000020004" pitchFamily="2" charset="0"/>
              </a:rPr>
              <a:t>Springett</a:t>
            </a:r>
            <a:r>
              <a:rPr lang="en-US" sz="1200" b="1" dirty="0">
                <a:latin typeface="Proxima Nova" panose="02000506030000020004" pitchFamily="2" charset="0"/>
              </a:rPr>
              <a:t> and ServiceNow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279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Mohammed Imran and </a:t>
            </a:r>
            <a:r>
              <a:rPr lang="en-US" sz="1200" b="1" dirty="0" err="1">
                <a:latin typeface="Proxima Nova" panose="02000506030000020004" pitchFamily="2" charset="0"/>
              </a:rPr>
              <a:t>TeachEra</a:t>
            </a:r>
            <a:endParaRPr lang="en-US" sz="1200" b="1" dirty="0">
              <a:latin typeface="Proxima Nova" panose="0200050603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664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 more from your peers – 27 DevSecOps practitioners from leading enterprises shared their experiences and best practices at All Day DevOps. Those recordings are all available for free at </a:t>
            </a:r>
            <a:r>
              <a:rPr lang="en-US" dirty="0" err="1"/>
              <a:t>www.alldaydevops.com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656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Alan Crouch and </a:t>
            </a:r>
            <a:r>
              <a:rPr lang="en-US" sz="1200" b="1" dirty="0" err="1">
                <a:latin typeface="Proxima Nova" panose="02000506030000020004" pitchFamily="2" charset="0"/>
              </a:rPr>
              <a:t>Coveros</a:t>
            </a:r>
            <a:endParaRPr lang="en-US" sz="1200" b="1" dirty="0">
              <a:latin typeface="Proxima Nova" panose="0200050603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81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Aaron Weaver and Protiviti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005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Dr. Ravi </a:t>
            </a:r>
            <a:r>
              <a:rPr lang="en-US" sz="1200" b="1" dirty="0" err="1">
                <a:latin typeface="Proxima Nova" panose="02000506030000020004" pitchFamily="2" charset="0"/>
              </a:rPr>
              <a:t>Rajamiyer</a:t>
            </a:r>
            <a:r>
              <a:rPr lang="en-US" sz="1200" b="1" dirty="0">
                <a:latin typeface="Proxima Nova" panose="02000506030000020004" pitchFamily="2" charset="0"/>
              </a:rPr>
              <a:t> and </a:t>
            </a:r>
            <a:r>
              <a:rPr lang="en-US" sz="1200" b="1" dirty="0" err="1">
                <a:latin typeface="Proxima Nova" panose="02000506030000020004" pitchFamily="2" charset="0"/>
              </a:rPr>
              <a:t>Cavirin</a:t>
            </a:r>
            <a:endParaRPr lang="en-US" sz="1200" b="1" dirty="0">
              <a:latin typeface="Proxima Nova" panose="02000506030000020004" pitchFamily="2" charset="0"/>
            </a:endParaRPr>
          </a:p>
          <a:p>
            <a:r>
              <a:rPr lang="en-US" dirty="0"/>
              <a:t>https://</a:t>
            </a:r>
            <a:r>
              <a:rPr lang="en-US" dirty="0" err="1"/>
              <a:t>medium.com</a:t>
            </a:r>
            <a:r>
              <a:rPr lang="en-US" dirty="0"/>
              <a:t>/@ravirajamiyer_99969/devsecops-when-infrastructure-as-code-meets-security-as-code-2a218ce2381d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474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ACROSEC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13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GSA’s DevSecOps Maturity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42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Helen Beal and Ranger4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252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Ian Massingham and AWS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071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Priyanka </a:t>
            </a:r>
            <a:r>
              <a:rPr lang="en-US" sz="1200" b="1" dirty="0" err="1">
                <a:latin typeface="Proxima Nova" panose="02000506030000020004" pitchFamily="2" charset="0"/>
              </a:rPr>
              <a:t>Aash</a:t>
            </a:r>
            <a:r>
              <a:rPr lang="en-US" sz="1200" b="1" dirty="0">
                <a:latin typeface="Proxima Nova" panose="02000506030000020004" pitchFamily="2" charset="0"/>
              </a:rPr>
              <a:t> and AWS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298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Dominic </a:t>
            </a:r>
            <a:r>
              <a:rPr lang="en-US" sz="1200" b="1" dirty="0" err="1">
                <a:latin typeface="Proxima Nova" panose="02000506030000020004" pitchFamily="2" charset="0"/>
              </a:rPr>
              <a:t>Delmolino</a:t>
            </a:r>
            <a:r>
              <a:rPr lang="en-US" sz="1200" b="1" dirty="0">
                <a:latin typeface="Proxima Nova" panose="02000506030000020004" pitchFamily="2" charset="0"/>
              </a:rPr>
              <a:t> and Accenture (All Day DevOps)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091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Archie </a:t>
            </a:r>
            <a:r>
              <a:rPr lang="en-US" sz="1200" b="1" dirty="0" err="1">
                <a:latin typeface="Proxima Nova" panose="02000506030000020004" pitchFamily="2" charset="0"/>
              </a:rPr>
              <a:t>Gunasekara</a:t>
            </a:r>
            <a:r>
              <a:rPr lang="en-US" sz="1200" b="1" dirty="0">
                <a:latin typeface="Proxima Nova" panose="02000506030000020004" pitchFamily="2" charset="0"/>
              </a:rPr>
              <a:t> and Shine Solutions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436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Mohammed Imran and Ellucian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469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</a:t>
            </a:r>
            <a:r>
              <a:rPr lang="en-US" sz="1200" b="1" dirty="0" err="1">
                <a:latin typeface="Proxima Nova" panose="02000506030000020004" pitchFamily="2" charset="0"/>
              </a:rPr>
              <a:t>Siamak</a:t>
            </a:r>
            <a:r>
              <a:rPr lang="en-US" sz="1200" b="1" dirty="0">
                <a:latin typeface="Proxima Nova" panose="02000506030000020004" pitchFamily="2" charset="0"/>
              </a:rPr>
              <a:t> </a:t>
            </a:r>
            <a:r>
              <a:rPr lang="en-US" sz="1200" b="1" dirty="0" err="1">
                <a:latin typeface="Proxima Nova" panose="02000506030000020004" pitchFamily="2" charset="0"/>
              </a:rPr>
              <a:t>Pazirandeh</a:t>
            </a:r>
            <a:r>
              <a:rPr lang="en-US" sz="1200" b="1" dirty="0">
                <a:latin typeface="Proxima Nova" panose="02000506030000020004" pitchFamily="2" charset="0"/>
              </a:rPr>
              <a:t> and </a:t>
            </a:r>
            <a:r>
              <a:rPr lang="en-US" sz="1200" b="1" dirty="0" err="1">
                <a:latin typeface="Proxima Nova" panose="02000506030000020004" pitchFamily="2" charset="0"/>
              </a:rPr>
              <a:t>WhiteHat</a:t>
            </a:r>
            <a:r>
              <a:rPr lang="en-US" sz="1200" b="1" dirty="0">
                <a:latin typeface="Proxima Nova" panose="02000506030000020004" pitchFamily="2" charset="0"/>
              </a:rPr>
              <a:t> Security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74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www.sonatype.com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03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i&amp;rct</a:t>
            </a:r>
            <a:r>
              <a:rPr lang="en-US" dirty="0"/>
              <a:t>=</a:t>
            </a:r>
            <a:r>
              <a:rPr lang="en-US" dirty="0" err="1"/>
              <a:t>j&amp;q</a:t>
            </a:r>
            <a:r>
              <a:rPr lang="en-US" dirty="0"/>
              <a:t>=&amp;</a:t>
            </a:r>
            <a:r>
              <a:rPr lang="en-US" dirty="0" err="1"/>
              <a:t>esrc</a:t>
            </a:r>
            <a:r>
              <a:rPr lang="en-US" dirty="0"/>
              <a:t>=</a:t>
            </a:r>
            <a:r>
              <a:rPr lang="en-US" dirty="0" err="1"/>
              <a:t>s&amp;source</a:t>
            </a:r>
            <a:r>
              <a:rPr lang="en-US" dirty="0"/>
              <a:t>=</a:t>
            </a:r>
            <a:r>
              <a:rPr lang="en-US" dirty="0" err="1"/>
              <a:t>images&amp;cd</a:t>
            </a:r>
            <a:r>
              <a:rPr lang="en-US" dirty="0"/>
              <a:t>=&amp;cad=</a:t>
            </a:r>
            <a:r>
              <a:rPr lang="en-US" dirty="0" err="1"/>
              <a:t>rja&amp;uact</a:t>
            </a:r>
            <a:r>
              <a:rPr lang="en-US" dirty="0"/>
              <a:t>=8&amp;ved=2ahUKEwiC4dzOn5HhAhWumeAKHTqqC7QQjRx6BAgBEAU&amp;url=https%3A%2F%2Fwww.e-spincorp.com%2Ffrom-devops-shift-left-testing-to-devsecops-shift-left-security%2F&amp;psig=AOvVaw0IzFgXsu8S_zqk8k0dH8Uj&amp;ust=1553184150607135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1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https://www.sonatype.com/</a:t>
            </a:r>
            <a:r>
              <a:rPr lang="en-US" dirty="0" err="1"/>
              <a:t>referencearchitecturetestdrive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72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Nicolas </a:t>
            </a:r>
            <a:r>
              <a:rPr lang="en-US" sz="1200" b="1" dirty="0" err="1">
                <a:latin typeface="Proxima Nova" panose="02000506030000020004" pitchFamily="2" charset="0"/>
              </a:rPr>
              <a:t>Chaillan</a:t>
            </a:r>
            <a:r>
              <a:rPr lang="en-US" sz="1200" b="1" dirty="0">
                <a:latin typeface="Proxima Nova" panose="02000506030000020004" pitchFamily="2" charset="0"/>
              </a:rPr>
              <a:t> and U.S. Dept of Defense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05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Nicolas </a:t>
            </a:r>
            <a:r>
              <a:rPr lang="en-US" sz="1200" b="1" dirty="0" err="1">
                <a:latin typeface="Proxima Nova" panose="02000506030000020004" pitchFamily="2" charset="0"/>
              </a:rPr>
              <a:t>Chaillan</a:t>
            </a:r>
            <a:r>
              <a:rPr lang="en-US" sz="1200" b="1" dirty="0">
                <a:latin typeface="Proxima Nova" panose="02000506030000020004" pitchFamily="2" charset="0"/>
              </a:rPr>
              <a:t> and U.S. Dept of Defense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59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Proxima Nova" panose="02000506030000020004" pitchFamily="2" charset="0"/>
              </a:rPr>
              <a:t>DevSecOps according to Nicolas </a:t>
            </a:r>
            <a:r>
              <a:rPr lang="en-US" sz="1200" b="1" dirty="0" err="1">
                <a:latin typeface="Proxima Nova" panose="02000506030000020004" pitchFamily="2" charset="0"/>
              </a:rPr>
              <a:t>Chaillan</a:t>
            </a:r>
            <a:r>
              <a:rPr lang="en-US" sz="1200" b="1" dirty="0">
                <a:latin typeface="Proxima Nova" panose="02000506030000020004" pitchFamily="2" charset="0"/>
              </a:rPr>
              <a:t> and U.S. Dept of Defense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0B00E-3A25-D644-829C-DF70E6B812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63CCF-E90B-EE44-B387-30528A311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96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D451C7-870F-8E49-8934-EAE404A2F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2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7995A-D9EC-A749-8696-6530D19CD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7A964-CB4B-3045-982C-D0D284BFA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AB0A01-9013-724B-8EAA-13D3427A6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8D7BB3-A960-1F42-9E40-67FC404C3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5E4A96-628B-434A-8BDF-80AC8D458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09F548-9349-6048-AAFB-3228ACE7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215701-90E7-9848-AFF3-A4ABDC009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AF0A22-BA87-EC4D-A04D-5EFEE6971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2B0052-23BA-074A-845C-DB6551B3D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1F882C-18F9-3347-B334-4106B9978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EA771D-0307-6045-BB5A-B201E98483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7F65C9-B7B3-DC41-837C-47C3EF5F11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7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7995A-D9EC-A749-8696-6530D19CD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7A964-CB4B-3045-982C-D0D284BFA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AB0A01-9013-724B-8EAA-13D3427A6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377ED4-8D6C-2F42-A756-6B97D77E0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D0912E-38CB-BB49-9BA9-7854C5D52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31CF41-3EFE-BD4D-A682-BE50D9D38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B698F-BBE6-4745-94E7-CCDC6F43D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3393B9-AC63-544E-BC44-4FA8D7CFB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56703D-CF3E-8048-A180-224FC7C8C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4432C-CB80-3F43-80C8-5A878DDDD0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59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7995A-D9EC-A749-8696-6530D19CD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7A964-CB4B-3045-982C-D0D284BFA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8FBD8-F311-0B48-BAA5-B8C141946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610A92-2650-A841-87B9-42FEFA8C5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43B25-FFCB-D94F-A40C-39FA497AB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503DDC-7B78-7E4C-8D84-86DE4344E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24D2AB-8DFE-AA4E-8FAD-53C6325DC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1F6EEC-FEC3-AE44-94EB-586C973CD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21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7995A-D9EC-A749-8696-6530D19CD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332F5-4879-B641-8596-41DAB6CA7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41A5DB-5C73-584A-842D-1C9D3B39B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73FDDA-E994-5948-A0F0-6C098B848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443444-D547-5749-8F72-90CC49334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C0AC3B-07D5-064A-BB9D-755636B36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11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54FEFB-F15B-3644-91A8-BB286105D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1BFEB-20FF-1C4C-91D5-D85185E54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0F7B88-7638-7F40-9B34-1AF9FED6A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99DFC7-487E-CD4D-9028-78B7A732E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04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A26BF-CEC7-834D-8D50-DD4910B73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B6DD2-5C72-B94A-BEA2-D774DD73E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6BA80-0B9A-FA4A-A3F7-2695A1C31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80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D1C1AF-5C19-4641-B888-52B2C34E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75BE97-552F-594C-A675-3D1D5994C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49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62745-589A-3744-9C51-490C9A580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411ACE-51EA-3846-BDF2-E54AEC8E2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C3196-7D57-8747-8271-65B85C9F5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D3C556-7A09-9043-9B46-0B1CAE57C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0AB2D0-50C9-854C-B36B-F365CDFCBC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50DCCB-B1E9-944A-8C13-04E43BCFB9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DD553A-7727-E54D-8A05-B63E9DD5F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BBA57B-EB4C-EB4F-BC9B-8ED3CBC3C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101A32-9E7C-CC4C-B4AE-F343E2FE6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72AD41-02C3-DD4D-B151-5500EA337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F5BD93-ECDC-7A41-A7EE-33F440091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9B2810-B868-F04E-9E94-530770439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CDA327-27BC-8246-B4C9-3CB63345F1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CE44BD9-8066-9E4E-A1A0-6ABADC9747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F1DD26-67D4-5647-8DD6-4A391C81C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80347C-14F9-4D42-B51D-329F2E6992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20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62745-589A-3744-9C51-490C9A580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411ACE-51EA-3846-BDF2-E54AEC8E2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C3196-7D57-8747-8271-65B85C9F5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D3C556-7A09-9043-9B46-0B1CAE57C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0AB2D0-50C9-854C-B36B-F365CDFCBC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67332-9686-4D4D-9407-075D50883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3FAE0D-6205-594C-948E-551FFD586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6C23A2-D13F-5945-8827-6B8390F3B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42A6A5-FF4B-E344-8EE1-82DAE5E0C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0F7459-0A66-564A-B41A-6C23066D5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74E0E9-61F9-E24F-BC9A-B16AD725D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653112-C47A-A749-9F8C-C8642A489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3D94B9-8E6A-8F47-82CE-8F54B1A487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DC052A-A914-FB4B-9CE2-800411CA5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74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62745-589A-3744-9C51-490C9A580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411ACE-51EA-3846-BDF2-E54AEC8E2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C3196-7D57-8747-8271-65B85C9F5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D3C556-7A09-9043-9B46-0B1CAE57C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6C0F3-45C2-6A43-BEC4-146294332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E9136A-0767-4945-9047-EEFB5B5F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DD36CE-5D22-494F-9C4E-F5F76DE58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54256F-9D64-7645-867D-CF7DA7201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D9D0C8-1762-934E-AFD8-F0D268608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26F513-2CA1-584F-A345-566EFAE31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AEE7A6-C8A5-E54D-9C42-FED2D6F7E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0E52DA-4248-D946-9ADD-6F6A3561EB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4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F3D28-DF07-0349-9F21-5D36C4224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771" y="2930650"/>
            <a:ext cx="5736624" cy="1002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3E4DDE-EF60-F54D-BFF5-12E6A7294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771" y="2930650"/>
            <a:ext cx="5736624" cy="10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6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62745-589A-3744-9C51-490C9A580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411ACE-51EA-3846-BDF2-E54AEC8E2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C3196-7D57-8747-8271-65B85C9F5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126CD-1DFA-4342-AD92-4B5A8A042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B08E2A-C641-E54D-A1E4-C9DACB75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F009F8-CABD-4540-8799-75D028EA3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C55DC9-38FC-A942-98D5-3BFB9A03B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7215F0-6484-B54C-8972-CF2E6FCC4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732BBC-71E9-3E41-9365-A91E4B562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155109-96BD-8143-81B7-047B8BD644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42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62745-589A-3744-9C51-490C9A580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411ACE-51EA-3846-BDF2-E54AEC8E2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561CA5-0860-2B4F-A56A-FB54B079E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A281A1-DCE2-6345-875C-E04124925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2064A9-7010-2743-981D-0058725E3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BE74CE-FC37-5C4A-8830-6BC1CD446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B2CD36-1CE1-0C4A-BA38-D5980CF95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21F309-4929-6645-AB1E-CDE8728E25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67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62745-589A-3744-9C51-490C9A580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5E7387-C84D-5244-B1E8-BFBD081F7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E65121-09EC-D147-BDF6-A6D95A6AB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3B18C8-AFE9-114E-B967-5C3F34D1A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6585E1-75C6-064A-A063-AB3B1FD65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3ACBF1-4CFD-7B45-878D-648A93B8E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3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2CA9D2-8231-C34D-ACDC-1A3E19D9A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C6E378-69B1-774B-80F3-BEB7226F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13D083-8F84-E244-B365-6361F7D42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164A2B-7019-9448-907D-5611D0A25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16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FD67E0-26E6-3A4F-ABB1-118B4D93E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AACB9-5453-3540-AB58-079E7A234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3B8ACA-2963-514F-9C7D-4B8ADF2F8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85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03345C-39B2-8844-AB51-F672BBF73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5E9A60-EB0D-7B4E-BCDF-1734CA644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4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CBF7-1E72-5744-B89B-85A920213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D71DB-C27C-4546-92C2-09533E6A5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D7C7C7-234B-EE47-81AC-FFEBDB132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CFB2C4-E79F-2C41-B1BE-F1185F3DE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1A872B-CA73-B742-BE28-22C1D2D101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897251-A352-7548-8D42-5D48FA9AE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032D23-0B91-CB40-B907-5CBACC7E4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62FB33-2159-3142-B0E1-E835F9890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C33E3E-0F8D-BF45-8F75-9D9C757BF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9A011E-517B-2449-9A0C-6C96CC11E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626FA1-503F-234F-8647-C1FE570C1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ED3C1F-0AAB-6248-BB20-F3AD43B03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1105DB-46A8-6A40-905B-B140A4E34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55C04A-0082-274F-8BED-4CD8DD36D6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61C0A2-AA5B-AE46-96F8-9ADAD18A1F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549622-E0A0-7B43-B5B7-9E2B0B265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7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CBF7-1E72-5744-B89B-85A920213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D71DB-C27C-4546-92C2-09533E6A5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D7C7C7-234B-EE47-81AC-FFEBDB132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CFB2C4-E79F-2C41-B1BE-F1185F3DE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1A872B-CA73-B742-BE28-22C1D2D101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B0FC4E-AAF0-3B4C-A1E4-161706A3E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83FC4D-0123-F440-9CD5-752F56A75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2DE47A-66E1-714C-8902-45DEFF79E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FB0D60-FD9B-DE4A-8470-A4A9CC507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238B97-7628-1244-9FE8-ED94ED125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5A5D05-E32D-6B4D-A5BA-6034D3335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8335BA-A64C-8E48-9179-AEC944D0C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9D57F3-2FF3-6340-925C-D3AC4FE16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017BBC-4EB2-0148-AA53-52A35170C9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4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CBF7-1E72-5744-B89B-85A920213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D71DB-C27C-4546-92C2-09533E6A5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D7C7C7-234B-EE47-81AC-FFEBDB132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CFB2C4-E79F-2C41-B1BE-F1185F3DE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45598-A10D-4B4E-8A13-1FAA5B2E9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4E9088-1A8F-CE43-AAB0-4E36952CF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88CE5D-C458-2447-83CE-F6CB88B1D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F09FB7-DE33-CA41-AB74-707586B95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6A8642-B1D4-534F-ABDF-8DE38855B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66C004-5884-D147-BFCC-32E8F2624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47C4DE-76D0-B34C-96E9-DD8C8BB5F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212DF1-2BC3-834B-A1C9-70320AEB46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98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CBF7-1E72-5744-B89B-85A920213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D71DB-C27C-4546-92C2-09533E6A5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D7C7C7-234B-EE47-81AC-FFEBDB132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37E60D-DC10-2A46-98D4-7568E89C7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A84C90-1A2E-4C41-9A26-F3FE44425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32EE5C-6869-5B4E-BDEA-AAC7B44E7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908287-BAC6-EB4E-9536-E2235E166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BF9C34-347F-2640-8EBD-CB904507B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6DBBE8-D804-4144-A974-09CE9C913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FD38DD-26F8-4A49-8B5E-33B772520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2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63CCF-E90B-EE44-B387-30528A311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96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32437-B642-7540-B294-F32B87328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71" y="2930650"/>
            <a:ext cx="5736624" cy="1002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E57EC-6D20-1842-9338-F1E11E2B1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96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A0F84F-3F47-C24E-AE74-F7DCB2A46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71" y="2930650"/>
            <a:ext cx="5736624" cy="10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482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CBF7-1E72-5744-B89B-85A920213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D71DB-C27C-4546-92C2-09533E6A5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E13BC-3139-F74A-818C-55E5EEC26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4724A3-1D1A-0647-8609-BE2AC08A5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DDFBB-9B75-F249-8550-A628955D8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B6D35F-1A84-AC41-826F-BE52D6630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C79100-3E0F-9246-86F6-A7B836942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4D69BF-9ABC-AF44-AE74-9B586F6F7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46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CBF7-1E72-5744-B89B-85A920213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2C386-5229-7F42-ADE2-22CCDA3B5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4DD01-1D1E-0946-9C57-C24320EE0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4BACE5-886D-D94B-B5DD-3BC796CF5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C2363D-B3BC-5F41-BC07-FA936DF74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483667-E84E-A542-A6F1-A5AD78AC8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46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7BE589-9E41-8C42-9844-3C70AB49E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DB3A90-C2F1-204E-B9DA-BD816A3C4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FE144-33F8-7841-A204-7216F0DAF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35365-8C5F-8B48-8AD5-522569D28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AB1F28-9BDD-994B-BA6B-D8AEA940D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3171F2-E215-4148-81D1-1060F9200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86802-4F0B-1741-9D46-2E5914F3F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02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088B0B-2786-BC40-9AC2-893983D8D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2790AC-E5FF-F54F-9EEF-1E02A1B8F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05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B1609-D278-456C-8B94-4E6056242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15"/>
          <a:stretch/>
        </p:blipFill>
        <p:spPr>
          <a:xfrm>
            <a:off x="0" y="0"/>
            <a:ext cx="334393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63C64C-C855-9E42-84C0-F6A8FEC6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20" y="6287806"/>
            <a:ext cx="1156371" cy="202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99CF3-7AA6-EC4F-945D-C91BF0A89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15"/>
          <a:stretch/>
        </p:blipFill>
        <p:spPr>
          <a:xfrm>
            <a:off x="0" y="0"/>
            <a:ext cx="334393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B5A1C5-E33C-D240-9725-26B763097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20" y="6287806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6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368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54000" y="6365875"/>
            <a:ext cx="690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solidFill>
                  <a:srgbClr val="898989"/>
                </a:solidFill>
                <a:ea typeface="Calibri" charset="0"/>
                <a:cs typeface="Calibri" charset="0"/>
              </a:defRPr>
            </a:lvl1pPr>
          </a:lstStyle>
          <a:p>
            <a:fld id="{9D33B7D0-42EE-044A-AE83-8A5D2C11A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59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onatype-blac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565787" cy="6858002"/>
          </a:xfrm>
          <a:prstGeom prst="rect">
            <a:avLst/>
          </a:prstGeom>
          <a:solidFill>
            <a:srgbClr val="132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7799" y="2453232"/>
            <a:ext cx="2130188" cy="132556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 b="1" i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defRPr>
            </a:lvl1pPr>
          </a:lstStyle>
          <a:p>
            <a:r>
              <a:rPr lang="en-CA" noProof="0" dirty="0"/>
              <a:t>Slide Topic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0"/>
          </p:nvPr>
        </p:nvSpPr>
        <p:spPr>
          <a:xfrm>
            <a:off x="3486150" y="762000"/>
            <a:ext cx="8191500" cy="541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7C6EA-498D-2048-BC20-1487775610C7}"/>
              </a:ext>
            </a:extLst>
          </p:cNvPr>
          <p:cNvSpPr/>
          <p:nvPr/>
        </p:nvSpPr>
        <p:spPr>
          <a:xfrm>
            <a:off x="0" y="0"/>
            <a:ext cx="2565787" cy="6858002"/>
          </a:xfrm>
          <a:prstGeom prst="rect">
            <a:avLst/>
          </a:prstGeom>
          <a:solidFill>
            <a:srgbClr val="132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77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63CCF-E90B-EE44-B387-30528A3111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3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63CCF-E90B-EE44-B387-30528A311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96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5658CC-23FF-2E4F-B9EF-D64C4D0EC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C2B82-A60F-A14B-B9AD-B9AB2F528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96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4C709-CBF1-994F-9D3C-5D9A5EC8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13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F3D28-DF07-0349-9F21-5D36C4224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5771" y="2930650"/>
            <a:ext cx="5736624" cy="10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283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63CCF-E90B-EE44-B387-30528A3111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96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32437-B642-7540-B294-F32B87328B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771" y="2930650"/>
            <a:ext cx="5736624" cy="10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86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63CCF-E90B-EE44-B387-30528A3111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96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5658CC-23FF-2E4F-B9EF-D64C4D0EC1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54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C1631-8AAA-5548-AB33-ED6EA99696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5C5B2-4C19-874A-B4E7-214738F754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399E"/>
          </a:solidFill>
          <a:ln>
            <a:solidFill>
              <a:srgbClr val="3A4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08259-22E4-5D4D-955C-8D98250D1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5644" y="6299681"/>
            <a:ext cx="1156371" cy="20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78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21020-6718-9B46-AB4D-D6E68906A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0F0D1-C849-2E4E-8E6B-23630F3238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1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7995A-D9EC-A749-8696-6530D19CD4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7A964-CB4B-3045-982C-D0D284BFA2A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AB0A01-9013-724B-8EAA-13D3427A62A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8D7BB3-A960-1F42-9E40-67FC404C39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E145A8-93B9-0B41-85C9-21FCDCFCE0E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28167A-3C25-F146-B8D5-26D8B360191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4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7995A-D9EC-A749-8696-6530D19CD4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7A964-CB4B-3045-982C-D0D284BFA2A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AB0A01-9013-724B-8EAA-13D3427A62A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8D7BB3-A960-1F42-9E40-67FC404C39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E145A8-93B9-0B41-85C9-21FCDCFCE0E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39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7995A-D9EC-A749-8696-6530D19CD4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7A964-CB4B-3045-982C-D0D284BFA2A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AB0A01-9013-724B-8EAA-13D3427A62A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8D7BB3-A960-1F42-9E40-67FC404C39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081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7995A-D9EC-A749-8696-6530D19CD4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7A964-CB4B-3045-982C-D0D284BFA2A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AB0A01-9013-724B-8EAA-13D3427A62A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0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C1631-8AAA-5548-AB33-ED6EA9969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958B8C-007F-D541-964C-F6AF285FF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68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7995A-D9EC-A749-8696-6530D19CD4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7A964-CB4B-3045-982C-D0D284BFA2A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79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7995A-D9EC-A749-8696-6530D19CD4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67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015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33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41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62745-589A-3744-9C51-490C9A580F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411ACE-51EA-3846-BDF2-E54AEC8E2B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C3196-7D57-8747-8271-65B85C9F53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D3C556-7A09-9043-9B46-0B1CAE57CA5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0AB2D0-50C9-854C-B36B-F365CDFCBCC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50DCCB-B1E9-944A-8C13-04E43BCFB90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64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62745-589A-3744-9C51-490C9A580F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411ACE-51EA-3846-BDF2-E54AEC8E2B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C3196-7D57-8747-8271-65B85C9F53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D3C556-7A09-9043-9B46-0B1CAE57CA5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0AB2D0-50C9-854C-B36B-F365CDFCBCC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460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62745-589A-3744-9C51-490C9A580F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411ACE-51EA-3846-BDF2-E54AEC8E2B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C3196-7D57-8747-8271-65B85C9F53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D3C556-7A09-9043-9B46-0B1CAE57CA5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21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62745-589A-3744-9C51-490C9A580F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411ACE-51EA-3846-BDF2-E54AEC8E2B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C3196-7D57-8747-8271-65B85C9F53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1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62745-589A-3744-9C51-490C9A580F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411ACE-51EA-3846-BDF2-E54AEC8E2B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0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5C5B2-4C19-874A-B4E7-214738F754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399E"/>
          </a:solidFill>
          <a:ln>
            <a:solidFill>
              <a:srgbClr val="3A4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08259-22E4-5D4D-955C-8D98250D1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44" y="6299681"/>
            <a:ext cx="1156371" cy="2020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7B161B-57F2-174B-8B30-547CAC084B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399E"/>
          </a:solidFill>
          <a:ln>
            <a:solidFill>
              <a:srgbClr val="3A4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C9EA7-791D-8D42-A4C1-7F65113F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44" y="6299681"/>
            <a:ext cx="1156371" cy="20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88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62745-589A-3744-9C51-490C9A580F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108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759ED-2C52-144B-A0BE-2AAEF5B4DC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644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64A0-6156-454A-B71C-613D6A047D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161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ABE6-5E18-A240-ABDD-7A7EE821A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539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CBF7-1E72-5744-B89B-85A920213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D71DB-C27C-4546-92C2-09533E6A50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D7C7C7-234B-EE47-81AC-FFEBDB132DE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CFB2C4-E79F-2C41-B1BE-F1185F3DECC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1A872B-CA73-B742-BE28-22C1D2D1015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897251-A352-7548-8D42-5D48FA9AEA9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8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CBF7-1E72-5744-B89B-85A920213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D71DB-C27C-4546-92C2-09533E6A50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D7C7C7-234B-EE47-81AC-FFEBDB132DE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CFB2C4-E79F-2C41-B1BE-F1185F3DECC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1A872B-CA73-B742-BE28-22C1D2D1015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70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CBF7-1E72-5744-B89B-85A920213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D71DB-C27C-4546-92C2-09533E6A50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D7C7C7-234B-EE47-81AC-FFEBDB132DE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CFB2C4-E79F-2C41-B1BE-F1185F3DECC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74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CBF7-1E72-5744-B89B-85A920213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D71DB-C27C-4546-92C2-09533E6A50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D7C7C7-234B-EE47-81AC-FFEBDB132DE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65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CBF7-1E72-5744-B89B-85A920213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D71DB-C27C-4546-92C2-09533E6A50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468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CBF7-1E72-5744-B89B-85A920213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21020-6718-9B46-AB4D-D6E68906A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0F0D1-C849-2E4E-8E6B-23630F323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AC7792-87F4-E046-A2F9-12C795A2C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DAA728-F57A-5B40-AB65-A040EF4FC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146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10C4-C213-564D-9521-F24BAD8BF6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326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32693-2A28-594C-96D3-6A54F2D3FE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53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6BB95-A21B-5942-8671-6DD884369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6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B1609-D278-456C-8B94-4E6056242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4415"/>
          <a:stretch/>
        </p:blipFill>
        <p:spPr>
          <a:xfrm>
            <a:off x="0" y="0"/>
            <a:ext cx="334393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63C64C-C855-9E42-84C0-F6A8FEC65C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520" y="6287806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417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5422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54000" y="6365875"/>
            <a:ext cx="690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solidFill>
                  <a:srgbClr val="898989"/>
                </a:solidFill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fld id="{D416F738-8894-2C46-A1D5-51E9C5EAD89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54984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atype-blac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2565787" cy="6858002"/>
          </a:xfrm>
          <a:prstGeom prst="rect">
            <a:avLst/>
          </a:prstGeom>
          <a:solidFill>
            <a:srgbClr val="132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7799" y="2453232"/>
            <a:ext cx="2130188" cy="132556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 b="1" i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defRPr>
            </a:lvl1pPr>
          </a:lstStyle>
          <a:p>
            <a:r>
              <a:rPr lang="en-CA" noProof="0" dirty="0"/>
              <a:t>Slide Topic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0"/>
          </p:nvPr>
        </p:nvSpPr>
        <p:spPr>
          <a:xfrm>
            <a:off x="3486150" y="762000"/>
            <a:ext cx="8191500" cy="541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54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7995A-D9EC-A749-8696-6530D19CD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7A964-CB4B-3045-982C-D0D284BFA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AB0A01-9013-724B-8EAA-13D3427A6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8D7BB3-A960-1F42-9E40-67FC404C3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E145A8-93B9-0B41-85C9-21FCDCFCE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28167A-3C25-F146-B8D5-26D8B36019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967E12-3C21-9143-AC24-7A6E9CA4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C13BD1-6B5F-5D43-A274-13518D119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D2B005-4A51-9F4C-85BA-0D2D2101F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C33C38-779D-734E-B89F-F05A14A77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EAD8AB-D121-1047-B108-6F7CB1C5E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FEFB8-1954-2A4F-A827-46F00EE52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BFF285-8E50-AC48-82A6-F6DA52745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AE51AD-D50B-F046-A42B-A34BA06B29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1C167D-BF30-544B-933D-6666148519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AF2A5B-8F5F-D846-9DD7-981401F8AA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3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lu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93DE-C6AD-6F41-94CC-752D3C2C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A93A-164A-A040-8717-2985493A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7597-DE5B-E64C-A9F3-1DEA9C154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7995A-D9EC-A749-8696-6530D19CD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7A964-CB4B-3045-982C-D0D284BFA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AB0A01-9013-724B-8EAA-13D3427A6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8D7BB3-A960-1F42-9E40-67FC404C3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E145A8-93B9-0B41-85C9-21FCDCFCE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A5F2-00AC-4F4E-A669-0C88513FD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853DD-3C67-6D40-AA96-08B2AA854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3B0984-3B9E-AB4B-A800-64DC4E5E7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77BACA-7D4F-6E42-99BA-0C7020EE7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875341-B3B8-B946-809D-38DF9736B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4F2B54-9ABA-E149-99A9-200C2F3F2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8A7E49-C424-074A-8CAF-6C805D78C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AF2F7F-7F01-5849-ABAF-B1F9EE0D3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86109D-FD4A-134D-B018-23F3E79691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482245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F4E4F1-F20D-9F47-9319-FA7E99E2A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644" y="6299682"/>
            <a:ext cx="1156371" cy="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1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8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Proxima Nova Semibold" charset="0"/>
          <a:ea typeface="Proxima Nova Semibold" charset="0"/>
          <a:cs typeface="Proxima Nova Semibold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Proxima Nova Semibold" charset="0"/>
          <a:ea typeface="Proxima Nova Semibold" charset="0"/>
          <a:cs typeface="Proxima Nova Semibold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Proxima Nova Semibold" charset="0"/>
          <a:ea typeface="Proxima Nova Semibold" charset="0"/>
          <a:cs typeface="Proxima Nova Semibol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Proxima Nova Semibold" charset="0"/>
          <a:ea typeface="Proxima Nova Semibold" charset="0"/>
          <a:cs typeface="Proxima Nova Semibold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Proxima Nova Semibold" charset="0"/>
          <a:ea typeface="Proxima Nova Semibold" charset="0"/>
          <a:cs typeface="Proxima Nova Semibol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26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Proxima Nova Semibold" charset="0"/>
          <a:ea typeface="Proxima Nova Semibold" charset="0"/>
          <a:cs typeface="Proxima Nova Semibold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Proxima Nova Semibold" charset="0"/>
          <a:ea typeface="Proxima Nova Semibold" charset="0"/>
          <a:cs typeface="Proxima Nova Semibold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Proxima Nova Semibold" charset="0"/>
          <a:ea typeface="Proxima Nova Semibold" charset="0"/>
          <a:cs typeface="Proxima Nova Semibol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Proxima Nova Semibold" charset="0"/>
          <a:ea typeface="Proxima Nova Semibold" charset="0"/>
          <a:cs typeface="Proxima Nova Semibold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Proxima Nova Semibold" charset="0"/>
          <a:ea typeface="Proxima Nova Semibold" charset="0"/>
          <a:cs typeface="Proxima Nova Semibol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youtube.com/watch?v=YVa8Bn9CRK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electric-cloud.com/blog/2018/07/devsecops-how-to-build-secure-pipelines-and-prevent-the-next-equifax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devsecops.org/blog/2016/5/20/-securit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slideshare.net/botchagalupe/you-build-it-cyber-chicago-keynot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lideshare.net/MichaelMan11/devsecops-london-gathering-june-201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ilsonmar.github.io/devsecops-perftes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stackify.com/devsecops-automate-security-testin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natype.com/appsca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dzone.com/refcardz/introduction-to-devsecops?chapter=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zone.com/articles/shifting-left-devsecop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cloudbees.com/blog/orchestrating-devsecops-security-spe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youtube.com/watch?v=LNL5J6gIkv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dzone.com/articles/from-water-scrum-fall-to-devsecop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LMaccheron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hyperlink" Target="https://twitter.com/LMaccherone/status/843644744538427392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oreilly.com/library/view/devopssec/9781491971413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community@sonatype.co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blog.sonatype.com/emerasoft-and-lifecycl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medium.com/@ashishrajan/devsecops-melbourne-meetup-s01e06-event-update-92c43ec41c3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opcito.com/blogs/from-the-ceos-desk-devsecops-next-stride-for-devop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dzone.com/articles/an-example-of-a-continuous-integration-delivery-pi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tech.gsa.gov/assets/downloads/techtalks/tech-talk-devsecops--for-d2d%20Platform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aricent.com/software/security-software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DependencyTrack/dependency-track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slideshare.net/secfigo/practical-devsecops-course-part-1-82334619?qid=c3898139-ccc1-414e-8924-210428f93ba6&amp;v=&amp;b=&amp;from_search=7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daydevops.com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veros.com/implementing-devsecops-proces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StefanStreichsbier/devsecops-the-big-picture-66944652?qid=c3898139-ccc1-414e-8924-210428f93ba6&amp;v=&amp;b=&amp;from_search=25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ravirajamiyer_99969/devsecops-when-infrastructure-as-code-meets-security-as-code-2a218ce2381d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artner.com/doc/3830131/structuring-application-security-practices-tool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acrosec.jp/qwertz/wp-content/uploads/2018/01/A1_Acrosec_Application_Security_Shift_Left_Security-by-Design_DevSecOps_V1.2.19_english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slideshare.net/DevOpstastic/devsecops-is-it-a-good-thin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slideshare.net/AmazonWebServices/securing-systems-at-cloud-scale-with-devsecops" TargetMode="External"/><Relationship Id="rId4" Type="http://schemas.openxmlformats.org/officeDocument/2006/relationships/hyperlink" Target="https://twitter.com/IanMmmm?ref_src=twsrc%5Egoogle%7Ctwcamp%5Eserp%7Ctwgr%5Eauthor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lideshare.net/cisoplatform7/devsecops-in-baby-steps-59371055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youtube.com/watch?v=Vkn4oIIjyD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shinesolutions.com/2016/05/13/the-emergence-of-the-3-towers-devsecops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slideshare.net/secfigo/practical-devsecops-course-part-1-82334619?qid=c3898139-ccc1-414e-8924-210428f93ba6&amp;v=&amp;b=&amp;from_search=7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DevOpsWebinars/take-control-design-a-complete-devsecops-program-82918313?from_action=save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.gsa.gov/guides/dev_sec_ops_guid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1A89F19-662A-D64C-9B6E-5D22BF196DFC}"/>
              </a:ext>
            </a:extLst>
          </p:cNvPr>
          <p:cNvSpPr txBox="1">
            <a:spLocks/>
          </p:cNvSpPr>
          <p:nvPr/>
        </p:nvSpPr>
        <p:spPr>
          <a:xfrm>
            <a:off x="578755" y="3111125"/>
            <a:ext cx="10515600" cy="10676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CA" sz="4800" b="1" dirty="0">
                <a:solidFill>
                  <a:srgbClr val="1B1C30"/>
                </a:solidFill>
                <a:latin typeface="Proxima Nova" panose="02000506030000020004" pitchFamily="2" charset="0"/>
              </a:rPr>
              <a:t>DevSecOps Reference Architectures 2020</a:t>
            </a:r>
            <a:endParaRPr lang="en-US" sz="4800" b="1" dirty="0">
              <a:solidFill>
                <a:srgbClr val="1B1C30"/>
              </a:solidFill>
              <a:latin typeface="Proxima Nova" panose="020005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70652D-ECF5-374A-A4CF-B03679698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066" y="4379494"/>
            <a:ext cx="34822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6DC2D2-DE0F-EF46-8252-394AA827A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73" y="2152957"/>
            <a:ext cx="2334758" cy="4079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B6CE-3608-8C4B-970F-42AA5B74E258}"/>
              </a:ext>
            </a:extLst>
          </p:cNvPr>
          <p:cNvSpPr txBox="1"/>
          <p:nvPr/>
        </p:nvSpPr>
        <p:spPr>
          <a:xfrm>
            <a:off x="584391" y="5342021"/>
            <a:ext cx="2816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roxima Nova" panose="02000506030000020004" pitchFamily="2" charset="0"/>
              </a:rPr>
              <a:t>Derek E. Weeks</a:t>
            </a:r>
          </a:p>
          <a:p>
            <a:r>
              <a:rPr lang="en-US" dirty="0">
                <a:latin typeface="Proxima Nova" panose="02000506030000020004" pitchFamily="2" charset="0"/>
              </a:rPr>
              <a:t>VP and DevOps Advocate</a:t>
            </a:r>
          </a:p>
          <a:p>
            <a:r>
              <a:rPr lang="en-US" dirty="0">
                <a:latin typeface="Proxima Nova" panose="02000506030000020004" pitchFamily="2" charset="0"/>
              </a:rPr>
              <a:t>Sonatype</a:t>
            </a:r>
          </a:p>
        </p:txBody>
      </p:sp>
    </p:spTree>
    <p:extLst>
      <p:ext uri="{BB962C8B-B14F-4D97-AF65-F5344CB8AC3E}">
        <p14:creationId xmlns:p14="http://schemas.microsoft.com/office/powerpoint/2010/main" val="105100328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62EE29-79EC-9045-B834-FA4F2C6F12BD}"/>
              </a:ext>
            </a:extLst>
          </p:cNvPr>
          <p:cNvSpPr txBox="1"/>
          <p:nvPr/>
        </p:nvSpPr>
        <p:spPr>
          <a:xfrm>
            <a:off x="273132" y="2284887"/>
            <a:ext cx="250569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Nicolas </a:t>
            </a:r>
            <a:r>
              <a:rPr lang="en-US" sz="2500" b="1" dirty="0" err="1">
                <a:latin typeface="Proxima Nova" panose="02000506030000020004" pitchFamily="2" charset="0"/>
              </a:rPr>
              <a:t>Chaillan</a:t>
            </a:r>
            <a:r>
              <a:rPr lang="en-US" sz="2500" b="1" dirty="0">
                <a:latin typeface="Proxima Nova" panose="02000506030000020004" pitchFamily="2" charset="0"/>
              </a:rPr>
              <a:t> and U.S. Dept of Defense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2C9EB-E8D7-D14A-AF91-E31FC9651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881" y="1181376"/>
            <a:ext cx="8014932" cy="44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4C1D0-B056-4745-8E98-78082F7A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282" y="777922"/>
            <a:ext cx="8124490" cy="5616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E35D8-58E5-C24C-8A32-044845C79266}"/>
              </a:ext>
            </a:extLst>
          </p:cNvPr>
          <p:cNvSpPr txBox="1"/>
          <p:nvPr/>
        </p:nvSpPr>
        <p:spPr>
          <a:xfrm>
            <a:off x="273132" y="2284887"/>
            <a:ext cx="25056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Aaron Weaver</a:t>
            </a:r>
          </a:p>
        </p:txBody>
      </p:sp>
    </p:spTree>
    <p:extLst>
      <p:ext uri="{BB962C8B-B14F-4D97-AF65-F5344CB8AC3E}">
        <p14:creationId xmlns:p14="http://schemas.microsoft.com/office/powerpoint/2010/main" val="172486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2A70A-6781-D241-8027-D8D77C44F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4"/>
          <a:stretch/>
        </p:blipFill>
        <p:spPr>
          <a:xfrm>
            <a:off x="2927267" y="1070867"/>
            <a:ext cx="9106107" cy="4297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431D1B-30AE-DC47-A25A-A3F5F8CD7B72}"/>
              </a:ext>
            </a:extLst>
          </p:cNvPr>
          <p:cNvSpPr txBox="1"/>
          <p:nvPr/>
        </p:nvSpPr>
        <p:spPr>
          <a:xfrm>
            <a:off x="6662056" y="6270172"/>
            <a:ext cx="5355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ADDO 2017, YouTube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DevOps: A How-To for Agility with Security: Murray Goldschmidt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EEAA1F-6511-BB4F-B35B-9EC5C8BA7CDC}"/>
              </a:ext>
            </a:extLst>
          </p:cNvPr>
          <p:cNvSpPr txBox="1"/>
          <p:nvPr/>
        </p:nvSpPr>
        <p:spPr>
          <a:xfrm>
            <a:off x="273132" y="2284887"/>
            <a:ext cx="25495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Murray Goldschmidt and Sense of Security</a:t>
            </a:r>
          </a:p>
        </p:txBody>
      </p:sp>
    </p:spTree>
    <p:extLst>
      <p:ext uri="{BB962C8B-B14F-4D97-AF65-F5344CB8AC3E}">
        <p14:creationId xmlns:p14="http://schemas.microsoft.com/office/powerpoint/2010/main" val="3560601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86273E-5713-624B-8CA1-98EA25DA8C65}"/>
              </a:ext>
            </a:extLst>
          </p:cNvPr>
          <p:cNvSpPr txBox="1"/>
          <p:nvPr/>
        </p:nvSpPr>
        <p:spPr>
          <a:xfrm>
            <a:off x="273132" y="2284887"/>
            <a:ext cx="250569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Hans Ashlock and Electric Cloud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D342D-4A77-0A4E-82A9-A1B3A540D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081" y="1670050"/>
            <a:ext cx="9055100" cy="3517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A0BF3-430A-D941-BF5D-1D8A5476CAFE}"/>
              </a:ext>
            </a:extLst>
          </p:cNvPr>
          <p:cNvSpPr txBox="1"/>
          <p:nvPr/>
        </p:nvSpPr>
        <p:spPr>
          <a:xfrm>
            <a:off x="6662056" y="6270172"/>
            <a:ext cx="5355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Hans Ashlock, Electric Cloud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DevSecOps: How to Build Secure Pipelines and Prevent the Next Equifax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5367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86273E-5713-624B-8CA1-98EA25DA8C65}"/>
              </a:ext>
            </a:extLst>
          </p:cNvPr>
          <p:cNvSpPr txBox="1"/>
          <p:nvPr/>
        </p:nvSpPr>
        <p:spPr>
          <a:xfrm>
            <a:off x="273132" y="2284887"/>
            <a:ext cx="250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Shannon </a:t>
            </a:r>
            <a:r>
              <a:rPr lang="en-US" sz="2500" b="1" dirty="0" err="1">
                <a:latin typeface="Proxima Nova" panose="02000506030000020004" pitchFamily="2" charset="0"/>
              </a:rPr>
              <a:t>Lietz</a:t>
            </a:r>
            <a:r>
              <a:rPr lang="en-US" sz="2500" b="1" dirty="0">
                <a:latin typeface="Proxima Nova" panose="02000506030000020004" pitchFamily="2" charset="0"/>
              </a:rPr>
              <a:t> and Intuit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99897-4C71-5440-9AF8-73C3EB308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36" y="1488239"/>
            <a:ext cx="8981332" cy="3881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05247-F775-0F4B-8B74-B94D887C86D5}"/>
              </a:ext>
            </a:extLst>
          </p:cNvPr>
          <p:cNvSpPr txBox="1"/>
          <p:nvPr/>
        </p:nvSpPr>
        <p:spPr>
          <a:xfrm>
            <a:off x="6662056" y="6270172"/>
            <a:ext cx="5355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Shannon </a:t>
            </a:r>
            <a:r>
              <a:rPr lang="en-US" sz="1100" dirty="0" err="1">
                <a:latin typeface="Proxima Nova" panose="02000506030000020004" pitchFamily="2" charset="0"/>
              </a:rPr>
              <a:t>Lietz</a:t>
            </a:r>
            <a:r>
              <a:rPr lang="en-US" sz="1100" dirty="0">
                <a:latin typeface="Proxima Nova" panose="02000506030000020004" pitchFamily="2" charset="0"/>
              </a:rPr>
              <a:t>, DevSecOps – “</a:t>
            </a:r>
            <a:r>
              <a:rPr lang="en-US" sz="1100" dirty="0">
                <a:latin typeface="Proxima Nova" panose="02000506030000020004" pitchFamily="2" charset="0"/>
                <a:sym typeface="Wingdings" pitchFamily="2" charset="2"/>
                <a:hlinkClick r:id="rId4"/>
              </a:rPr>
              <a:t> Shifting Security to the Left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476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86273E-5713-624B-8CA1-98EA25DA8C65}"/>
              </a:ext>
            </a:extLst>
          </p:cNvPr>
          <p:cNvSpPr txBox="1"/>
          <p:nvPr/>
        </p:nvSpPr>
        <p:spPr>
          <a:xfrm>
            <a:off x="273132" y="2284887"/>
            <a:ext cx="271572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John Willis and </a:t>
            </a:r>
            <a:r>
              <a:rPr lang="en-US" sz="2500" b="1" dirty="0" err="1">
                <a:latin typeface="Proxima Nova" panose="02000506030000020004" pitchFamily="2" charset="0"/>
              </a:rPr>
              <a:t>Botchagalupe</a:t>
            </a:r>
            <a:r>
              <a:rPr lang="en-US" sz="2500" b="1" dirty="0">
                <a:latin typeface="Proxima Nova" panose="02000506030000020004" pitchFamily="2" charset="0"/>
              </a:rPr>
              <a:t> Technologies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3BC02-F15C-5849-AA73-F54DA836C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513" y="1155366"/>
            <a:ext cx="7835900" cy="433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8ABDBC-A8C6-A34B-967F-B283FBF954C1}"/>
              </a:ext>
            </a:extLst>
          </p:cNvPr>
          <p:cNvSpPr txBox="1"/>
          <p:nvPr/>
        </p:nvSpPr>
        <p:spPr>
          <a:xfrm>
            <a:off x="6096000" y="6270172"/>
            <a:ext cx="5921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John Willis, LinkedIn </a:t>
            </a:r>
            <a:r>
              <a:rPr lang="en-US" sz="1100" dirty="0" err="1">
                <a:latin typeface="Proxima Nova" panose="02000506030000020004" pitchFamily="2" charset="0"/>
              </a:rPr>
              <a:t>Slideshare</a:t>
            </a:r>
            <a:r>
              <a:rPr lang="en-US" sz="1100" dirty="0">
                <a:latin typeface="Proxima Nova" panose="02000506030000020004" pitchFamily="2" charset="0"/>
              </a:rPr>
              <a:t>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You Build It – Cyber Chicago Keynote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7221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86273E-5713-624B-8CA1-98EA25DA8C65}"/>
              </a:ext>
            </a:extLst>
          </p:cNvPr>
          <p:cNvSpPr txBox="1"/>
          <p:nvPr/>
        </p:nvSpPr>
        <p:spPr>
          <a:xfrm>
            <a:off x="273132" y="2284887"/>
            <a:ext cx="25056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Michael Man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12CD2-401C-074F-8620-617CC1BBD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421" y="1219200"/>
            <a:ext cx="7975600" cy="441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4ADC4-C193-3544-9F1E-606CC8C58277}"/>
              </a:ext>
            </a:extLst>
          </p:cNvPr>
          <p:cNvSpPr txBox="1"/>
          <p:nvPr/>
        </p:nvSpPr>
        <p:spPr>
          <a:xfrm>
            <a:off x="6096000" y="6270172"/>
            <a:ext cx="5921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Michael Man, LinkedIn SlideShare – “</a:t>
            </a:r>
            <a:r>
              <a:rPr lang="en-US" sz="1100" dirty="0">
                <a:latin typeface="Proxima Nova" panose="02000506030000020004" pitchFamily="2" charset="0"/>
                <a:sym typeface="Wingdings" pitchFamily="2" charset="2"/>
                <a:hlinkClick r:id="rId4"/>
              </a:rPr>
              <a:t>DevSecOps – London Gathering: June 2018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3429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86273E-5713-624B-8CA1-98EA25DA8C65}"/>
              </a:ext>
            </a:extLst>
          </p:cNvPr>
          <p:cNvSpPr txBox="1"/>
          <p:nvPr/>
        </p:nvSpPr>
        <p:spPr>
          <a:xfrm>
            <a:off x="273132" y="2284887"/>
            <a:ext cx="23773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Wilson Mar and </a:t>
            </a:r>
            <a:r>
              <a:rPr lang="en-US" sz="2500" b="1" dirty="0" err="1">
                <a:latin typeface="Proxima Nova" panose="02000506030000020004" pitchFamily="2" charset="0"/>
              </a:rPr>
              <a:t>JetBloom</a:t>
            </a:r>
            <a:endParaRPr lang="en-US" sz="2500" b="1" dirty="0">
              <a:latin typeface="Proxima Nova" panose="0200050603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9586F-573C-CF4C-AA38-561A8F50B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593" y="1087209"/>
            <a:ext cx="8689275" cy="4683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718A15-6ADC-AF4C-92F5-CA3A1D75DF27}"/>
              </a:ext>
            </a:extLst>
          </p:cNvPr>
          <p:cNvSpPr txBox="1"/>
          <p:nvPr/>
        </p:nvSpPr>
        <p:spPr>
          <a:xfrm>
            <a:off x="6096000" y="6270172"/>
            <a:ext cx="5921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Wilson Mar – 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Hands-On DevSecOps Course</a:t>
            </a:r>
            <a:endParaRPr lang="en-US" sz="1100" dirty="0"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00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86273E-5713-624B-8CA1-98EA25DA8C65}"/>
              </a:ext>
            </a:extLst>
          </p:cNvPr>
          <p:cNvSpPr txBox="1"/>
          <p:nvPr/>
        </p:nvSpPr>
        <p:spPr>
          <a:xfrm>
            <a:off x="273132" y="2284887"/>
            <a:ext cx="250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Matt Watson and </a:t>
            </a:r>
            <a:r>
              <a:rPr lang="en-US" sz="2500" b="1" dirty="0" err="1">
                <a:latin typeface="Proxima Nova" panose="02000506030000020004" pitchFamily="2" charset="0"/>
              </a:rPr>
              <a:t>Stackify</a:t>
            </a:r>
            <a:endParaRPr lang="en-US" sz="2500" b="1" dirty="0">
              <a:latin typeface="Proxima Nova" panose="0200050603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BD907-B149-A84B-A287-F3873E8AD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098" y="1439779"/>
            <a:ext cx="8064500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5BC7CB-E92B-394D-87F7-12321ACCEF50}"/>
              </a:ext>
            </a:extLst>
          </p:cNvPr>
          <p:cNvSpPr txBox="1"/>
          <p:nvPr/>
        </p:nvSpPr>
        <p:spPr>
          <a:xfrm>
            <a:off x="6096000" y="6270172"/>
            <a:ext cx="5921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Matt Watson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What is DevSecOps? How to Automate Security Testing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3997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C6EF4C-0C8C-2C4C-BEBC-EF5FB9AF9E90}"/>
              </a:ext>
            </a:extLst>
          </p:cNvPr>
          <p:cNvSpPr txBox="1"/>
          <p:nvPr/>
        </p:nvSpPr>
        <p:spPr>
          <a:xfrm>
            <a:off x="273132" y="2284887"/>
            <a:ext cx="250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Interested in DevSecOps, but don’t know where to start?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7D41F1-4285-0841-8C9F-7D7C326FE17B}"/>
              </a:ext>
            </a:extLst>
          </p:cNvPr>
          <p:cNvSpPr/>
          <p:nvPr/>
        </p:nvSpPr>
        <p:spPr>
          <a:xfrm>
            <a:off x="8308848" y="2595092"/>
            <a:ext cx="35052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Proxima Nova" panose="02000506030000020004" pitchFamily="2" charset="0"/>
              </a:rPr>
              <a:t>Try </a:t>
            </a:r>
            <a:r>
              <a:rPr lang="en-US" sz="1200" b="1" dirty="0">
                <a:latin typeface="Proxima Nova" panose="02000506030000020004" pitchFamily="2" charset="0"/>
                <a:hlinkClick r:id="rId3"/>
              </a:rPr>
              <a:t>Nexus Vulnerability Scanner</a:t>
            </a:r>
            <a:r>
              <a:rPr lang="en-US" sz="1200" b="1" dirty="0">
                <a:latin typeface="Proxima Nova" panose="02000506030000020004" pitchFamily="2" charset="0"/>
              </a:rPr>
              <a:t>:</a:t>
            </a:r>
          </a:p>
          <a:p>
            <a:endParaRPr lang="en-US" sz="1200" b="1" i="1" dirty="0">
              <a:latin typeface="Proxima Nova" panose="0200050603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latin typeface="Proxima Nova" panose="02000506030000020004" pitchFamily="2" charset="0"/>
              </a:rPr>
              <a:t>Confidently and quickly analyze your open source and third party components</a:t>
            </a:r>
          </a:p>
          <a:p>
            <a:pPr marL="457200" indent="-457200">
              <a:buFont typeface="+mj-lt"/>
              <a:buAutoNum type="arabicPeriod"/>
            </a:pPr>
            <a:endParaRPr lang="en-US" sz="1200" dirty="0">
              <a:latin typeface="Proxima Nova" panose="0200050603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latin typeface="Proxima Nova" panose="02000506030000020004" pitchFamily="2" charset="0"/>
              </a:rPr>
              <a:t>Create a precise “Bill of Materials” to identify which open source components are used and where. </a:t>
            </a:r>
          </a:p>
          <a:p>
            <a:pPr marL="457200" indent="-457200">
              <a:buFont typeface="+mj-lt"/>
              <a:buAutoNum type="arabicPeriod"/>
            </a:pPr>
            <a:endParaRPr lang="en-US" sz="1200" dirty="0">
              <a:latin typeface="Proxima Nova" panose="0200050603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latin typeface="Proxima Nova" panose="02000506030000020004" pitchFamily="2" charset="0"/>
              </a:rPr>
              <a:t>Discover all component dependencies and known vulnerabilities or license risks.</a:t>
            </a:r>
            <a:endParaRPr lang="en-US" sz="1200" b="1" i="1" dirty="0">
              <a:latin typeface="Proxima Nova" panose="02000506030000020004" pitchFamily="2" charset="0"/>
            </a:endParaRPr>
          </a:p>
          <a:p>
            <a:endParaRPr lang="en-US" sz="1200" b="1" i="1" dirty="0">
              <a:latin typeface="Proxima Nova" panose="02000506030000020004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17514E-F266-F64F-98B7-A7F0F5D5F656}"/>
              </a:ext>
            </a:extLst>
          </p:cNvPr>
          <p:cNvGrpSpPr/>
          <p:nvPr/>
        </p:nvGrpSpPr>
        <p:grpSpPr>
          <a:xfrm>
            <a:off x="3578352" y="1074645"/>
            <a:ext cx="4176436" cy="5015259"/>
            <a:chOff x="3578352" y="1074645"/>
            <a:chExt cx="4176436" cy="50152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18F3FE-FDCC-5942-8F4F-45C8A94CB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9338" y="1103376"/>
              <a:ext cx="4105450" cy="498652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C52E56-DCE0-7C42-B266-02D4B1EC100B}"/>
                </a:ext>
              </a:extLst>
            </p:cNvPr>
            <p:cNvSpPr/>
            <p:nvPr/>
          </p:nvSpPr>
          <p:spPr>
            <a:xfrm>
              <a:off x="3657600" y="1121664"/>
              <a:ext cx="835152" cy="18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36B485-FC20-CA46-B0DC-2CC7B4FA7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8352" y="1074645"/>
              <a:ext cx="871728" cy="338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978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E14378-62C4-EE4B-B21B-3CAC0233A5D1}"/>
              </a:ext>
            </a:extLst>
          </p:cNvPr>
          <p:cNvSpPr txBox="1"/>
          <p:nvPr/>
        </p:nvSpPr>
        <p:spPr>
          <a:xfrm>
            <a:off x="558142" y="2474893"/>
            <a:ext cx="19594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About this collection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6DA62-96B0-B345-BB88-AF851E150148}"/>
              </a:ext>
            </a:extLst>
          </p:cNvPr>
          <p:cNvSpPr txBox="1"/>
          <p:nvPr/>
        </p:nvSpPr>
        <p:spPr>
          <a:xfrm>
            <a:off x="3487385" y="1332087"/>
            <a:ext cx="81464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Proxima Nova" panose="02000506030000020004" pitchFamily="2" charset="0"/>
              </a:rPr>
              <a:t>The reference architectures can be used to </a:t>
            </a:r>
            <a:r>
              <a:rPr lang="en-US" sz="2400" b="1" dirty="0">
                <a:latin typeface="Proxima Nova" panose="02000506030000020004" pitchFamily="2" charset="0"/>
              </a:rPr>
              <a:t>validate choices </a:t>
            </a:r>
            <a:r>
              <a:rPr lang="en-US" sz="2400" dirty="0">
                <a:latin typeface="Proxima Nova" panose="02000506030000020004" pitchFamily="2" charset="0"/>
              </a:rPr>
              <a:t>you have made or are planning to make.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Proxima Nova" panose="02000506030000020004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Proxima Nova" panose="02000506030000020004" pitchFamily="2" charset="0"/>
              </a:rPr>
              <a:t>They are curated from the </a:t>
            </a:r>
            <a:r>
              <a:rPr lang="en-US" sz="2400" b="1" dirty="0">
                <a:latin typeface="Proxima Nova" panose="02000506030000020004" pitchFamily="2" charset="0"/>
              </a:rPr>
              <a:t>community.</a:t>
            </a:r>
            <a:r>
              <a:rPr lang="en-US" sz="2400" dirty="0">
                <a:latin typeface="Proxima Nova" panose="02000506030000020004" pitchFamily="2" charset="0"/>
              </a:rPr>
              <a:t> You will notice a number of common elements that are used repeatedly.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Proxima Nova" panose="02000506030000020004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Proxima Nova" panose="02000506030000020004" pitchFamily="2" charset="0"/>
              </a:rPr>
              <a:t>Each image has a link to its </a:t>
            </a:r>
            <a:r>
              <a:rPr lang="en-US" sz="2400" b="1" dirty="0">
                <a:latin typeface="Proxima Nova" panose="02000506030000020004" pitchFamily="2" charset="0"/>
              </a:rPr>
              <a:t>original source</a:t>
            </a:r>
            <a:r>
              <a:rPr lang="en-US" sz="2400" dirty="0">
                <a:latin typeface="Proxima Nova" panose="02000506030000020004" pitchFamily="2" charset="0"/>
              </a:rPr>
              <a:t> in the speaker notes, enabling you to deep dive for more knowledge.</a:t>
            </a:r>
          </a:p>
          <a:p>
            <a:endParaRPr lang="en-US" sz="2400" b="1" dirty="0">
              <a:latin typeface="Proxima Nova" panose="0200050603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3244D-F3A5-454F-AD6D-40212188423E}"/>
              </a:ext>
            </a:extLst>
          </p:cNvPr>
          <p:cNvSpPr txBox="1"/>
          <p:nvPr/>
        </p:nvSpPr>
        <p:spPr>
          <a:xfrm>
            <a:off x="3629889" y="5890161"/>
            <a:ext cx="745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Proxima Nova" panose="02000506030000020004" pitchFamily="2" charset="0"/>
              </a:rPr>
              <a:t>If you would like to have </a:t>
            </a:r>
            <a:r>
              <a:rPr lang="en-US" b="1" dirty="0">
                <a:solidFill>
                  <a:srgbClr val="336699"/>
                </a:solidFill>
                <a:latin typeface="Proxima Nova" panose="02000506030000020004" pitchFamily="2" charset="0"/>
              </a:rPr>
              <a:t>your reference architecture </a:t>
            </a:r>
            <a:r>
              <a:rPr lang="en-US" dirty="0">
                <a:solidFill>
                  <a:srgbClr val="336699"/>
                </a:solidFill>
                <a:latin typeface="Proxima Nova" panose="02000506030000020004" pitchFamily="2" charset="0"/>
              </a:rPr>
              <a:t>added to this deck, please send it to </a:t>
            </a:r>
            <a:r>
              <a:rPr lang="en-US" dirty="0" err="1">
                <a:solidFill>
                  <a:srgbClr val="336699"/>
                </a:solidFill>
                <a:latin typeface="Proxima Nova" panose="02000506030000020004" pitchFamily="2" charset="0"/>
              </a:rPr>
              <a:t>community@sonatype.com</a:t>
            </a:r>
            <a:r>
              <a:rPr lang="en-US" dirty="0">
                <a:solidFill>
                  <a:srgbClr val="336699"/>
                </a:solidFill>
                <a:latin typeface="Proxima Nova" panose="0200050603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1887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86273E-5713-624B-8CA1-98EA25DA8C65}"/>
              </a:ext>
            </a:extLst>
          </p:cNvPr>
          <p:cNvSpPr txBox="1"/>
          <p:nvPr/>
        </p:nvSpPr>
        <p:spPr>
          <a:xfrm>
            <a:off x="273132" y="2284887"/>
            <a:ext cx="248332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Jeff Williams and Contrast Security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7EA84-037E-7242-9CE2-B6829A5F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890" y="1206835"/>
            <a:ext cx="9067800" cy="420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2FEDB-3233-074A-A566-918417D200FD}"/>
              </a:ext>
            </a:extLst>
          </p:cNvPr>
          <p:cNvSpPr txBox="1"/>
          <p:nvPr/>
        </p:nvSpPr>
        <p:spPr>
          <a:xfrm>
            <a:off x="6096000" y="6270172"/>
            <a:ext cx="5921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Jeff Williams, </a:t>
            </a:r>
            <a:r>
              <a:rPr lang="en-US" sz="1100" dirty="0" err="1">
                <a:latin typeface="Proxima Nova" panose="02000506030000020004" pitchFamily="2" charset="0"/>
              </a:rPr>
              <a:t>DZone</a:t>
            </a:r>
            <a:r>
              <a:rPr lang="en-US" sz="1100" dirty="0">
                <a:latin typeface="Proxima Nova" panose="02000506030000020004" pitchFamily="2" charset="0"/>
              </a:rPr>
              <a:t> </a:t>
            </a:r>
            <a:r>
              <a:rPr lang="en-US" sz="1100" dirty="0" err="1">
                <a:latin typeface="Proxima Nova" panose="02000506030000020004" pitchFamily="2" charset="0"/>
              </a:rPr>
              <a:t>Refcard</a:t>
            </a:r>
            <a:r>
              <a:rPr lang="en-US" sz="1100" dirty="0">
                <a:latin typeface="Proxima Nova" panose="02000506030000020004" pitchFamily="2" charset="0"/>
              </a:rPr>
              <a:t> #267–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Introduction to DevSecOps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1044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86273E-5713-624B-8CA1-98EA25DA8C65}"/>
              </a:ext>
            </a:extLst>
          </p:cNvPr>
          <p:cNvSpPr txBox="1"/>
          <p:nvPr/>
        </p:nvSpPr>
        <p:spPr>
          <a:xfrm>
            <a:off x="273132" y="2284887"/>
            <a:ext cx="250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Tom Porter and HPE/DXC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FB8CB-110B-EA46-B9B6-FDAB8DE56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186" y="1290991"/>
            <a:ext cx="8964280" cy="4276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1364C3-028C-2747-ABE0-389CC1BCE92C}"/>
              </a:ext>
            </a:extLst>
          </p:cNvPr>
          <p:cNvSpPr txBox="1"/>
          <p:nvPr/>
        </p:nvSpPr>
        <p:spPr>
          <a:xfrm>
            <a:off x="6096000" y="6270172"/>
            <a:ext cx="5921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Tom Porter, </a:t>
            </a:r>
            <a:r>
              <a:rPr lang="en-US" sz="1100" dirty="0" err="1">
                <a:latin typeface="Proxima Nova" panose="02000506030000020004" pitchFamily="2" charset="0"/>
              </a:rPr>
              <a:t>DZone</a:t>
            </a:r>
            <a:r>
              <a:rPr lang="en-US" sz="1100" dirty="0">
                <a:latin typeface="Proxima Nova" panose="02000506030000020004" pitchFamily="2" charset="0"/>
              </a:rPr>
              <a:t>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DevSecOps – A New Chance for Security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9346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FCC5E1-5E39-254B-856C-BDA18E63E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843" y="1226843"/>
            <a:ext cx="8185484" cy="3772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5A0A61-6319-0A40-A3B3-3106084FE5C1}"/>
              </a:ext>
            </a:extLst>
          </p:cNvPr>
          <p:cNvSpPr txBox="1"/>
          <p:nvPr/>
        </p:nvSpPr>
        <p:spPr>
          <a:xfrm>
            <a:off x="6096000" y="6270172"/>
            <a:ext cx="5921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Ben </a:t>
            </a:r>
            <a:r>
              <a:rPr lang="en-US" sz="1100" dirty="0" err="1">
                <a:latin typeface="Proxima Nova" panose="02000506030000020004" pitchFamily="2" charset="0"/>
              </a:rPr>
              <a:t>Chicoski</a:t>
            </a:r>
            <a:r>
              <a:rPr lang="en-US" sz="1100" dirty="0">
                <a:latin typeface="Proxima Nova" panose="02000506030000020004" pitchFamily="2" charset="0"/>
              </a:rPr>
              <a:t>, </a:t>
            </a:r>
            <a:r>
              <a:rPr lang="en-US" sz="1100" dirty="0" err="1">
                <a:latin typeface="Proxima Nova" panose="02000506030000020004" pitchFamily="2" charset="0"/>
              </a:rPr>
              <a:t>CloudBees</a:t>
            </a:r>
            <a:r>
              <a:rPr lang="en-US" sz="1100" dirty="0">
                <a:latin typeface="Proxima Nova" panose="02000506030000020004" pitchFamily="2" charset="0"/>
              </a:rPr>
              <a:t>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Orchestrating DevSecOps: Security at Speed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F8F7EF-4E89-6D44-ABED-2D76837A9AB0}"/>
              </a:ext>
            </a:extLst>
          </p:cNvPr>
          <p:cNvSpPr txBox="1"/>
          <p:nvPr/>
        </p:nvSpPr>
        <p:spPr>
          <a:xfrm>
            <a:off x="273132" y="2284887"/>
            <a:ext cx="2509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Ben </a:t>
            </a:r>
            <a:r>
              <a:rPr lang="en-US" sz="2500" b="1" dirty="0" err="1">
                <a:latin typeface="Proxima Nova" panose="02000506030000020004" pitchFamily="2" charset="0"/>
              </a:rPr>
              <a:t>Chicoski</a:t>
            </a:r>
            <a:r>
              <a:rPr lang="en-US" sz="2500" b="1" dirty="0">
                <a:latin typeface="Proxima Nova" panose="02000506030000020004" pitchFamily="2" charset="0"/>
              </a:rPr>
              <a:t> and </a:t>
            </a:r>
            <a:r>
              <a:rPr lang="en-US" sz="2500" b="1" dirty="0" err="1">
                <a:latin typeface="Proxima Nova" panose="02000506030000020004" pitchFamily="2" charset="0"/>
              </a:rPr>
              <a:t>CloudBees</a:t>
            </a:r>
            <a:endParaRPr lang="en-US" sz="2500" b="1" dirty="0"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4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515B19-B429-5B46-A07C-EBC8E91C5B63}"/>
              </a:ext>
            </a:extLst>
          </p:cNvPr>
          <p:cNvSpPr txBox="1"/>
          <p:nvPr/>
        </p:nvSpPr>
        <p:spPr>
          <a:xfrm>
            <a:off x="273132" y="2284887"/>
            <a:ext cx="26693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Leonel </a:t>
            </a:r>
            <a:r>
              <a:rPr lang="en-US" sz="2500" b="1" dirty="0" err="1">
                <a:latin typeface="Proxima Nova" panose="02000506030000020004" pitchFamily="2" charset="0"/>
              </a:rPr>
              <a:t>Garciga</a:t>
            </a:r>
            <a:r>
              <a:rPr lang="en-US" sz="2500" b="1" dirty="0">
                <a:latin typeface="Proxima Nova" panose="02000506030000020004" pitchFamily="2" charset="0"/>
              </a:rPr>
              <a:t> and U.S. Dept of Defense/JIDO</a:t>
            </a:r>
          </a:p>
          <a:p>
            <a:r>
              <a:rPr lang="en-US" sz="2500" b="1" dirty="0">
                <a:latin typeface="Proxima Nova" panose="02000506030000020004" pitchFamily="2" charset="0"/>
              </a:rPr>
              <a:t>(circa 2017)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347A0-F1AE-5145-94A4-27C3F86CA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486" y="673140"/>
            <a:ext cx="9249514" cy="51165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0DB7B-61D6-5D40-BB63-212E6B4855B9}"/>
              </a:ext>
            </a:extLst>
          </p:cNvPr>
          <p:cNvSpPr txBox="1"/>
          <p:nvPr/>
        </p:nvSpPr>
        <p:spPr>
          <a:xfrm>
            <a:off x="6096000" y="6270172"/>
            <a:ext cx="5921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ADDO 2017, YouTube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Governance and Transparency in GovSec DevOps: Leonel Garciga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3533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280F3-6DB2-D849-B7F1-CAE1F08AB7A8}"/>
              </a:ext>
            </a:extLst>
          </p:cNvPr>
          <p:cNvSpPr txBox="1"/>
          <p:nvPr/>
        </p:nvSpPr>
        <p:spPr>
          <a:xfrm>
            <a:off x="273132" y="2284887"/>
            <a:ext cx="250569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Hasan Yasar and Carnegie Mellon SEI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50F77-9723-F54D-A51E-3FAA85625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5" t="1931" r="1478"/>
          <a:stretch/>
        </p:blipFill>
        <p:spPr>
          <a:xfrm>
            <a:off x="3839009" y="237440"/>
            <a:ext cx="7087273" cy="5842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A0353-61F9-3747-9AEE-93EEE541DBF8}"/>
              </a:ext>
            </a:extLst>
          </p:cNvPr>
          <p:cNvSpPr txBox="1"/>
          <p:nvPr/>
        </p:nvSpPr>
        <p:spPr>
          <a:xfrm>
            <a:off x="6662056" y="6270172"/>
            <a:ext cx="5355773" cy="26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Derek Weeks, </a:t>
            </a:r>
            <a:r>
              <a:rPr lang="en-US" sz="1100" dirty="0" err="1">
                <a:latin typeface="Proxima Nova" panose="02000506030000020004" pitchFamily="2" charset="0"/>
              </a:rPr>
              <a:t>DZone</a:t>
            </a:r>
            <a:r>
              <a:rPr lang="en-US" sz="1100" dirty="0">
                <a:latin typeface="Proxima Nova" panose="02000506030000020004" pitchFamily="2" charset="0"/>
              </a:rPr>
              <a:t>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From Water-Scrum-Fall to DevSecOps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6194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7FFB1-FA0C-0143-B7F3-81FA03AEDA04}"/>
              </a:ext>
            </a:extLst>
          </p:cNvPr>
          <p:cNvSpPr txBox="1"/>
          <p:nvPr/>
        </p:nvSpPr>
        <p:spPr>
          <a:xfrm>
            <a:off x="273132" y="2284887"/>
            <a:ext cx="239055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Larry </a:t>
            </a:r>
            <a:r>
              <a:rPr lang="en-US" sz="2500" b="1" dirty="0" err="1">
                <a:latin typeface="Proxima Nova" panose="02000506030000020004" pitchFamily="2" charset="0"/>
              </a:rPr>
              <a:t>Maccherone</a:t>
            </a:r>
            <a:r>
              <a:rPr lang="en-US" sz="2500" b="1" dirty="0">
                <a:latin typeface="Proxima Nova" panose="02000506030000020004" pitchFamily="2" charset="0"/>
              </a:rPr>
              <a:t> and Comcast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3D98E-7319-F74E-BF71-D6805B655E6E}"/>
              </a:ext>
            </a:extLst>
          </p:cNvPr>
          <p:cNvSpPr txBox="1"/>
          <p:nvPr/>
        </p:nvSpPr>
        <p:spPr>
          <a:xfrm>
            <a:off x="6662056" y="6270172"/>
            <a:ext cx="5355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Larry </a:t>
            </a:r>
            <a:r>
              <a:rPr lang="en-US" sz="1100" dirty="0" err="1">
                <a:latin typeface="Proxima Nova" panose="02000506030000020004" pitchFamily="2" charset="0"/>
              </a:rPr>
              <a:t>Maccherone</a:t>
            </a:r>
            <a:r>
              <a:rPr lang="en-US" sz="1100" dirty="0">
                <a:latin typeface="Proxima Nova" panose="02000506030000020004" pitchFamily="2" charset="0"/>
              </a:rPr>
              <a:t> </a:t>
            </a:r>
            <a:r>
              <a:rPr lang="en-US" sz="1100" dirty="0">
                <a:latin typeface="Proxima Nova" panose="02000506030000020004" pitchFamily="2" charset="0"/>
                <a:hlinkClick r:id="rId3"/>
              </a:rPr>
              <a:t>(@</a:t>
            </a:r>
            <a:r>
              <a:rPr lang="en-US" sz="1100" dirty="0" err="1">
                <a:latin typeface="Proxima Nova" panose="02000506030000020004" pitchFamily="2" charset="0"/>
                <a:hlinkClick r:id="rId3"/>
              </a:rPr>
              <a:t>Lmaccherone</a:t>
            </a:r>
            <a:r>
              <a:rPr lang="en-US" sz="1100" dirty="0">
                <a:latin typeface="Proxima Nova" panose="02000506030000020004" pitchFamily="2" charset="0"/>
              </a:rPr>
              <a:t>), Twitter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Annotated DevSecOps Cycle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966FD-DBBC-0A4A-A723-F85FE475FE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0" t="5671"/>
          <a:stretch/>
        </p:blipFill>
        <p:spPr>
          <a:xfrm>
            <a:off x="2922597" y="1037635"/>
            <a:ext cx="9095232" cy="431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49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061CE-5EE8-2C4C-B64A-581FD6AB163E}"/>
              </a:ext>
            </a:extLst>
          </p:cNvPr>
          <p:cNvSpPr txBox="1"/>
          <p:nvPr/>
        </p:nvSpPr>
        <p:spPr>
          <a:xfrm>
            <a:off x="273132" y="2284887"/>
            <a:ext cx="25056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Jim Bird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E5857-48AD-7E44-83CB-A1A60B13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613" y="0"/>
            <a:ext cx="394434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63B879-AB50-624F-B5F5-53AA77454861}"/>
              </a:ext>
            </a:extLst>
          </p:cNvPr>
          <p:cNvSpPr txBox="1"/>
          <p:nvPr/>
        </p:nvSpPr>
        <p:spPr>
          <a:xfrm>
            <a:off x="7315200" y="6270172"/>
            <a:ext cx="4702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Jim Bird, O’Reilly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DevOps Sec: Securing Software Through Continuous Delivery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3031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A343DA-C895-4E4C-8D9C-A5AD28E0A500}"/>
              </a:ext>
            </a:extLst>
          </p:cNvPr>
          <p:cNvSpPr txBox="1"/>
          <p:nvPr/>
        </p:nvSpPr>
        <p:spPr>
          <a:xfrm>
            <a:off x="4529328" y="4715452"/>
            <a:ext cx="7470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Proxima Nova" panose="02000506030000020004" pitchFamily="2" charset="0"/>
              </a:rPr>
              <a:t>Want </a:t>
            </a:r>
            <a:r>
              <a:rPr lang="en-US" sz="1000" b="1" u="sng" dirty="0">
                <a:latin typeface="Proxima Nova" panose="02000506030000020004" pitchFamily="2" charset="0"/>
              </a:rPr>
              <a:t>your</a:t>
            </a:r>
            <a:r>
              <a:rPr lang="en-US" sz="1000" b="1" dirty="0">
                <a:latin typeface="Proxima Nova" panose="02000506030000020004" pitchFamily="2" charset="0"/>
              </a:rPr>
              <a:t> DevSecOps Reference Architecture to this deck?</a:t>
            </a:r>
          </a:p>
          <a:p>
            <a:endParaRPr lang="en-US" sz="1000" b="1" dirty="0">
              <a:latin typeface="Proxima Nova" panose="0200050603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000" dirty="0">
                <a:latin typeface="Proxima Nova" panose="02000506030000020004" pitchFamily="2" charset="0"/>
              </a:rPr>
              <a:t>Send it to </a:t>
            </a:r>
            <a:r>
              <a:rPr lang="en-US" sz="1000" dirty="0">
                <a:latin typeface="Proxima Nova" panose="02000506030000020004" pitchFamily="2" charset="0"/>
                <a:hlinkClick r:id="rId3"/>
              </a:rPr>
              <a:t>community@sonatype.com</a:t>
            </a:r>
            <a:r>
              <a:rPr lang="en-US" sz="1000" dirty="0">
                <a:latin typeface="Proxima Nova" panose="02000506030000020004" pitchFamily="2" charset="0"/>
              </a:rPr>
              <a:t> with the subject line: DevSecOps Reference Architecture</a:t>
            </a:r>
          </a:p>
          <a:p>
            <a:pPr marL="457200" indent="-457200">
              <a:buFont typeface="+mj-lt"/>
              <a:buAutoNum type="arabicPeriod"/>
            </a:pPr>
            <a:endParaRPr lang="en-US" sz="1000" dirty="0">
              <a:latin typeface="Proxima Nova" panose="0200050603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000" dirty="0">
                <a:latin typeface="Proxima Nova" panose="02000506030000020004" pitchFamily="2" charset="0"/>
              </a:rPr>
              <a:t>Provide a link as to where people can find more info about it (e.g., blog, video, SlideShare)</a:t>
            </a:r>
          </a:p>
          <a:p>
            <a:pPr marL="457200" indent="-457200">
              <a:buFont typeface="+mj-lt"/>
              <a:buAutoNum type="arabicPeriod"/>
            </a:pPr>
            <a:endParaRPr lang="en-US" sz="1000" dirty="0">
              <a:latin typeface="Proxima Nova" panose="0200050603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000" dirty="0">
                <a:latin typeface="Proxima Nova" panose="02000506030000020004" pitchFamily="2" charset="0"/>
              </a:rPr>
              <a:t>We’ll add it to this deck with full attribution to you</a:t>
            </a:r>
          </a:p>
          <a:p>
            <a:pPr marL="457200" indent="-457200">
              <a:buFont typeface="+mj-lt"/>
              <a:buAutoNum type="arabicPeriod"/>
            </a:pPr>
            <a:endParaRPr lang="en-US" sz="1000" b="1" dirty="0">
              <a:latin typeface="Proxima Nova" panose="02000506030000020004" pitchFamily="2" charset="0"/>
            </a:endParaRPr>
          </a:p>
          <a:p>
            <a:r>
              <a:rPr lang="en-US" sz="1000" b="1" dirty="0">
                <a:latin typeface="Proxima Nova" panose="02000506030000020004" pitchFamily="2" charset="0"/>
              </a:rPr>
              <a:t>It’s that easy; we all learn with help from the community.  Thank you in advance for your contributions!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56BB3F-5C14-0C49-8DC0-418C1D0D5758}"/>
              </a:ext>
            </a:extLst>
          </p:cNvPr>
          <p:cNvSpPr txBox="1"/>
          <p:nvPr/>
        </p:nvSpPr>
        <p:spPr>
          <a:xfrm>
            <a:off x="185530" y="2284887"/>
            <a:ext cx="27034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Proxima Nova" panose="02000506030000020004" pitchFamily="2" charset="0"/>
              </a:rPr>
              <a:t>DevSecOps according to</a:t>
            </a:r>
          </a:p>
          <a:p>
            <a:pPr algn="ctr"/>
            <a:r>
              <a:rPr lang="en-US" sz="2500" b="1" u="sng" dirty="0">
                <a:latin typeface="Proxima Nova" panose="02000506030000020004" pitchFamily="2" charset="0"/>
              </a:rPr>
              <a:t>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7580D-5BAB-E649-A5EF-2E46DEC31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026" y="938784"/>
            <a:ext cx="3062940" cy="3260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4924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205F55-3BFF-3744-AF59-925E9259A5D0}"/>
              </a:ext>
            </a:extLst>
          </p:cNvPr>
          <p:cNvSpPr txBox="1"/>
          <p:nvPr/>
        </p:nvSpPr>
        <p:spPr>
          <a:xfrm>
            <a:off x="273132" y="2284887"/>
            <a:ext cx="26201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Ugo </a:t>
            </a:r>
            <a:r>
              <a:rPr lang="en-US" sz="2500" b="1" dirty="0" err="1">
                <a:latin typeface="Proxima Nova" panose="02000506030000020004" pitchFamily="2" charset="0"/>
              </a:rPr>
              <a:t>Cirací</a:t>
            </a:r>
            <a:r>
              <a:rPr lang="en-US" sz="2500" b="1" dirty="0">
                <a:latin typeface="Proxima Nova" panose="02000506030000020004" pitchFamily="2" charset="0"/>
              </a:rPr>
              <a:t> and </a:t>
            </a:r>
            <a:r>
              <a:rPr lang="en-US" sz="2500" b="1" dirty="0" err="1">
                <a:latin typeface="Proxima Nova" panose="02000506030000020004" pitchFamily="2" charset="0"/>
              </a:rPr>
              <a:t>Emerasoft</a:t>
            </a:r>
            <a:endParaRPr lang="en-US" sz="2500" b="1" dirty="0">
              <a:latin typeface="Proxima Nova" panose="0200050603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EBA6F-0B27-DC4F-9D04-C1CE2B1FA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768" y="795672"/>
            <a:ext cx="8801100" cy="459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4318EB-AFC0-3D47-BEC0-E7112A6A6097}"/>
              </a:ext>
            </a:extLst>
          </p:cNvPr>
          <p:cNvSpPr txBox="1"/>
          <p:nvPr/>
        </p:nvSpPr>
        <p:spPr>
          <a:xfrm>
            <a:off x="6496334" y="6270172"/>
            <a:ext cx="5521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Ugo </a:t>
            </a:r>
            <a:r>
              <a:rPr lang="en-US" sz="1100" dirty="0" err="1">
                <a:latin typeface="Proxima Nova" panose="02000506030000020004" pitchFamily="2" charset="0"/>
              </a:rPr>
              <a:t>Cirac</a:t>
            </a:r>
            <a:r>
              <a:rPr lang="en-US" sz="1100" b="1" dirty="0" err="1">
                <a:latin typeface="Proxima Nova" panose="02000506030000020004" pitchFamily="2" charset="0"/>
              </a:rPr>
              <a:t>í</a:t>
            </a:r>
            <a:r>
              <a:rPr lang="en-US" sz="1100" dirty="0">
                <a:latin typeface="Proxima Nova" panose="02000506030000020004" pitchFamily="2" charset="0"/>
              </a:rPr>
              <a:t>, </a:t>
            </a:r>
            <a:r>
              <a:rPr lang="en-US" sz="1100" dirty="0" err="1">
                <a:latin typeface="Proxima Nova" panose="02000506030000020004" pitchFamily="2" charset="0"/>
              </a:rPr>
              <a:t>Emerasoft</a:t>
            </a:r>
            <a:r>
              <a:rPr lang="en-US" sz="1100" dirty="0">
                <a:latin typeface="Proxima Nova" panose="02000506030000020004" pitchFamily="2" charset="0"/>
              </a:rPr>
              <a:t>, Medium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DevSecOps at Emerasoft: Sonatype Nexus Lifecycle and F5-Advanced WAF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3941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CD45CA-BA83-FD46-9238-0760919DF7FA}"/>
              </a:ext>
            </a:extLst>
          </p:cNvPr>
          <p:cNvSpPr txBox="1"/>
          <p:nvPr/>
        </p:nvSpPr>
        <p:spPr>
          <a:xfrm>
            <a:off x="273132" y="2284887"/>
            <a:ext cx="250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Ashish </a:t>
            </a:r>
            <a:r>
              <a:rPr lang="en-US" sz="2500" b="1" dirty="0" err="1">
                <a:latin typeface="Proxima Nova" panose="02000506030000020004" pitchFamily="2" charset="0"/>
              </a:rPr>
              <a:t>Rajan</a:t>
            </a:r>
            <a:r>
              <a:rPr lang="en-US" sz="2500" b="1" dirty="0">
                <a:latin typeface="Proxima Nova" panose="02000506030000020004" pitchFamily="2" charset="0"/>
              </a:rPr>
              <a:t> and </a:t>
            </a:r>
            <a:r>
              <a:rPr lang="en-US" sz="2500" b="1" dirty="0" err="1">
                <a:latin typeface="Proxima Nova" panose="02000506030000020004" pitchFamily="2" charset="0"/>
              </a:rPr>
              <a:t>Versent</a:t>
            </a:r>
            <a:endParaRPr lang="en-US" sz="2500" b="1" dirty="0">
              <a:latin typeface="Proxima Nova" panose="0200050603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340BF3-A1D7-AB48-A9B3-5BE103E08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082" y="839773"/>
            <a:ext cx="8382786" cy="4275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007F6-160F-444D-8B58-9CA0BABBF942}"/>
              </a:ext>
            </a:extLst>
          </p:cNvPr>
          <p:cNvSpPr txBox="1"/>
          <p:nvPr/>
        </p:nvSpPr>
        <p:spPr>
          <a:xfrm>
            <a:off x="6096000" y="6270172"/>
            <a:ext cx="5921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Ashish </a:t>
            </a:r>
            <a:r>
              <a:rPr lang="en-US" sz="1100" dirty="0" err="1">
                <a:latin typeface="Proxima Nova" panose="02000506030000020004" pitchFamily="2" charset="0"/>
              </a:rPr>
              <a:t>Rajan</a:t>
            </a:r>
            <a:r>
              <a:rPr lang="en-US" sz="1100" dirty="0">
                <a:latin typeface="Proxima Nova" panose="02000506030000020004" pitchFamily="2" charset="0"/>
              </a:rPr>
              <a:t>, Medium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DevSecOps Melbourne Meetup S01E06 &amp; Event Update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3822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6BD863-D9D7-E242-9BEC-04BCE4305C1E}"/>
              </a:ext>
            </a:extLst>
          </p:cNvPr>
          <p:cNvSpPr txBox="1"/>
          <p:nvPr/>
        </p:nvSpPr>
        <p:spPr>
          <a:xfrm>
            <a:off x="415637" y="2391765"/>
            <a:ext cx="21019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Common Elements of DevSecOps Pipeline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4008A0-67B4-0349-A30D-D2C318BF2C21}"/>
              </a:ext>
            </a:extLst>
          </p:cNvPr>
          <p:cNvSpPr/>
          <p:nvPr/>
        </p:nvSpPr>
        <p:spPr>
          <a:xfrm>
            <a:off x="3200400" y="1576137"/>
            <a:ext cx="1756611" cy="397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9D20C-C1F3-0E42-93E8-47C2EF210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437" y="883920"/>
            <a:ext cx="8345781" cy="492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68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CD45CA-BA83-FD46-9238-0760919DF7FA}"/>
              </a:ext>
            </a:extLst>
          </p:cNvPr>
          <p:cNvSpPr txBox="1"/>
          <p:nvPr/>
        </p:nvSpPr>
        <p:spPr>
          <a:xfrm>
            <a:off x="273132" y="2284887"/>
            <a:ext cx="250569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Chaitanya </a:t>
            </a:r>
            <a:r>
              <a:rPr lang="en-US" sz="2500" b="1" dirty="0" err="1">
                <a:latin typeface="Proxima Nova" panose="02000506030000020004" pitchFamily="2" charset="0"/>
              </a:rPr>
              <a:t>Jawale</a:t>
            </a:r>
            <a:r>
              <a:rPr lang="en-US" sz="2500" b="1" dirty="0">
                <a:latin typeface="Proxima Nova" panose="02000506030000020004" pitchFamily="2" charset="0"/>
              </a:rPr>
              <a:t> and </a:t>
            </a:r>
            <a:r>
              <a:rPr lang="en-US" sz="2500" b="1" dirty="0" err="1">
                <a:latin typeface="Proxima Nova" panose="02000506030000020004" pitchFamily="2" charset="0"/>
              </a:rPr>
              <a:t>Opcito</a:t>
            </a:r>
            <a:endParaRPr lang="en-US" sz="2500" b="1" dirty="0">
              <a:latin typeface="Proxima Nova" panose="0200050603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A5568-A223-E94F-82A0-67205ABA0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382" y="1084512"/>
            <a:ext cx="8333486" cy="4688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D7D33A-4044-1941-AF86-90676ACD6D34}"/>
              </a:ext>
            </a:extLst>
          </p:cNvPr>
          <p:cNvSpPr txBox="1"/>
          <p:nvPr/>
        </p:nvSpPr>
        <p:spPr>
          <a:xfrm>
            <a:off x="6496334" y="6270172"/>
            <a:ext cx="5521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Chaitanya </a:t>
            </a:r>
            <a:r>
              <a:rPr lang="en-US" sz="1100" dirty="0" err="1">
                <a:latin typeface="Proxima Nova" panose="02000506030000020004" pitchFamily="2" charset="0"/>
              </a:rPr>
              <a:t>Jawale</a:t>
            </a:r>
            <a:r>
              <a:rPr lang="en-US" sz="1100" dirty="0">
                <a:latin typeface="Proxima Nova" panose="02000506030000020004" pitchFamily="2" charset="0"/>
              </a:rPr>
              <a:t>, </a:t>
            </a:r>
            <a:r>
              <a:rPr lang="en-US" sz="1100" dirty="0" err="1">
                <a:latin typeface="Proxima Nova" panose="02000506030000020004" pitchFamily="2" charset="0"/>
              </a:rPr>
              <a:t>Opcito</a:t>
            </a:r>
            <a:r>
              <a:rPr lang="en-US" sz="1100" dirty="0">
                <a:latin typeface="Proxima Nova" panose="02000506030000020004" pitchFamily="2" charset="0"/>
              </a:rPr>
              <a:t>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From the CEO’s Desk: DevSecOps – Next Stride for DevOps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2937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BA6965-489E-8249-9560-893DD5308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590" y="1157371"/>
            <a:ext cx="7620000" cy="425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394E6E-5DDE-2744-AE4E-AFE17853D1CF}"/>
              </a:ext>
            </a:extLst>
          </p:cNvPr>
          <p:cNvSpPr txBox="1"/>
          <p:nvPr/>
        </p:nvSpPr>
        <p:spPr>
          <a:xfrm>
            <a:off x="273132" y="2284887"/>
            <a:ext cx="250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Seth Gagnon and Cigna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34DB0-6A79-A14F-8A62-C54B1DE591DD}"/>
              </a:ext>
            </a:extLst>
          </p:cNvPr>
          <p:cNvSpPr txBox="1"/>
          <p:nvPr/>
        </p:nvSpPr>
        <p:spPr>
          <a:xfrm>
            <a:off x="6496334" y="6270172"/>
            <a:ext cx="55214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Seth Gagnon, </a:t>
            </a:r>
            <a:r>
              <a:rPr lang="en-US" sz="1100" dirty="0" err="1">
                <a:latin typeface="Proxima Nova" panose="02000506030000020004" pitchFamily="2" charset="0"/>
              </a:rPr>
              <a:t>Dzone</a:t>
            </a:r>
            <a:r>
              <a:rPr lang="en-US" sz="1100" dirty="0">
                <a:latin typeface="Proxima Nova" panose="02000506030000020004" pitchFamily="2" charset="0"/>
              </a:rPr>
              <a:t>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An Example of a Continuous Delivery Pipeline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760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205F55-3BFF-3744-AF59-925E9259A5D0}"/>
              </a:ext>
            </a:extLst>
          </p:cNvPr>
          <p:cNvSpPr txBox="1"/>
          <p:nvPr/>
        </p:nvSpPr>
        <p:spPr>
          <a:xfrm>
            <a:off x="273132" y="2284887"/>
            <a:ext cx="25056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GSA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A3FB7-C4A2-EC45-85A1-BB8ADADE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147" y="707429"/>
            <a:ext cx="8638005" cy="4866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D5ABCB-138A-454D-BBEB-FD64427741CE}"/>
              </a:ext>
            </a:extLst>
          </p:cNvPr>
          <p:cNvSpPr txBox="1"/>
          <p:nvPr/>
        </p:nvSpPr>
        <p:spPr>
          <a:xfrm>
            <a:off x="6496334" y="6270172"/>
            <a:ext cx="55214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GSA </a:t>
            </a:r>
            <a:r>
              <a:rPr lang="en-US" sz="1100" dirty="0" err="1">
                <a:latin typeface="Proxima Nova" panose="02000506030000020004" pitchFamily="2" charset="0"/>
              </a:rPr>
              <a:t>Slidedeck</a:t>
            </a:r>
            <a:r>
              <a:rPr lang="en-US" sz="1100" dirty="0">
                <a:latin typeface="Proxima Nova" panose="02000506030000020004" pitchFamily="2" charset="0"/>
              </a:rPr>
              <a:t>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Implementation of DevSecOps for D2D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1429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205F55-3BFF-3744-AF59-925E9259A5D0}"/>
              </a:ext>
            </a:extLst>
          </p:cNvPr>
          <p:cNvSpPr txBox="1"/>
          <p:nvPr/>
        </p:nvSpPr>
        <p:spPr>
          <a:xfrm>
            <a:off x="273132" y="2284887"/>
            <a:ext cx="250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Atul Jadhav and Aricent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41EAC-994E-D248-B0A8-EE3B227CD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340" y="445168"/>
            <a:ext cx="6917653" cy="5967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005300-C95E-5440-9503-50C98502BAF7}"/>
              </a:ext>
            </a:extLst>
          </p:cNvPr>
          <p:cNvSpPr txBox="1"/>
          <p:nvPr/>
        </p:nvSpPr>
        <p:spPr>
          <a:xfrm>
            <a:off x="6509982" y="6270172"/>
            <a:ext cx="55214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Atul Jadhav, Aricent – ”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Security Software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4218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981E40-3434-9544-A1DE-BE3F16C5A9D0}"/>
              </a:ext>
            </a:extLst>
          </p:cNvPr>
          <p:cNvSpPr txBox="1"/>
          <p:nvPr/>
        </p:nvSpPr>
        <p:spPr>
          <a:xfrm>
            <a:off x="273132" y="2284887"/>
            <a:ext cx="25628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Steve </a:t>
            </a:r>
            <a:r>
              <a:rPr lang="en-US" sz="2500" b="1" dirty="0" err="1">
                <a:latin typeface="Proxima Nova" panose="02000506030000020004" pitchFamily="2" charset="0"/>
              </a:rPr>
              <a:t>Springett</a:t>
            </a:r>
            <a:r>
              <a:rPr lang="en-US" sz="2500" b="1" dirty="0">
                <a:latin typeface="Proxima Nova" panose="02000506030000020004" pitchFamily="2" charset="0"/>
              </a:rPr>
              <a:t> and ServiceNow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96086-597D-694D-88A8-D7B2042A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552" y="652972"/>
            <a:ext cx="8771587" cy="5133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C95BB6-7860-8948-9338-C71BCCE73228}"/>
              </a:ext>
            </a:extLst>
          </p:cNvPr>
          <p:cNvSpPr txBox="1"/>
          <p:nvPr/>
        </p:nvSpPr>
        <p:spPr>
          <a:xfrm>
            <a:off x="6662056" y="6270172"/>
            <a:ext cx="5355773" cy="26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Steve </a:t>
            </a:r>
            <a:r>
              <a:rPr lang="en-US" sz="1100" dirty="0" err="1">
                <a:latin typeface="Proxima Nova" panose="02000506030000020004" pitchFamily="2" charset="0"/>
              </a:rPr>
              <a:t>Springett</a:t>
            </a:r>
            <a:r>
              <a:rPr lang="en-US" sz="1100" dirty="0">
                <a:latin typeface="Proxima Nova" panose="02000506030000020004" pitchFamily="2" charset="0"/>
              </a:rPr>
              <a:t>, GitHub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Dependency-Track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4011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3659BA-7BEC-3C48-B12B-948DED476E50}"/>
              </a:ext>
            </a:extLst>
          </p:cNvPr>
          <p:cNvSpPr txBox="1"/>
          <p:nvPr/>
        </p:nvSpPr>
        <p:spPr>
          <a:xfrm>
            <a:off x="273132" y="2284887"/>
            <a:ext cx="273511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Mohammed Imran and </a:t>
            </a:r>
            <a:r>
              <a:rPr lang="en-US" sz="2500" b="1" dirty="0" err="1">
                <a:latin typeface="Proxima Nova" panose="02000506030000020004" pitchFamily="2" charset="0"/>
              </a:rPr>
              <a:t>TeachEra</a:t>
            </a:r>
            <a:endParaRPr lang="en-US" sz="2500" b="1" dirty="0">
              <a:latin typeface="Proxima Nova" panose="0200050603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BCDCF-D4B4-8640-B201-1867F8BE2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836" y="1912772"/>
            <a:ext cx="8938161" cy="3032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6E634F-3C60-A044-B9F4-85D3393E3802}"/>
              </a:ext>
            </a:extLst>
          </p:cNvPr>
          <p:cNvSpPr txBox="1"/>
          <p:nvPr/>
        </p:nvSpPr>
        <p:spPr>
          <a:xfrm>
            <a:off x="6662056" y="6270172"/>
            <a:ext cx="5355773" cy="26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Mohammed Imran, LinkedIn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Practical DevSecOps Course – Part 1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205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CCC008-E07B-F246-8425-C814E2BF69A1}"/>
              </a:ext>
            </a:extLst>
          </p:cNvPr>
          <p:cNvSpPr txBox="1"/>
          <p:nvPr/>
        </p:nvSpPr>
        <p:spPr>
          <a:xfrm>
            <a:off x="273132" y="2284887"/>
            <a:ext cx="25056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Learn More About DevSecOps:</a:t>
            </a:r>
          </a:p>
          <a:p>
            <a:endParaRPr lang="en-US" sz="2500" b="1" dirty="0">
              <a:latin typeface="Proxima Nova" panose="02000506030000020004" pitchFamily="2" charset="0"/>
            </a:endParaRPr>
          </a:p>
          <a:p>
            <a:r>
              <a:rPr lang="en-US" sz="2500" b="1" dirty="0">
                <a:latin typeface="Proxima Nova" panose="02000506030000020004" pitchFamily="2" charset="0"/>
              </a:rPr>
              <a:t>12 Nov 2020</a:t>
            </a:r>
          </a:p>
          <a:p>
            <a:r>
              <a:rPr lang="en-US" sz="2500" b="1" dirty="0">
                <a:latin typeface="Proxima Nova" panose="02000506030000020004" pitchFamily="2" charset="0"/>
              </a:rPr>
              <a:t>All Day DevOps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4436AA-59F9-7D45-8BFD-7C01D5B55670}"/>
              </a:ext>
            </a:extLst>
          </p:cNvPr>
          <p:cNvSpPr txBox="1"/>
          <p:nvPr/>
        </p:nvSpPr>
        <p:spPr>
          <a:xfrm>
            <a:off x="3743852" y="540641"/>
            <a:ext cx="749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" panose="02000506030000020004" pitchFamily="2" charset="0"/>
              </a:rPr>
              <a:t>24 DevSecOps practitioners from leading enterprises shared their experiences and best practices. Those recordings are all available for </a:t>
            </a:r>
            <a:r>
              <a:rPr lang="en-US" sz="1400" b="1" dirty="0">
                <a:latin typeface="Proxima Nova" panose="02000506030000020004" pitchFamily="2" charset="0"/>
              </a:rPr>
              <a:t>free</a:t>
            </a:r>
            <a:r>
              <a:rPr lang="en-US" sz="1400" dirty="0">
                <a:latin typeface="Proxima Nova" panose="02000506030000020004" pitchFamily="2" charset="0"/>
              </a:rPr>
              <a:t> at </a:t>
            </a:r>
            <a:r>
              <a:rPr lang="en-US" sz="1400" dirty="0">
                <a:latin typeface="Proxima Nova" panose="02000506030000020004" pitchFamily="2" charset="0"/>
                <a:hlinkClick r:id="rId3"/>
              </a:rPr>
              <a:t>www.alldaydevops.com</a:t>
            </a:r>
            <a:r>
              <a:rPr lang="en-US" sz="1400" dirty="0">
                <a:latin typeface="Proxima Nova" panose="02000506030000020004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470FC-2133-194D-873C-007382328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260" y="1932608"/>
            <a:ext cx="4040257" cy="29927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05EBF6-47F3-1D42-B5F2-0DD789DCD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957" y="1921097"/>
            <a:ext cx="4120832" cy="300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96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A6C84C-FCF6-D142-80BF-F40FED9B77BD}"/>
              </a:ext>
            </a:extLst>
          </p:cNvPr>
          <p:cNvSpPr txBox="1"/>
          <p:nvPr/>
        </p:nvSpPr>
        <p:spPr>
          <a:xfrm>
            <a:off x="273132" y="2284887"/>
            <a:ext cx="250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Alan Crouch and </a:t>
            </a:r>
            <a:r>
              <a:rPr lang="en-US" sz="2500" b="1" dirty="0" err="1">
                <a:latin typeface="Proxima Nova" panose="02000506030000020004" pitchFamily="2" charset="0"/>
              </a:rPr>
              <a:t>Coveros</a:t>
            </a:r>
            <a:endParaRPr lang="en-US" sz="2500" b="1" dirty="0">
              <a:latin typeface="Proxima Nova" panose="0200050603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3B9FEE-7457-7444-A6C0-1BB71606916C}"/>
              </a:ext>
            </a:extLst>
          </p:cNvPr>
          <p:cNvSpPr txBox="1"/>
          <p:nvPr/>
        </p:nvSpPr>
        <p:spPr>
          <a:xfrm>
            <a:off x="6662056" y="6270172"/>
            <a:ext cx="5355773" cy="26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Alan Crouch, </a:t>
            </a:r>
            <a:r>
              <a:rPr lang="en-US" sz="1100" dirty="0" err="1">
                <a:latin typeface="Proxima Nova" panose="02000506030000020004" pitchFamily="2" charset="0"/>
              </a:rPr>
              <a:t>Coveros</a:t>
            </a:r>
            <a:r>
              <a:rPr lang="en-US" sz="1100" dirty="0">
                <a:latin typeface="Proxima Nova" panose="02000506030000020004" pitchFamily="2" charset="0"/>
              </a:rPr>
              <a:t> - “</a:t>
            </a:r>
            <a:r>
              <a:rPr lang="en-US" sz="1100" dirty="0">
                <a:latin typeface="Proxima Nova" panose="02000506030000020004" pitchFamily="2" charset="0"/>
                <a:hlinkClick r:id="rId3"/>
              </a:rPr>
              <a:t>Implementing the DevSecOps Process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679CF-96BD-1C45-A1D9-16D7742D9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209" y="326572"/>
            <a:ext cx="9200611" cy="59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02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CC9EF3-77A2-4748-9EAA-D15E35436492}"/>
              </a:ext>
            </a:extLst>
          </p:cNvPr>
          <p:cNvSpPr txBox="1"/>
          <p:nvPr/>
        </p:nvSpPr>
        <p:spPr>
          <a:xfrm>
            <a:off x="273132" y="2284887"/>
            <a:ext cx="250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Aaron Weaver and Protiviti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4FFF9B-5C24-D14C-99CE-550C20E56D3C}"/>
              </a:ext>
            </a:extLst>
          </p:cNvPr>
          <p:cNvSpPr txBox="1"/>
          <p:nvPr/>
        </p:nvSpPr>
        <p:spPr>
          <a:xfrm>
            <a:off x="6662056" y="6270172"/>
            <a:ext cx="5355773" cy="26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Stefan </a:t>
            </a:r>
            <a:r>
              <a:rPr lang="en-US" sz="1100" dirty="0" err="1">
                <a:latin typeface="Proxima Nova" panose="02000506030000020004" pitchFamily="2" charset="0"/>
              </a:rPr>
              <a:t>Streichsbier</a:t>
            </a:r>
            <a:r>
              <a:rPr lang="en-US" sz="1100" dirty="0">
                <a:latin typeface="Proxima Nova" panose="02000506030000020004" pitchFamily="2" charset="0"/>
              </a:rPr>
              <a:t>, LinkedIn – “</a:t>
            </a:r>
            <a:r>
              <a:rPr lang="en-US" sz="1100" dirty="0">
                <a:latin typeface="Proxima Nova" panose="02000506030000020004" pitchFamily="2" charset="0"/>
                <a:hlinkClick r:id="rId3"/>
              </a:rPr>
              <a:t>DevSecOps – The Big Picture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6BC65-3C48-1948-A145-9898119B5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725" y="671364"/>
            <a:ext cx="9157104" cy="52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16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4D9C80-1EC1-F44A-90E0-BA62CA1B82E4}"/>
              </a:ext>
            </a:extLst>
          </p:cNvPr>
          <p:cNvSpPr txBox="1"/>
          <p:nvPr/>
        </p:nvSpPr>
        <p:spPr>
          <a:xfrm>
            <a:off x="293010" y="2569580"/>
            <a:ext cx="25056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Dr. Ravi </a:t>
            </a:r>
            <a:r>
              <a:rPr lang="en-US" sz="2500" b="1" dirty="0" err="1">
                <a:latin typeface="Proxima Nova" panose="02000506030000020004" pitchFamily="2" charset="0"/>
              </a:rPr>
              <a:t>Rajamiyer</a:t>
            </a:r>
            <a:endParaRPr lang="en-US" sz="2500" b="1" dirty="0">
              <a:latin typeface="Proxima Nova" panose="0200050603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D36F9-B488-7843-AAA7-A7456CEEBDF6}"/>
              </a:ext>
            </a:extLst>
          </p:cNvPr>
          <p:cNvSpPr txBox="1"/>
          <p:nvPr/>
        </p:nvSpPr>
        <p:spPr>
          <a:xfrm>
            <a:off x="6662056" y="6270172"/>
            <a:ext cx="5355773" cy="26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Dr. Ravi </a:t>
            </a:r>
            <a:r>
              <a:rPr lang="en-US" sz="1100" dirty="0" err="1">
                <a:latin typeface="Proxima Nova" panose="02000506030000020004" pitchFamily="2" charset="0"/>
              </a:rPr>
              <a:t>Rajamiyer</a:t>
            </a:r>
            <a:r>
              <a:rPr lang="en-US" sz="1100" dirty="0">
                <a:latin typeface="Proxima Nova" panose="02000506030000020004" pitchFamily="2" charset="0"/>
              </a:rPr>
              <a:t>, Medium blog– “</a:t>
            </a:r>
            <a:r>
              <a:rPr lang="en-US" sz="1100" dirty="0">
                <a:latin typeface="Proxima Nova" panose="02000506030000020004" pitchFamily="2" charset="0"/>
                <a:hlinkClick r:id="rId3"/>
              </a:rPr>
              <a:t>When ‘IoC’ Meets ‘SoC</a:t>
            </a:r>
            <a:r>
              <a:rPr lang="en-US" sz="1100" dirty="0">
                <a:latin typeface="Proxima Nova" panose="02000506030000020004" pitchFamily="2" charset="0"/>
              </a:rPr>
              <a:t>’”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2CCEA-ACF0-AB4C-9A1E-7B256AC5D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790" y="1370049"/>
            <a:ext cx="9219210" cy="364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54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134145-B0A8-3443-ADF0-BD291AFED52D}"/>
              </a:ext>
            </a:extLst>
          </p:cNvPr>
          <p:cNvSpPr txBox="1"/>
          <p:nvPr/>
        </p:nvSpPr>
        <p:spPr>
          <a:xfrm>
            <a:off x="415637" y="2391765"/>
            <a:ext cx="210193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Degrees of DevSecOps Automation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ABBF7-A523-6E4C-8645-3985C2BA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088" y="732579"/>
            <a:ext cx="8653153" cy="5392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0D5D4-40E9-C94F-B1BD-DD61E547E38F}"/>
              </a:ext>
            </a:extLst>
          </p:cNvPr>
          <p:cNvSpPr txBox="1"/>
          <p:nvPr/>
        </p:nvSpPr>
        <p:spPr>
          <a:xfrm>
            <a:off x="4203865" y="6277971"/>
            <a:ext cx="7679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Gartner, December 2017 -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Structuring Application Security Practices and Tools to Support DevOps and DevSecOps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923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C6E9F9-207D-944D-8ED9-6C617F9B5988}"/>
              </a:ext>
            </a:extLst>
          </p:cNvPr>
          <p:cNvSpPr txBox="1"/>
          <p:nvPr/>
        </p:nvSpPr>
        <p:spPr>
          <a:xfrm>
            <a:off x="273132" y="2284887"/>
            <a:ext cx="25056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ACROSEC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8BF68-A674-8F47-BAD2-7A47D9794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980" y="237506"/>
            <a:ext cx="9098889" cy="5898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3DD354-BA7A-D045-A2E0-772FAFB20696}"/>
              </a:ext>
            </a:extLst>
          </p:cNvPr>
          <p:cNvSpPr txBox="1"/>
          <p:nvPr/>
        </p:nvSpPr>
        <p:spPr>
          <a:xfrm>
            <a:off x="6662056" y="6270172"/>
            <a:ext cx="5355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Derek Weeks, ACROSEC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3 Important Elements of Application Security: ‘Shift Left,’ ‘Security by Design,’ and ‘DevSecOps’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354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38160-44AF-C244-9794-84D930E7D3E1}"/>
              </a:ext>
            </a:extLst>
          </p:cNvPr>
          <p:cNvSpPr txBox="1"/>
          <p:nvPr/>
        </p:nvSpPr>
        <p:spPr>
          <a:xfrm>
            <a:off x="273132" y="2284887"/>
            <a:ext cx="250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Helen Beal and Ranger4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8D77B-EA14-8040-BFF6-94EBC3566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8" b="3757"/>
          <a:stretch/>
        </p:blipFill>
        <p:spPr>
          <a:xfrm>
            <a:off x="3148367" y="313508"/>
            <a:ext cx="9043633" cy="5172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B3C19F-CDEC-9245-8113-C73421139109}"/>
              </a:ext>
            </a:extLst>
          </p:cNvPr>
          <p:cNvSpPr txBox="1"/>
          <p:nvPr/>
        </p:nvSpPr>
        <p:spPr>
          <a:xfrm>
            <a:off x="6662056" y="6270172"/>
            <a:ext cx="5355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Helen Beal, LinkedIn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DevSecOps: Is It a Good Thing?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2028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BB218-FF3C-9248-ACD0-10FDFC058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6" t="3038" r="22175"/>
          <a:stretch/>
        </p:blipFill>
        <p:spPr>
          <a:xfrm>
            <a:off x="3039988" y="542250"/>
            <a:ext cx="7710743" cy="4787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EA6B5-95D3-6A41-A62E-7A8B662166FC}"/>
              </a:ext>
            </a:extLst>
          </p:cNvPr>
          <p:cNvSpPr txBox="1"/>
          <p:nvPr/>
        </p:nvSpPr>
        <p:spPr>
          <a:xfrm>
            <a:off x="10319657" y="4454434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IanMmmm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4ECF7-153B-F745-8E32-0C1F82C92227}"/>
              </a:ext>
            </a:extLst>
          </p:cNvPr>
          <p:cNvSpPr txBox="1"/>
          <p:nvPr/>
        </p:nvSpPr>
        <p:spPr>
          <a:xfrm>
            <a:off x="6662056" y="6270172"/>
            <a:ext cx="5355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Ian Massingham 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(@</a:t>
            </a:r>
            <a:r>
              <a:rPr lang="en-US" sz="1100" dirty="0" err="1">
                <a:latin typeface="Proxima Nova" panose="02000506030000020004" pitchFamily="2" charset="0"/>
                <a:hlinkClick r:id="rId4"/>
              </a:rPr>
              <a:t>IanMmmm</a:t>
            </a:r>
            <a:r>
              <a:rPr lang="en-US" sz="1100" dirty="0">
                <a:latin typeface="Proxima Nova" panose="02000506030000020004" pitchFamily="2" charset="0"/>
              </a:rPr>
              <a:t>), LinkedIn– “</a:t>
            </a:r>
            <a:r>
              <a:rPr lang="en-US" sz="1100" dirty="0">
                <a:latin typeface="Proxima Nova" panose="02000506030000020004" pitchFamily="2" charset="0"/>
                <a:hlinkClick r:id="rId5"/>
              </a:rPr>
              <a:t>Securing Systems at Cloud Scale with DevSecOps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7BDA4-4578-9849-BDB5-28715EDABA53}"/>
              </a:ext>
            </a:extLst>
          </p:cNvPr>
          <p:cNvSpPr txBox="1"/>
          <p:nvPr/>
        </p:nvSpPr>
        <p:spPr>
          <a:xfrm>
            <a:off x="273132" y="2284887"/>
            <a:ext cx="26025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Ian Massingham and AWS</a:t>
            </a:r>
          </a:p>
        </p:txBody>
      </p:sp>
    </p:spTree>
    <p:extLst>
      <p:ext uri="{BB962C8B-B14F-4D97-AF65-F5344CB8AC3E}">
        <p14:creationId xmlns:p14="http://schemas.microsoft.com/office/powerpoint/2010/main" val="1423142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61E414-5813-3E48-B039-CA17BF9FA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635" y="820924"/>
            <a:ext cx="9289365" cy="4312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4B2B5D-BE0D-4741-BF86-80EB83E1B832}"/>
              </a:ext>
            </a:extLst>
          </p:cNvPr>
          <p:cNvSpPr txBox="1"/>
          <p:nvPr/>
        </p:nvSpPr>
        <p:spPr>
          <a:xfrm>
            <a:off x="273132" y="2284887"/>
            <a:ext cx="250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Priyanka </a:t>
            </a:r>
            <a:r>
              <a:rPr lang="en-US" sz="2500" b="1" dirty="0" err="1">
                <a:latin typeface="Proxima Nova" panose="02000506030000020004" pitchFamily="2" charset="0"/>
              </a:rPr>
              <a:t>Aash</a:t>
            </a:r>
            <a:r>
              <a:rPr lang="en-US" sz="2500" b="1" dirty="0">
                <a:latin typeface="Proxima Nova" panose="02000506030000020004" pitchFamily="2" charset="0"/>
              </a:rPr>
              <a:t> and AWS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F205C-5BEA-FC4E-B290-6CED376CFE9A}"/>
              </a:ext>
            </a:extLst>
          </p:cNvPr>
          <p:cNvSpPr txBox="1"/>
          <p:nvPr/>
        </p:nvSpPr>
        <p:spPr>
          <a:xfrm>
            <a:off x="6662056" y="6270172"/>
            <a:ext cx="5355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Priyanka </a:t>
            </a:r>
            <a:r>
              <a:rPr lang="en-US" sz="1100" dirty="0" err="1">
                <a:latin typeface="Proxima Nova" panose="02000506030000020004" pitchFamily="2" charset="0"/>
              </a:rPr>
              <a:t>Aash</a:t>
            </a:r>
            <a:r>
              <a:rPr lang="en-US" sz="1100" dirty="0">
                <a:latin typeface="Proxima Nova" panose="02000506030000020004" pitchFamily="2" charset="0"/>
              </a:rPr>
              <a:t>, LinkedIn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DevSecOps in Baby Steps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107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62E9C0-78DE-0840-AAE4-1CCF3B0D37D5}"/>
              </a:ext>
            </a:extLst>
          </p:cNvPr>
          <p:cNvSpPr txBox="1"/>
          <p:nvPr/>
        </p:nvSpPr>
        <p:spPr>
          <a:xfrm>
            <a:off x="273132" y="2284887"/>
            <a:ext cx="259289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Dominic </a:t>
            </a:r>
            <a:r>
              <a:rPr lang="en-US" sz="2500" b="1" dirty="0" err="1">
                <a:latin typeface="Proxima Nova" panose="02000506030000020004" pitchFamily="2" charset="0"/>
              </a:rPr>
              <a:t>Delmolino</a:t>
            </a:r>
            <a:r>
              <a:rPr lang="en-US" sz="2500" b="1" dirty="0">
                <a:latin typeface="Proxima Nova" panose="02000506030000020004" pitchFamily="2" charset="0"/>
              </a:rPr>
              <a:t> and Accenture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9BAD41-22F6-1348-B85F-3C19F7E6B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" t="2286" r="7259" b="1905"/>
          <a:stretch/>
        </p:blipFill>
        <p:spPr>
          <a:xfrm>
            <a:off x="3211266" y="156754"/>
            <a:ext cx="8289590" cy="62048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719A92-C845-3448-B67B-DD1DC62F4C58}"/>
              </a:ext>
            </a:extLst>
          </p:cNvPr>
          <p:cNvSpPr txBox="1"/>
          <p:nvPr/>
        </p:nvSpPr>
        <p:spPr>
          <a:xfrm>
            <a:off x="6662056" y="6270172"/>
            <a:ext cx="5355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ADDO 2017, YouTube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DevOps in Secure Environments: Strategies for Success: Dominic </a:t>
            </a:r>
            <a:r>
              <a:rPr lang="en-US" sz="1100" dirty="0" err="1">
                <a:latin typeface="Proxima Nova" panose="02000506030000020004" pitchFamily="2" charset="0"/>
                <a:hlinkClick r:id="rId4"/>
              </a:rPr>
              <a:t>Delmolino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13655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CA3404-88D9-C644-B016-085C625B5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" r="957"/>
          <a:stretch/>
        </p:blipFill>
        <p:spPr>
          <a:xfrm>
            <a:off x="3196247" y="398236"/>
            <a:ext cx="8651763" cy="5284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EB6A3C-A9B0-FB48-A43B-1FF4174CC162}"/>
              </a:ext>
            </a:extLst>
          </p:cNvPr>
          <p:cNvSpPr txBox="1"/>
          <p:nvPr/>
        </p:nvSpPr>
        <p:spPr>
          <a:xfrm>
            <a:off x="273132" y="2284887"/>
            <a:ext cx="25056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Archie </a:t>
            </a:r>
            <a:r>
              <a:rPr lang="en-US" sz="2500" b="1" dirty="0" err="1">
                <a:latin typeface="Proxima Nova" panose="02000506030000020004" pitchFamily="2" charset="0"/>
              </a:rPr>
              <a:t>Gunasekara</a:t>
            </a:r>
            <a:r>
              <a:rPr lang="en-US" sz="2500" b="1" dirty="0">
                <a:latin typeface="Proxima Nova" panose="02000506030000020004" pitchFamily="2" charset="0"/>
              </a:rPr>
              <a:t> and Shine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655A3-F6E7-814F-A5EB-9DDE70DFC6C7}"/>
              </a:ext>
            </a:extLst>
          </p:cNvPr>
          <p:cNvSpPr txBox="1"/>
          <p:nvPr/>
        </p:nvSpPr>
        <p:spPr>
          <a:xfrm>
            <a:off x="6662056" y="6270172"/>
            <a:ext cx="5355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Archie </a:t>
            </a:r>
            <a:r>
              <a:rPr lang="en-US" sz="1100" dirty="0" err="1">
                <a:latin typeface="Proxima Nova" panose="02000506030000020004" pitchFamily="2" charset="0"/>
              </a:rPr>
              <a:t>Gunasekara</a:t>
            </a:r>
            <a:r>
              <a:rPr lang="en-US" sz="1100" dirty="0">
                <a:latin typeface="Proxima Nova" panose="02000506030000020004" pitchFamily="2" charset="0"/>
              </a:rPr>
              <a:t>, Shine Solutions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The Emergence of the 3 Towers: DevSecOps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8629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289CA-0A67-F845-BFA8-16263D9A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193" y="1517549"/>
            <a:ext cx="9068675" cy="3822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FD05B8-99BF-A44B-ADDC-7BAB6A4CCA63}"/>
              </a:ext>
            </a:extLst>
          </p:cNvPr>
          <p:cNvSpPr txBox="1"/>
          <p:nvPr/>
        </p:nvSpPr>
        <p:spPr>
          <a:xfrm>
            <a:off x="273132" y="2284887"/>
            <a:ext cx="250569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Mohammed Imran and Ellucian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CCDD8-3FF6-424E-91A7-768C56F8C492}"/>
              </a:ext>
            </a:extLst>
          </p:cNvPr>
          <p:cNvSpPr txBox="1"/>
          <p:nvPr/>
        </p:nvSpPr>
        <p:spPr>
          <a:xfrm>
            <a:off x="6662056" y="6270172"/>
            <a:ext cx="5355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Mohammed Imran, LinkedIn – “</a:t>
            </a:r>
            <a:r>
              <a:rPr lang="en-US" sz="1100" dirty="0">
                <a:latin typeface="Proxima Nova" panose="02000506030000020004" pitchFamily="2" charset="0"/>
                <a:hlinkClick r:id="rId4"/>
              </a:rPr>
              <a:t>Practical DevSecOps Course – Part 1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4058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6E23F-DEFD-B04C-9924-A1D26A0A847F}"/>
              </a:ext>
            </a:extLst>
          </p:cNvPr>
          <p:cNvSpPr txBox="1"/>
          <p:nvPr/>
        </p:nvSpPr>
        <p:spPr>
          <a:xfrm>
            <a:off x="273132" y="2284887"/>
            <a:ext cx="25441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</a:t>
            </a:r>
            <a:r>
              <a:rPr lang="en-US" sz="2500" b="1" dirty="0" err="1">
                <a:latin typeface="Proxima Nova" panose="02000506030000020004" pitchFamily="2" charset="0"/>
              </a:rPr>
              <a:t>Siamak</a:t>
            </a:r>
            <a:r>
              <a:rPr lang="en-US" sz="2500" b="1" dirty="0">
                <a:latin typeface="Proxima Nova" panose="02000506030000020004" pitchFamily="2" charset="0"/>
              </a:rPr>
              <a:t> </a:t>
            </a:r>
            <a:r>
              <a:rPr lang="en-US" sz="2500" b="1" dirty="0" err="1">
                <a:latin typeface="Proxima Nova" panose="02000506030000020004" pitchFamily="2" charset="0"/>
              </a:rPr>
              <a:t>Pazirandeh</a:t>
            </a:r>
            <a:r>
              <a:rPr lang="en-US" sz="2500" b="1" dirty="0">
                <a:latin typeface="Proxima Nova" panose="02000506030000020004" pitchFamily="2" charset="0"/>
              </a:rPr>
              <a:t> and </a:t>
            </a:r>
            <a:r>
              <a:rPr lang="en-US" sz="2500" b="1" dirty="0" err="1">
                <a:latin typeface="Proxima Nova" panose="02000506030000020004" pitchFamily="2" charset="0"/>
              </a:rPr>
              <a:t>WhiteHat</a:t>
            </a:r>
            <a:r>
              <a:rPr lang="en-US" sz="2500" b="1" dirty="0">
                <a:latin typeface="Proxima Nova" panose="02000506030000020004" pitchFamily="2" charset="0"/>
              </a:rPr>
              <a:t> Security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0DC30-F546-7F46-862B-84FCD223DCBB}"/>
              </a:ext>
            </a:extLst>
          </p:cNvPr>
          <p:cNvSpPr txBox="1"/>
          <p:nvPr/>
        </p:nvSpPr>
        <p:spPr>
          <a:xfrm>
            <a:off x="6662056" y="6270172"/>
            <a:ext cx="5355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</a:t>
            </a:r>
            <a:r>
              <a:rPr lang="en-US" sz="1100" dirty="0" err="1">
                <a:latin typeface="Proxima Nova" panose="02000506030000020004" pitchFamily="2" charset="0"/>
              </a:rPr>
              <a:t>WhiteHat</a:t>
            </a:r>
            <a:r>
              <a:rPr lang="en-US" sz="1100" dirty="0">
                <a:latin typeface="Proxima Nova" panose="02000506030000020004" pitchFamily="2" charset="0"/>
              </a:rPr>
              <a:t> Security – ”</a:t>
            </a:r>
            <a:r>
              <a:rPr lang="en-US" sz="1100" dirty="0">
                <a:latin typeface="Proxima Nova" panose="02000506030000020004" pitchFamily="2" charset="0"/>
                <a:hlinkClick r:id="rId3"/>
              </a:rPr>
              <a:t>Take Control: Design a Complete DevOps Program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C3EED-F2D0-7B40-B6E7-DD5E540DF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254" y="857149"/>
            <a:ext cx="9200575" cy="51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598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508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134145-B0A8-3443-ADF0-BD291AFED52D}"/>
              </a:ext>
            </a:extLst>
          </p:cNvPr>
          <p:cNvSpPr txBox="1"/>
          <p:nvPr/>
        </p:nvSpPr>
        <p:spPr>
          <a:xfrm>
            <a:off x="415637" y="2391765"/>
            <a:ext cx="21019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GSA’s DevSecOps Maturity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0D5D4-40E9-C94F-B1BD-DD61E547E38F}"/>
              </a:ext>
            </a:extLst>
          </p:cNvPr>
          <p:cNvSpPr txBox="1"/>
          <p:nvPr/>
        </p:nvSpPr>
        <p:spPr>
          <a:xfrm>
            <a:off x="4203866" y="6400801"/>
            <a:ext cx="7679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Proxima Nova" panose="02000506030000020004" pitchFamily="2" charset="0"/>
              </a:rPr>
              <a:t>Source: GSA, “</a:t>
            </a:r>
            <a:r>
              <a:rPr lang="en-US" sz="1100" dirty="0">
                <a:latin typeface="Proxima Nova" panose="02000506030000020004" pitchFamily="2" charset="0"/>
                <a:hlinkClick r:id="rId3"/>
              </a:rPr>
              <a:t>DevSecOps Guide</a:t>
            </a:r>
            <a:r>
              <a:rPr lang="en-US" sz="1100" dirty="0">
                <a:latin typeface="Proxima Nova" panose="02000506030000020004" pitchFamily="2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D1DB2-099C-D840-81B2-ADDAF5AC8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750" y="896112"/>
            <a:ext cx="8325047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8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F60866-EFA4-3143-8173-3E943507F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638" y="682387"/>
            <a:ext cx="6760191" cy="5070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D5D519-FF6B-2D4F-A85B-7AE1E8EB08D6}"/>
              </a:ext>
            </a:extLst>
          </p:cNvPr>
          <p:cNvSpPr txBox="1"/>
          <p:nvPr/>
        </p:nvSpPr>
        <p:spPr>
          <a:xfrm>
            <a:off x="273132" y="2284887"/>
            <a:ext cx="25056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</a:t>
            </a:r>
          </a:p>
          <a:p>
            <a:r>
              <a:rPr lang="en-US" sz="2500" b="1" dirty="0">
                <a:latin typeface="Proxima Nova" panose="02000506030000020004" pitchFamily="2" charset="0"/>
              </a:rPr>
              <a:t>E-SPIN</a:t>
            </a:r>
          </a:p>
        </p:txBody>
      </p:sp>
    </p:spTree>
    <p:extLst>
      <p:ext uri="{BB962C8B-B14F-4D97-AF65-F5344CB8AC3E}">
        <p14:creationId xmlns:p14="http://schemas.microsoft.com/office/powerpoint/2010/main" val="2759049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D5D519-FF6B-2D4F-A85B-7AE1E8EB08D6}"/>
              </a:ext>
            </a:extLst>
          </p:cNvPr>
          <p:cNvSpPr txBox="1"/>
          <p:nvPr/>
        </p:nvSpPr>
        <p:spPr>
          <a:xfrm>
            <a:off x="273132" y="2284887"/>
            <a:ext cx="250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</a:t>
            </a:r>
          </a:p>
          <a:p>
            <a:r>
              <a:rPr lang="en-US" sz="2500" b="1" dirty="0">
                <a:latin typeface="Proxima Nova" panose="02000506030000020004" pitchFamily="2" charset="0"/>
              </a:rPr>
              <a:t>DJ </a:t>
            </a:r>
            <a:r>
              <a:rPr lang="en-US" sz="2500" b="1" dirty="0" err="1">
                <a:latin typeface="Proxima Nova" panose="02000506030000020004" pitchFamily="2" charset="0"/>
              </a:rPr>
              <a:t>Schleen</a:t>
            </a:r>
            <a:r>
              <a:rPr lang="en-US" sz="2500" b="1" dirty="0">
                <a:latin typeface="Proxima Nova" panose="02000506030000020004" pitchFamily="2" charset="0"/>
              </a:rPr>
              <a:t> at Sonatype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38EE1-929F-204F-B87D-CBD9CF3AE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647" y="1816275"/>
            <a:ext cx="8763519" cy="27674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54119A-9D34-B146-836F-43A107399AE5}"/>
              </a:ext>
            </a:extLst>
          </p:cNvPr>
          <p:cNvSpPr/>
          <p:nvPr/>
        </p:nvSpPr>
        <p:spPr>
          <a:xfrm>
            <a:off x="3143580" y="4583702"/>
            <a:ext cx="27671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Proxima Nova" panose="02000506030000020004" pitchFamily="2" charset="0"/>
              </a:rPr>
              <a:t>https://www.sonatype.com/</a:t>
            </a:r>
            <a:r>
              <a:rPr lang="en-US" sz="800" dirty="0" err="1">
                <a:latin typeface="Proxima Nova" panose="02000506030000020004" pitchFamily="2" charset="0"/>
              </a:rPr>
              <a:t>referencearchitecturetestdrive</a:t>
            </a:r>
            <a:endParaRPr lang="en-US" sz="800" dirty="0"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635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515B19-B429-5B46-A07C-EBC8E91C5B63}"/>
              </a:ext>
            </a:extLst>
          </p:cNvPr>
          <p:cNvSpPr txBox="1"/>
          <p:nvPr/>
        </p:nvSpPr>
        <p:spPr>
          <a:xfrm>
            <a:off x="273132" y="2284887"/>
            <a:ext cx="250569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Nicolas </a:t>
            </a:r>
            <a:r>
              <a:rPr lang="en-US" sz="2500" b="1" dirty="0" err="1">
                <a:latin typeface="Proxima Nova" panose="02000506030000020004" pitchFamily="2" charset="0"/>
              </a:rPr>
              <a:t>Chaillan</a:t>
            </a:r>
            <a:r>
              <a:rPr lang="en-US" sz="2500" b="1" dirty="0">
                <a:latin typeface="Proxima Nova" panose="02000506030000020004" pitchFamily="2" charset="0"/>
              </a:rPr>
              <a:t> and U.S. Dept of Defense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9124B-D5D6-A748-99C8-5D2AACBD0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670" y="1001091"/>
            <a:ext cx="8621133" cy="485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46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88E5D2-B322-104C-A081-24ED72856ACD}"/>
              </a:ext>
            </a:extLst>
          </p:cNvPr>
          <p:cNvSpPr txBox="1"/>
          <p:nvPr/>
        </p:nvSpPr>
        <p:spPr>
          <a:xfrm>
            <a:off x="273132" y="2284887"/>
            <a:ext cx="250569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Proxima Nova" panose="02000506030000020004" pitchFamily="2" charset="0"/>
              </a:rPr>
              <a:t>DevSecOps according to Nicolas </a:t>
            </a:r>
            <a:r>
              <a:rPr lang="en-US" sz="2500" b="1" dirty="0" err="1">
                <a:latin typeface="Proxima Nova" panose="02000506030000020004" pitchFamily="2" charset="0"/>
              </a:rPr>
              <a:t>Chaillan</a:t>
            </a:r>
            <a:r>
              <a:rPr lang="en-US" sz="2500" b="1" dirty="0">
                <a:latin typeface="Proxima Nova" panose="02000506030000020004" pitchFamily="2" charset="0"/>
              </a:rPr>
              <a:t> and U.S. Dept of Defense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3C2721-025F-544E-9E04-AF48205C8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891" y="1227568"/>
            <a:ext cx="8560977" cy="479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2234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QBR Template" id="{19A91ADB-D390-F349-955E-DEF70C40DD71}" vid="{D04FA2D7-82D1-A744-8329-6BFBD953C8F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QBR Template" id="{19A91ADB-D390-F349-955E-DEF70C40DD71}" vid="{613842CD-DE77-CF41-B345-9DEEF325817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Sonatype Template</Template>
  <TotalTime>6106</TotalTime>
  <Words>2334</Words>
  <Application>Microsoft Macintosh PowerPoint</Application>
  <PresentationFormat>Widescreen</PresentationFormat>
  <Paragraphs>220</Paragraphs>
  <Slides>48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Proxima Nova</vt:lpstr>
      <vt:lpstr>Proxima Nova Semibold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Janie Gelfond</dc:creator>
  <cp:lastModifiedBy>Derek Weeks</cp:lastModifiedBy>
  <cp:revision>83</cp:revision>
  <cp:lastPrinted>2019-09-10T13:21:28Z</cp:lastPrinted>
  <dcterms:created xsi:type="dcterms:W3CDTF">2019-01-22T20:25:33Z</dcterms:created>
  <dcterms:modified xsi:type="dcterms:W3CDTF">2020-10-13T13:56:26Z</dcterms:modified>
</cp:coreProperties>
</file>